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778996" y="0"/>
            <a:ext cx="413384" cy="6858000"/>
          </a:xfrm>
          <a:custGeom>
            <a:avLst/>
            <a:gdLst/>
            <a:ahLst/>
            <a:cxnLst/>
            <a:rect l="l" t="t" r="r" b="b"/>
            <a:pathLst>
              <a:path w="413384" h="6858000">
                <a:moveTo>
                  <a:pt x="413016" y="0"/>
                </a:moveTo>
                <a:lnTo>
                  <a:pt x="0" y="0"/>
                </a:lnTo>
                <a:lnTo>
                  <a:pt x="0" y="6858000"/>
                </a:lnTo>
                <a:lnTo>
                  <a:pt x="413016" y="6858000"/>
                </a:lnTo>
                <a:lnTo>
                  <a:pt x="413016" y="0"/>
                </a:lnTo>
                <a:close/>
              </a:path>
            </a:pathLst>
          </a:custGeom>
          <a:solidFill>
            <a:srgbClr val="9D21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11611356" y="0"/>
            <a:ext cx="167640" cy="6858000"/>
          </a:xfrm>
          <a:custGeom>
            <a:avLst/>
            <a:gdLst/>
            <a:ahLst/>
            <a:cxnLst/>
            <a:rect l="l" t="t" r="r" b="b"/>
            <a:pathLst>
              <a:path w="167640" h="6858000">
                <a:moveTo>
                  <a:pt x="167627" y="0"/>
                </a:moveTo>
                <a:lnTo>
                  <a:pt x="0" y="0"/>
                </a:lnTo>
                <a:lnTo>
                  <a:pt x="0" y="6858000"/>
                </a:lnTo>
                <a:lnTo>
                  <a:pt x="167627" y="6858000"/>
                </a:lnTo>
                <a:lnTo>
                  <a:pt x="16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643890" y="643890"/>
            <a:ext cx="3365500" cy="1597660"/>
          </a:xfrm>
          <a:custGeom>
            <a:avLst/>
            <a:gdLst/>
            <a:ahLst/>
            <a:cxnLst/>
            <a:rect l="l" t="t" r="r" b="b"/>
            <a:pathLst>
              <a:path w="3365500" h="1597660">
                <a:moveTo>
                  <a:pt x="0" y="0"/>
                </a:moveTo>
                <a:lnTo>
                  <a:pt x="3364991" y="0"/>
                </a:lnTo>
                <a:lnTo>
                  <a:pt x="3364991" y="1597152"/>
                </a:lnTo>
                <a:lnTo>
                  <a:pt x="0" y="1597152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9988" y="894080"/>
            <a:ext cx="10352023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778996" y="0"/>
            <a:ext cx="413384" cy="6858000"/>
          </a:xfrm>
          <a:custGeom>
            <a:avLst/>
            <a:gdLst/>
            <a:ahLst/>
            <a:cxnLst/>
            <a:rect l="l" t="t" r="r" b="b"/>
            <a:pathLst>
              <a:path w="413384" h="6858000">
                <a:moveTo>
                  <a:pt x="413016" y="0"/>
                </a:moveTo>
                <a:lnTo>
                  <a:pt x="0" y="0"/>
                </a:lnTo>
                <a:lnTo>
                  <a:pt x="0" y="6858000"/>
                </a:lnTo>
                <a:lnTo>
                  <a:pt x="413016" y="6858000"/>
                </a:lnTo>
                <a:lnTo>
                  <a:pt x="413016" y="0"/>
                </a:lnTo>
                <a:close/>
              </a:path>
            </a:pathLst>
          </a:custGeom>
          <a:solidFill>
            <a:srgbClr val="9D21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11611356" y="0"/>
            <a:ext cx="167640" cy="6858000"/>
          </a:xfrm>
          <a:custGeom>
            <a:avLst/>
            <a:gdLst/>
            <a:ahLst/>
            <a:cxnLst/>
            <a:rect l="l" t="t" r="r" b="b"/>
            <a:pathLst>
              <a:path w="167640" h="6858000">
                <a:moveTo>
                  <a:pt x="167627" y="0"/>
                </a:moveTo>
                <a:lnTo>
                  <a:pt x="0" y="0"/>
                </a:lnTo>
                <a:lnTo>
                  <a:pt x="0" y="6858000"/>
                </a:lnTo>
                <a:lnTo>
                  <a:pt x="167627" y="6858000"/>
                </a:lnTo>
                <a:lnTo>
                  <a:pt x="167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56971" y="2060448"/>
            <a:ext cx="4144010" cy="47155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8530343" y="1343400"/>
            <a:ext cx="2945765" cy="4173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3170" y="1189069"/>
            <a:ext cx="10405658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5524" y="1745869"/>
            <a:ext cx="10140950" cy="3974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2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4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5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6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7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40.jpg"/><Relationship Id="rId4" Type="http://schemas.openxmlformats.org/officeDocument/2006/relationships/image" Target="../media/image4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3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4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5.jpg"/><Relationship Id="rId4" Type="http://schemas.openxmlformats.org/officeDocument/2006/relationships/image" Target="../media/image46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7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8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3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6.jpg"/><Relationship Id="rId4" Type="http://schemas.openxmlformats.org/officeDocument/2006/relationships/image" Target="../media/image57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61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4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5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9.pn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6" Type="http://schemas.openxmlformats.org/officeDocument/2006/relationships/image" Target="../media/image74.jpg"/><Relationship Id="rId7" Type="http://schemas.openxmlformats.org/officeDocument/2006/relationships/image" Target="../media/image75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7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1.jp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2.pn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3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4.jpg"/><Relationship Id="rId4" Type="http://schemas.openxmlformats.org/officeDocument/2006/relationships/image" Target="../media/image85.jpg"/><Relationship Id="rId5" Type="http://schemas.openxmlformats.org/officeDocument/2006/relationships/image" Target="../media/image86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7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9" Type="http://schemas.openxmlformats.org/officeDocument/2006/relationships/image" Target="../media/image18.jpg"/><Relationship Id="rId10" Type="http://schemas.openxmlformats.org/officeDocument/2006/relationships/image" Target="../media/image19.jpg"/><Relationship Id="rId11" Type="http://schemas.openxmlformats.org/officeDocument/2006/relationships/image" Target="../media/image20.jp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jp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jpg"/><Relationship Id="rId3" Type="http://schemas.openxmlformats.org/officeDocument/2006/relationships/image" Target="../media/image90.jp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Relationship Id="rId3" Type="http://schemas.openxmlformats.org/officeDocument/2006/relationships/image" Target="../media/image93.jp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4.jp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Relationship Id="rId3" Type="http://schemas.openxmlformats.org/officeDocument/2006/relationships/image" Target="../media/image96.jpg"/><Relationship Id="rId4" Type="http://schemas.openxmlformats.org/officeDocument/2006/relationships/image" Target="../media/image97.jp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9" Type="http://schemas.openxmlformats.org/officeDocument/2006/relationships/image" Target="../media/image28.jpg"/><Relationship Id="rId10" Type="http://schemas.openxmlformats.org/officeDocument/2006/relationships/image" Target="../media/image29.jp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420611"/>
              <a:ext cx="12192000" cy="113030"/>
            </a:xfrm>
            <a:custGeom>
              <a:avLst/>
              <a:gdLst/>
              <a:ahLst/>
              <a:cxnLst/>
              <a:rect l="l" t="t" r="r" b="b"/>
              <a:pathLst>
                <a:path w="12192000" h="113029">
                  <a:moveTo>
                    <a:pt x="12192000" y="0"/>
                  </a:moveTo>
                  <a:lnTo>
                    <a:pt x="0" y="0"/>
                  </a:lnTo>
                  <a:lnTo>
                    <a:pt x="0" y="112775"/>
                  </a:lnTo>
                  <a:lnTo>
                    <a:pt x="12192000" y="11277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0456629" y="6506447"/>
            <a:ext cx="13036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25" b="1">
                <a:latin typeface="Arial"/>
                <a:cs typeface="Arial"/>
              </a:rPr>
              <a:t>gsie.uark.edu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4424171"/>
            <a:ext cx="11988165" cy="1910080"/>
            <a:chOff x="0" y="4424171"/>
            <a:chExt cx="11988165" cy="19100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87940" y="4424171"/>
              <a:ext cx="1799843" cy="19095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215127"/>
              <a:ext cx="5199887" cy="8564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9159" y="5215127"/>
              <a:ext cx="1569719" cy="85648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2553" y="5312163"/>
            <a:ext cx="939228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 b="1">
                <a:latin typeface="Georgia"/>
                <a:cs typeface="Georgia"/>
              </a:rPr>
              <a:t>Annual </a:t>
            </a:r>
            <a:r>
              <a:rPr dirty="0" sz="3200" b="1">
                <a:latin typeface="Georgia"/>
                <a:cs typeface="Georgia"/>
              </a:rPr>
              <a:t>Report:</a:t>
            </a:r>
            <a:r>
              <a:rPr dirty="0" sz="3200" spc="-40" b="1">
                <a:latin typeface="Georgia"/>
                <a:cs typeface="Georgia"/>
              </a:rPr>
              <a:t> </a:t>
            </a:r>
            <a:r>
              <a:rPr dirty="0" sz="3200" b="1">
                <a:latin typeface="Georgia"/>
                <a:cs typeface="Georgia"/>
              </a:rPr>
              <a:t>July</a:t>
            </a:r>
            <a:r>
              <a:rPr dirty="0" sz="3200" spc="-25" b="1">
                <a:latin typeface="Georgia"/>
                <a:cs typeface="Georgia"/>
              </a:rPr>
              <a:t> </a:t>
            </a:r>
            <a:r>
              <a:rPr dirty="0" sz="3200" b="1">
                <a:latin typeface="Georgia"/>
                <a:cs typeface="Georgia"/>
              </a:rPr>
              <a:t>1,</a:t>
            </a:r>
            <a:r>
              <a:rPr dirty="0" sz="3200" spc="-20" b="1">
                <a:latin typeface="Georgia"/>
                <a:cs typeface="Georgia"/>
              </a:rPr>
              <a:t> </a:t>
            </a:r>
            <a:r>
              <a:rPr dirty="0" sz="3200" spc="-5" b="1">
                <a:latin typeface="Georgia"/>
                <a:cs typeface="Georgia"/>
              </a:rPr>
              <a:t>2020</a:t>
            </a:r>
            <a:r>
              <a:rPr dirty="0" sz="3200" b="1">
                <a:latin typeface="Georgia"/>
                <a:cs typeface="Georgia"/>
              </a:rPr>
              <a:t> </a:t>
            </a:r>
            <a:r>
              <a:rPr dirty="0" sz="3200" spc="-5" b="1">
                <a:latin typeface="Georgia"/>
                <a:cs typeface="Georgia"/>
              </a:rPr>
              <a:t>to</a:t>
            </a:r>
            <a:r>
              <a:rPr dirty="0" sz="3200" spc="5" b="1">
                <a:latin typeface="Georgia"/>
                <a:cs typeface="Georgia"/>
              </a:rPr>
              <a:t> </a:t>
            </a:r>
            <a:r>
              <a:rPr dirty="0" sz="3200" b="1">
                <a:latin typeface="Georgia"/>
                <a:cs typeface="Georgia"/>
              </a:rPr>
              <a:t>June</a:t>
            </a:r>
            <a:r>
              <a:rPr dirty="0" sz="3200" spc="-35" b="1">
                <a:latin typeface="Georgia"/>
                <a:cs typeface="Georgia"/>
              </a:rPr>
              <a:t> </a:t>
            </a:r>
            <a:r>
              <a:rPr dirty="0" sz="3200" b="1">
                <a:latin typeface="Georgia"/>
                <a:cs typeface="Georgia"/>
              </a:rPr>
              <a:t>30, </a:t>
            </a:r>
            <a:r>
              <a:rPr dirty="0" sz="3200" spc="-5" b="1">
                <a:latin typeface="Georgia"/>
                <a:cs typeface="Georgia"/>
              </a:rPr>
              <a:t>2021</a:t>
            </a:r>
            <a:endParaRPr sz="3200">
              <a:latin typeface="Georgia"/>
              <a:cs typeface="Georg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91784" y="5215128"/>
            <a:ext cx="3916667" cy="8564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25367" y="2965684"/>
            <a:ext cx="3702685" cy="16497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5625"/>
              </a:lnSpc>
              <a:spcBef>
                <a:spcPts val="100"/>
              </a:spcBef>
            </a:pPr>
            <a:r>
              <a:rPr dirty="0" sz="4800" spc="-370">
                <a:solidFill>
                  <a:srgbClr val="FFFFFF"/>
                </a:solidFill>
              </a:rPr>
              <a:t>Jim</a:t>
            </a:r>
            <a:r>
              <a:rPr dirty="0" sz="4800" spc="-229">
                <a:solidFill>
                  <a:srgbClr val="FFFFFF"/>
                </a:solidFill>
              </a:rPr>
              <a:t> </a:t>
            </a:r>
            <a:r>
              <a:rPr dirty="0" sz="4800" spc="-725">
                <a:solidFill>
                  <a:srgbClr val="FFFFFF"/>
                </a:solidFill>
              </a:rPr>
              <a:t>G</a:t>
            </a:r>
            <a:r>
              <a:rPr dirty="0" sz="4800" spc="-130">
                <a:solidFill>
                  <a:srgbClr val="FFFFFF"/>
                </a:solidFill>
              </a:rPr>
              <a:t>i</a:t>
            </a:r>
            <a:r>
              <a:rPr dirty="0" sz="4800" spc="-395">
                <a:solidFill>
                  <a:srgbClr val="FFFFFF"/>
                </a:solidFill>
              </a:rPr>
              <a:t>g</a:t>
            </a:r>
            <a:r>
              <a:rPr dirty="0" sz="4800" spc="-300">
                <a:solidFill>
                  <a:srgbClr val="FFFFFF"/>
                </a:solidFill>
              </a:rPr>
              <a:t>a</a:t>
            </a:r>
            <a:r>
              <a:rPr dirty="0" sz="4800" spc="-345">
                <a:solidFill>
                  <a:srgbClr val="FFFFFF"/>
                </a:solidFill>
              </a:rPr>
              <a:t>n</a:t>
            </a:r>
            <a:r>
              <a:rPr dirty="0" sz="4800" spc="229">
                <a:solidFill>
                  <a:srgbClr val="FFFFFF"/>
                </a:solidFill>
              </a:rPr>
              <a:t>t</a:t>
            </a:r>
            <a:r>
              <a:rPr dirty="0" sz="4800" spc="-60">
                <a:solidFill>
                  <a:srgbClr val="FFFFFF"/>
                </a:solidFill>
              </a:rPr>
              <a:t>i</a:t>
            </a:r>
            <a:r>
              <a:rPr dirty="0" sz="4800" spc="-135">
                <a:solidFill>
                  <a:srgbClr val="FFFFFF"/>
                </a:solidFill>
              </a:rPr>
              <a:t>n</a:t>
            </a:r>
            <a:r>
              <a:rPr dirty="0" sz="4800" spc="-170">
                <a:solidFill>
                  <a:srgbClr val="FFFFFF"/>
                </a:solidFill>
              </a:rPr>
              <a:t>o</a:t>
            </a:r>
            <a:endParaRPr sz="4800"/>
          </a:p>
          <a:p>
            <a:pPr marL="12700" marR="5080">
              <a:lnSpc>
                <a:spcPts val="3460"/>
              </a:lnSpc>
              <a:spcBef>
                <a:spcPts val="295"/>
              </a:spcBef>
            </a:pPr>
            <a:r>
              <a:rPr dirty="0" sz="3200" spc="-340">
                <a:solidFill>
                  <a:srgbClr val="FFFFFF"/>
                </a:solidFill>
              </a:rPr>
              <a:t>A</a:t>
            </a:r>
            <a:r>
              <a:rPr dirty="0" sz="3200" spc="-370">
                <a:solidFill>
                  <a:srgbClr val="FFFFFF"/>
                </a:solidFill>
              </a:rPr>
              <a:t>ss</a:t>
            </a:r>
            <a:r>
              <a:rPr dirty="0" sz="3200" spc="-190">
                <a:solidFill>
                  <a:srgbClr val="FFFFFF"/>
                </a:solidFill>
              </a:rPr>
              <a:t>o</a:t>
            </a:r>
            <a:r>
              <a:rPr dirty="0" sz="3200" spc="-165">
                <a:solidFill>
                  <a:srgbClr val="FFFFFF"/>
                </a:solidFill>
              </a:rPr>
              <a:t>c</a:t>
            </a:r>
            <a:r>
              <a:rPr dirty="0" sz="3200" spc="-80">
                <a:solidFill>
                  <a:srgbClr val="FFFFFF"/>
                </a:solidFill>
              </a:rPr>
              <a:t>i</a:t>
            </a:r>
            <a:r>
              <a:rPr dirty="0" sz="3200" spc="-235">
                <a:solidFill>
                  <a:srgbClr val="FFFFFF"/>
                </a:solidFill>
              </a:rPr>
              <a:t>a</a:t>
            </a:r>
            <a:r>
              <a:rPr dirty="0" sz="3200" spc="125">
                <a:solidFill>
                  <a:srgbClr val="FFFFFF"/>
                </a:solidFill>
              </a:rPr>
              <a:t>t</a:t>
            </a:r>
            <a:r>
              <a:rPr dirty="0" sz="3200" spc="-200">
                <a:solidFill>
                  <a:srgbClr val="FFFFFF"/>
                </a:solidFill>
              </a:rPr>
              <a:t>e</a:t>
            </a:r>
            <a:r>
              <a:rPr dirty="0" sz="3200" spc="-150">
                <a:solidFill>
                  <a:srgbClr val="FFFFFF"/>
                </a:solidFill>
              </a:rPr>
              <a:t> </a:t>
            </a:r>
            <a:r>
              <a:rPr dirty="0" sz="3200" spc="-280">
                <a:solidFill>
                  <a:srgbClr val="FFFFFF"/>
                </a:solidFill>
              </a:rPr>
              <a:t>Dea</a:t>
            </a:r>
            <a:r>
              <a:rPr dirty="0" sz="3200" spc="-120">
                <a:solidFill>
                  <a:srgbClr val="FFFFFF"/>
                </a:solidFill>
              </a:rPr>
              <a:t>n</a:t>
            </a:r>
            <a:r>
              <a:rPr dirty="0" sz="3200" spc="-165">
                <a:solidFill>
                  <a:srgbClr val="FFFFFF"/>
                </a:solidFill>
              </a:rPr>
              <a:t> </a:t>
            </a:r>
            <a:r>
              <a:rPr dirty="0" sz="3200" spc="-5">
                <a:solidFill>
                  <a:srgbClr val="FFFFFF"/>
                </a:solidFill>
              </a:rPr>
              <a:t>f</a:t>
            </a:r>
            <a:r>
              <a:rPr dirty="0" sz="3200" spc="-50">
                <a:solidFill>
                  <a:srgbClr val="FFFFFF"/>
                </a:solidFill>
              </a:rPr>
              <a:t>o</a:t>
            </a:r>
            <a:r>
              <a:rPr dirty="0" sz="3200" spc="-30">
                <a:solidFill>
                  <a:srgbClr val="FFFFFF"/>
                </a:solidFill>
              </a:rPr>
              <a:t>r</a:t>
            </a:r>
            <a:r>
              <a:rPr dirty="0" sz="3200" spc="-175">
                <a:solidFill>
                  <a:srgbClr val="FFFFFF"/>
                </a:solidFill>
              </a:rPr>
              <a:t> </a:t>
            </a:r>
            <a:r>
              <a:rPr dirty="0" sz="3200" spc="160">
                <a:solidFill>
                  <a:srgbClr val="FFFFFF"/>
                </a:solidFill>
              </a:rPr>
              <a:t>t</a:t>
            </a:r>
            <a:r>
              <a:rPr dirty="0" sz="3200" spc="-120">
                <a:solidFill>
                  <a:srgbClr val="FFFFFF"/>
                </a:solidFill>
              </a:rPr>
              <a:t>h</a:t>
            </a:r>
            <a:r>
              <a:rPr dirty="0" sz="3200" spc="-135">
                <a:solidFill>
                  <a:srgbClr val="FFFFFF"/>
                </a:solidFill>
              </a:rPr>
              <a:t>e  </a:t>
            </a:r>
            <a:r>
              <a:rPr dirty="0" sz="3200" spc="-475">
                <a:solidFill>
                  <a:srgbClr val="FFFFFF"/>
                </a:solidFill>
              </a:rPr>
              <a:t>G</a:t>
            </a:r>
            <a:r>
              <a:rPr dirty="0" sz="3200" spc="-30">
                <a:solidFill>
                  <a:srgbClr val="FFFFFF"/>
                </a:solidFill>
              </a:rPr>
              <a:t>r</a:t>
            </a:r>
            <a:r>
              <a:rPr dirty="0" sz="3200" spc="-195">
                <a:solidFill>
                  <a:srgbClr val="FFFFFF"/>
                </a:solidFill>
              </a:rPr>
              <a:t>adu</a:t>
            </a:r>
            <a:r>
              <a:rPr dirty="0" sz="3200" spc="-229">
                <a:solidFill>
                  <a:srgbClr val="FFFFFF"/>
                </a:solidFill>
              </a:rPr>
              <a:t>a</a:t>
            </a:r>
            <a:r>
              <a:rPr dirty="0" sz="3200" spc="125">
                <a:solidFill>
                  <a:srgbClr val="FFFFFF"/>
                </a:solidFill>
              </a:rPr>
              <a:t>t</a:t>
            </a:r>
            <a:r>
              <a:rPr dirty="0" sz="3200" spc="-200">
                <a:solidFill>
                  <a:srgbClr val="FFFFFF"/>
                </a:solidFill>
              </a:rPr>
              <a:t>e</a:t>
            </a:r>
            <a:r>
              <a:rPr dirty="0" sz="3200" spc="-185">
                <a:solidFill>
                  <a:srgbClr val="FFFFFF"/>
                </a:solidFill>
              </a:rPr>
              <a:t> </a:t>
            </a:r>
            <a:r>
              <a:rPr dirty="0" sz="3200" spc="-685">
                <a:solidFill>
                  <a:srgbClr val="FFFFFF"/>
                </a:solidFill>
              </a:rPr>
              <a:t>S</a:t>
            </a:r>
            <a:r>
              <a:rPr dirty="0" sz="3200" spc="-235">
                <a:solidFill>
                  <a:srgbClr val="FFFFFF"/>
                </a:solidFill>
              </a:rPr>
              <a:t>c</a:t>
            </a:r>
            <a:r>
              <a:rPr dirty="0" sz="3200" spc="-114">
                <a:solidFill>
                  <a:srgbClr val="FFFFFF"/>
                </a:solidFill>
              </a:rPr>
              <a:t>ho</a:t>
            </a:r>
            <a:r>
              <a:rPr dirty="0" sz="3200" spc="-114">
                <a:solidFill>
                  <a:srgbClr val="FFFFFF"/>
                </a:solidFill>
              </a:rPr>
              <a:t>o</a:t>
            </a:r>
            <a:r>
              <a:rPr dirty="0" sz="3200" spc="-5">
                <a:solidFill>
                  <a:srgbClr val="FFFFFF"/>
                </a:solidFill>
              </a:rPr>
              <a:t>l</a:t>
            </a:r>
            <a:endParaRPr sz="3200"/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6172200" cy="6858000"/>
            <a:chOff x="0" y="0"/>
            <a:chExt cx="6172200" cy="685800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6172200" cy="6858000"/>
            </a:xfrm>
            <a:custGeom>
              <a:avLst/>
              <a:gdLst/>
              <a:ahLst/>
              <a:cxnLst/>
              <a:rect l="l" t="t" r="r" b="b"/>
              <a:pathLst>
                <a:path w="6172200" h="6858000">
                  <a:moveTo>
                    <a:pt x="610313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764599" y="6858000"/>
                  </a:lnTo>
                  <a:lnTo>
                    <a:pt x="2896400" y="6782206"/>
                  </a:lnTo>
                  <a:lnTo>
                    <a:pt x="2937220" y="6757203"/>
                  </a:lnTo>
                  <a:lnTo>
                    <a:pt x="2977851" y="6731923"/>
                  </a:lnTo>
                  <a:lnTo>
                    <a:pt x="3018290" y="6706365"/>
                  </a:lnTo>
                  <a:lnTo>
                    <a:pt x="3058537" y="6680532"/>
                  </a:lnTo>
                  <a:lnTo>
                    <a:pt x="3098589" y="6654424"/>
                  </a:lnTo>
                  <a:lnTo>
                    <a:pt x="3138447" y="6628043"/>
                  </a:lnTo>
                  <a:lnTo>
                    <a:pt x="3178107" y="6601391"/>
                  </a:lnTo>
                  <a:lnTo>
                    <a:pt x="3217570" y="6574468"/>
                  </a:lnTo>
                  <a:lnTo>
                    <a:pt x="3256834" y="6547277"/>
                  </a:lnTo>
                  <a:lnTo>
                    <a:pt x="3295897" y="6519817"/>
                  </a:lnTo>
                  <a:lnTo>
                    <a:pt x="3334758" y="6492092"/>
                  </a:lnTo>
                  <a:lnTo>
                    <a:pt x="3373415" y="6464101"/>
                  </a:lnTo>
                  <a:lnTo>
                    <a:pt x="3411868" y="6435847"/>
                  </a:lnTo>
                  <a:lnTo>
                    <a:pt x="3450116" y="6407330"/>
                  </a:lnTo>
                  <a:lnTo>
                    <a:pt x="3488156" y="6378552"/>
                  </a:lnTo>
                  <a:lnTo>
                    <a:pt x="3525987" y="6349515"/>
                  </a:lnTo>
                  <a:lnTo>
                    <a:pt x="3563608" y="6320219"/>
                  </a:lnTo>
                  <a:lnTo>
                    <a:pt x="3601019" y="6290666"/>
                  </a:lnTo>
                  <a:lnTo>
                    <a:pt x="3638217" y="6260857"/>
                  </a:lnTo>
                  <a:lnTo>
                    <a:pt x="3675200" y="6230794"/>
                  </a:lnTo>
                  <a:lnTo>
                    <a:pt x="3711969" y="6200478"/>
                  </a:lnTo>
                  <a:lnTo>
                    <a:pt x="3748521" y="6169910"/>
                  </a:lnTo>
                  <a:lnTo>
                    <a:pt x="3784856" y="6139091"/>
                  </a:lnTo>
                  <a:lnTo>
                    <a:pt x="3820971" y="6108024"/>
                  </a:lnTo>
                  <a:lnTo>
                    <a:pt x="3856866" y="6076709"/>
                  </a:lnTo>
                  <a:lnTo>
                    <a:pt x="3892538" y="6045147"/>
                  </a:lnTo>
                  <a:lnTo>
                    <a:pt x="3927988" y="6013340"/>
                  </a:lnTo>
                  <a:lnTo>
                    <a:pt x="3963213" y="5981289"/>
                  </a:lnTo>
                  <a:lnTo>
                    <a:pt x="3998213" y="5948996"/>
                  </a:lnTo>
                  <a:lnTo>
                    <a:pt x="4032985" y="5916462"/>
                  </a:lnTo>
                  <a:lnTo>
                    <a:pt x="4067529" y="5883687"/>
                  </a:lnTo>
                  <a:lnTo>
                    <a:pt x="4101843" y="5850675"/>
                  </a:lnTo>
                  <a:lnTo>
                    <a:pt x="4135926" y="5817425"/>
                  </a:lnTo>
                  <a:lnTo>
                    <a:pt x="4169777" y="5783939"/>
                  </a:lnTo>
                  <a:lnTo>
                    <a:pt x="4203394" y="5750219"/>
                  </a:lnTo>
                  <a:lnTo>
                    <a:pt x="4236775" y="5716266"/>
                  </a:lnTo>
                  <a:lnTo>
                    <a:pt x="4269921" y="5682080"/>
                  </a:lnTo>
                  <a:lnTo>
                    <a:pt x="4302828" y="5647664"/>
                  </a:lnTo>
                  <a:lnTo>
                    <a:pt x="4335497" y="5613019"/>
                  </a:lnTo>
                  <a:lnTo>
                    <a:pt x="4367925" y="5578146"/>
                  </a:lnTo>
                  <a:lnTo>
                    <a:pt x="4400112" y="5543047"/>
                  </a:lnTo>
                  <a:lnTo>
                    <a:pt x="4432055" y="5507722"/>
                  </a:lnTo>
                  <a:lnTo>
                    <a:pt x="4463754" y="5472173"/>
                  </a:lnTo>
                  <a:lnTo>
                    <a:pt x="4495208" y="5436402"/>
                  </a:lnTo>
                  <a:lnTo>
                    <a:pt x="4526414" y="5400409"/>
                  </a:lnTo>
                  <a:lnTo>
                    <a:pt x="4557372" y="5364197"/>
                  </a:lnTo>
                  <a:lnTo>
                    <a:pt x="4588081" y="5327766"/>
                  </a:lnTo>
                  <a:lnTo>
                    <a:pt x="4618538" y="5291117"/>
                  </a:lnTo>
                  <a:lnTo>
                    <a:pt x="4648743" y="5254253"/>
                  </a:lnTo>
                  <a:lnTo>
                    <a:pt x="4678695" y="5217174"/>
                  </a:lnTo>
                  <a:lnTo>
                    <a:pt x="4708391" y="5179882"/>
                  </a:lnTo>
                  <a:lnTo>
                    <a:pt x="4737831" y="5142377"/>
                  </a:lnTo>
                  <a:lnTo>
                    <a:pt x="4767014" y="5104662"/>
                  </a:lnTo>
                  <a:lnTo>
                    <a:pt x="4795937" y="5066738"/>
                  </a:lnTo>
                  <a:lnTo>
                    <a:pt x="4824601" y="5028606"/>
                  </a:lnTo>
                  <a:lnTo>
                    <a:pt x="4853003" y="4990267"/>
                  </a:lnTo>
                  <a:lnTo>
                    <a:pt x="4881141" y="4951722"/>
                  </a:lnTo>
                  <a:lnTo>
                    <a:pt x="4909016" y="4912974"/>
                  </a:lnTo>
                  <a:lnTo>
                    <a:pt x="4936625" y="4874023"/>
                  </a:lnTo>
                  <a:lnTo>
                    <a:pt x="4963967" y="4834870"/>
                  </a:lnTo>
                  <a:lnTo>
                    <a:pt x="4991041" y="4795518"/>
                  </a:lnTo>
                  <a:lnTo>
                    <a:pt x="5017846" y="4755967"/>
                  </a:lnTo>
                  <a:lnTo>
                    <a:pt x="5044379" y="4716218"/>
                  </a:lnTo>
                  <a:lnTo>
                    <a:pt x="5070640" y="4676273"/>
                  </a:lnTo>
                  <a:lnTo>
                    <a:pt x="5096628" y="4636134"/>
                  </a:lnTo>
                  <a:lnTo>
                    <a:pt x="5122341" y="4595801"/>
                  </a:lnTo>
                  <a:lnTo>
                    <a:pt x="5147778" y="4555276"/>
                  </a:lnTo>
                  <a:lnTo>
                    <a:pt x="5172937" y="4514560"/>
                  </a:lnTo>
                  <a:lnTo>
                    <a:pt x="5197818" y="4473655"/>
                  </a:lnTo>
                  <a:lnTo>
                    <a:pt x="5222418" y="4432562"/>
                  </a:lnTo>
                  <a:lnTo>
                    <a:pt x="5246737" y="4391282"/>
                  </a:lnTo>
                  <a:lnTo>
                    <a:pt x="5270773" y="4349816"/>
                  </a:lnTo>
                  <a:lnTo>
                    <a:pt x="5294524" y="4308166"/>
                  </a:lnTo>
                  <a:lnTo>
                    <a:pt x="5317991" y="4266334"/>
                  </a:lnTo>
                  <a:lnTo>
                    <a:pt x="5341170" y="4224320"/>
                  </a:lnTo>
                  <a:lnTo>
                    <a:pt x="5364062" y="4182126"/>
                  </a:lnTo>
                  <a:lnTo>
                    <a:pt x="5386664" y="4139753"/>
                  </a:lnTo>
                  <a:lnTo>
                    <a:pt x="5408975" y="4097202"/>
                  </a:lnTo>
                  <a:lnTo>
                    <a:pt x="5430994" y="4054476"/>
                  </a:lnTo>
                  <a:lnTo>
                    <a:pt x="5452720" y="4011574"/>
                  </a:lnTo>
                  <a:lnTo>
                    <a:pt x="5474151" y="3968499"/>
                  </a:lnTo>
                  <a:lnTo>
                    <a:pt x="5495286" y="3925252"/>
                  </a:lnTo>
                  <a:lnTo>
                    <a:pt x="5516124" y="3881834"/>
                  </a:lnTo>
                  <a:lnTo>
                    <a:pt x="5536663" y="3838246"/>
                  </a:lnTo>
                  <a:lnTo>
                    <a:pt x="5556901" y="3794490"/>
                  </a:lnTo>
                  <a:lnTo>
                    <a:pt x="5576839" y="3750567"/>
                  </a:lnTo>
                  <a:lnTo>
                    <a:pt x="5596474" y="3706479"/>
                  </a:lnTo>
                  <a:lnTo>
                    <a:pt x="5615804" y="3662226"/>
                  </a:lnTo>
                  <a:lnTo>
                    <a:pt x="5634830" y="3617811"/>
                  </a:lnTo>
                  <a:lnTo>
                    <a:pt x="5653549" y="3573233"/>
                  </a:lnTo>
                  <a:lnTo>
                    <a:pt x="5671959" y="3528496"/>
                  </a:lnTo>
                  <a:lnTo>
                    <a:pt x="5690061" y="3483600"/>
                  </a:lnTo>
                  <a:lnTo>
                    <a:pt x="5707851" y="3438546"/>
                  </a:lnTo>
                  <a:lnTo>
                    <a:pt x="5725330" y="3393335"/>
                  </a:lnTo>
                  <a:lnTo>
                    <a:pt x="5742496" y="3347970"/>
                  </a:lnTo>
                  <a:lnTo>
                    <a:pt x="5759346" y="3302451"/>
                  </a:lnTo>
                  <a:lnTo>
                    <a:pt x="5775881" y="3256780"/>
                  </a:lnTo>
                  <a:lnTo>
                    <a:pt x="5792099" y="3210958"/>
                  </a:lnTo>
                  <a:lnTo>
                    <a:pt x="5807998" y="3164986"/>
                  </a:lnTo>
                  <a:lnTo>
                    <a:pt x="5823577" y="3118866"/>
                  </a:lnTo>
                  <a:lnTo>
                    <a:pt x="5838835" y="3072598"/>
                  </a:lnTo>
                  <a:lnTo>
                    <a:pt x="5853770" y="3026185"/>
                  </a:lnTo>
                  <a:lnTo>
                    <a:pt x="5868381" y="2979628"/>
                  </a:lnTo>
                  <a:lnTo>
                    <a:pt x="5882668" y="2932928"/>
                  </a:lnTo>
                  <a:lnTo>
                    <a:pt x="5896627" y="2886086"/>
                  </a:lnTo>
                  <a:lnTo>
                    <a:pt x="5910259" y="2839103"/>
                  </a:lnTo>
                  <a:lnTo>
                    <a:pt x="5923561" y="2791982"/>
                  </a:lnTo>
                  <a:lnTo>
                    <a:pt x="5936533" y="2744723"/>
                  </a:lnTo>
                  <a:lnTo>
                    <a:pt x="5949173" y="2697327"/>
                  </a:lnTo>
                  <a:lnTo>
                    <a:pt x="5961480" y="2649796"/>
                  </a:lnTo>
                  <a:lnTo>
                    <a:pt x="5973452" y="2602132"/>
                  </a:lnTo>
                  <a:lnTo>
                    <a:pt x="5985089" y="2554335"/>
                  </a:lnTo>
                  <a:lnTo>
                    <a:pt x="5996388" y="2506407"/>
                  </a:lnTo>
                  <a:lnTo>
                    <a:pt x="6007349" y="2458350"/>
                  </a:lnTo>
                  <a:lnTo>
                    <a:pt x="6017970" y="2410163"/>
                  </a:lnTo>
                  <a:lnTo>
                    <a:pt x="6028250" y="2361850"/>
                  </a:lnTo>
                  <a:lnTo>
                    <a:pt x="6038187" y="2313411"/>
                  </a:lnTo>
                  <a:lnTo>
                    <a:pt x="6047781" y="2264847"/>
                  </a:lnTo>
                  <a:lnTo>
                    <a:pt x="6057029" y="2216161"/>
                  </a:lnTo>
                  <a:lnTo>
                    <a:pt x="6065932" y="2167352"/>
                  </a:lnTo>
                  <a:lnTo>
                    <a:pt x="6074486" y="2118423"/>
                  </a:lnTo>
                  <a:lnTo>
                    <a:pt x="6082691" y="2069375"/>
                  </a:lnTo>
                  <a:lnTo>
                    <a:pt x="6090546" y="2020209"/>
                  </a:lnTo>
                  <a:lnTo>
                    <a:pt x="6098049" y="1970926"/>
                  </a:lnTo>
                  <a:lnTo>
                    <a:pt x="6105199" y="1921529"/>
                  </a:lnTo>
                  <a:lnTo>
                    <a:pt x="6111994" y="1872017"/>
                  </a:lnTo>
                  <a:lnTo>
                    <a:pt x="6118434" y="1822393"/>
                  </a:lnTo>
                  <a:lnTo>
                    <a:pt x="6124517" y="1772658"/>
                  </a:lnTo>
                  <a:lnTo>
                    <a:pt x="6130241" y="1722813"/>
                  </a:lnTo>
                  <a:lnTo>
                    <a:pt x="6135606" y="1672859"/>
                  </a:lnTo>
                  <a:lnTo>
                    <a:pt x="6140609" y="1622798"/>
                  </a:lnTo>
                  <a:lnTo>
                    <a:pt x="6145251" y="1572631"/>
                  </a:lnTo>
                  <a:lnTo>
                    <a:pt x="6149528" y="1522359"/>
                  </a:lnTo>
                  <a:lnTo>
                    <a:pt x="6153441" y="1471985"/>
                  </a:lnTo>
                  <a:lnTo>
                    <a:pt x="6156987" y="1421508"/>
                  </a:lnTo>
                  <a:lnTo>
                    <a:pt x="6160166" y="1370931"/>
                  </a:lnTo>
                  <a:lnTo>
                    <a:pt x="6162975" y="1320254"/>
                  </a:lnTo>
                  <a:lnTo>
                    <a:pt x="6165415" y="1269480"/>
                  </a:lnTo>
                  <a:lnTo>
                    <a:pt x="6167482" y="1218609"/>
                  </a:lnTo>
                  <a:lnTo>
                    <a:pt x="6169177" y="1167642"/>
                  </a:lnTo>
                  <a:lnTo>
                    <a:pt x="6170497" y="1116582"/>
                  </a:lnTo>
                  <a:lnTo>
                    <a:pt x="6171442" y="1065429"/>
                  </a:lnTo>
                  <a:lnTo>
                    <a:pt x="6172010" y="1014184"/>
                  </a:lnTo>
                  <a:lnTo>
                    <a:pt x="6172200" y="962850"/>
                  </a:lnTo>
                  <a:lnTo>
                    <a:pt x="6172018" y="912560"/>
                  </a:lnTo>
                  <a:lnTo>
                    <a:pt x="6171473" y="862357"/>
                  </a:lnTo>
                  <a:lnTo>
                    <a:pt x="6170566" y="812242"/>
                  </a:lnTo>
                  <a:lnTo>
                    <a:pt x="6169299" y="762216"/>
                  </a:lnTo>
                  <a:lnTo>
                    <a:pt x="6167672" y="712280"/>
                  </a:lnTo>
                  <a:lnTo>
                    <a:pt x="6165687" y="662437"/>
                  </a:lnTo>
                  <a:lnTo>
                    <a:pt x="6163346" y="612686"/>
                  </a:lnTo>
                  <a:lnTo>
                    <a:pt x="6160649" y="563029"/>
                  </a:lnTo>
                  <a:lnTo>
                    <a:pt x="6157598" y="513467"/>
                  </a:lnTo>
                  <a:lnTo>
                    <a:pt x="6154194" y="464002"/>
                  </a:lnTo>
                  <a:lnTo>
                    <a:pt x="6150438" y="414635"/>
                  </a:lnTo>
                  <a:lnTo>
                    <a:pt x="6146331" y="365366"/>
                  </a:lnTo>
                  <a:lnTo>
                    <a:pt x="6141875" y="316198"/>
                  </a:lnTo>
                  <a:lnTo>
                    <a:pt x="6137071" y="267131"/>
                  </a:lnTo>
                  <a:lnTo>
                    <a:pt x="6103137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7467" y="1085088"/>
              <a:ext cx="2857499" cy="4286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25367" y="2307316"/>
            <a:ext cx="4373880" cy="2307590"/>
          </a:xfrm>
          <a:prstGeom prst="rect"/>
        </p:spPr>
        <p:txBody>
          <a:bodyPr wrap="square" lIns="0" tIns="95885" rIns="0" bIns="0" rtlCol="0" vert="horz">
            <a:spAutoFit/>
          </a:bodyPr>
          <a:lstStyle/>
          <a:p>
            <a:pPr marL="12700" marR="1323975">
              <a:lnSpc>
                <a:spcPts val="5180"/>
              </a:lnSpc>
              <a:spcBef>
                <a:spcPts val="755"/>
              </a:spcBef>
            </a:pPr>
            <a:r>
              <a:rPr dirty="0" sz="4800" spc="-270">
                <a:solidFill>
                  <a:srgbClr val="FFFFFF"/>
                </a:solidFill>
              </a:rPr>
              <a:t>Nami </a:t>
            </a:r>
            <a:r>
              <a:rPr dirty="0" sz="4800" spc="-265">
                <a:solidFill>
                  <a:srgbClr val="FFFFFF"/>
                </a:solidFill>
              </a:rPr>
              <a:t> </a:t>
            </a:r>
            <a:r>
              <a:rPr dirty="0" sz="4800" spc="-640">
                <a:solidFill>
                  <a:srgbClr val="FFFFFF"/>
                </a:solidFill>
              </a:rPr>
              <a:t>B</a:t>
            </a:r>
            <a:r>
              <a:rPr dirty="0" sz="4800" spc="-420">
                <a:solidFill>
                  <a:srgbClr val="FFFFFF"/>
                </a:solidFill>
              </a:rPr>
              <a:t>a</a:t>
            </a:r>
            <a:r>
              <a:rPr dirty="0" sz="4800" spc="-409">
                <a:solidFill>
                  <a:srgbClr val="FFFFFF"/>
                </a:solidFill>
              </a:rPr>
              <a:t>g</a:t>
            </a:r>
            <a:r>
              <a:rPr dirty="0" sz="4800" spc="10">
                <a:solidFill>
                  <a:srgbClr val="FFFFFF"/>
                </a:solidFill>
              </a:rPr>
              <a:t>i</a:t>
            </a:r>
            <a:r>
              <a:rPr dirty="0" sz="4800" spc="25">
                <a:solidFill>
                  <a:srgbClr val="FFFFFF"/>
                </a:solidFill>
              </a:rPr>
              <a:t>r</a:t>
            </a:r>
            <a:r>
              <a:rPr dirty="0" sz="4800" spc="-50">
                <a:solidFill>
                  <a:srgbClr val="FFFFFF"/>
                </a:solidFill>
              </a:rPr>
              <a:t>i</a:t>
            </a:r>
            <a:r>
              <a:rPr dirty="0" sz="4800" spc="-254">
                <a:solidFill>
                  <a:srgbClr val="FFFFFF"/>
                </a:solidFill>
              </a:rPr>
              <a:t>m</a:t>
            </a:r>
            <a:r>
              <a:rPr dirty="0" sz="4800" spc="-365">
                <a:solidFill>
                  <a:srgbClr val="FFFFFF"/>
                </a:solidFill>
              </a:rPr>
              <a:t>v</a:t>
            </a:r>
            <a:r>
              <a:rPr dirty="0" sz="4800" spc="-300">
                <a:solidFill>
                  <a:srgbClr val="FFFFFF"/>
                </a:solidFill>
              </a:rPr>
              <a:t>a</a:t>
            </a:r>
            <a:r>
              <a:rPr dirty="0" sz="4800" spc="-295">
                <a:solidFill>
                  <a:srgbClr val="FFFFFF"/>
                </a:solidFill>
              </a:rPr>
              <a:t>n</a:t>
            </a:r>
            <a:r>
              <a:rPr dirty="0" sz="4800" spc="-170">
                <a:solidFill>
                  <a:srgbClr val="FFFFFF"/>
                </a:solidFill>
              </a:rPr>
              <a:t>o</a:t>
            </a:r>
            <a:endParaRPr sz="4800"/>
          </a:p>
          <a:p>
            <a:pPr marL="12700" marR="5080">
              <a:lnSpc>
                <a:spcPts val="3460"/>
              </a:lnSpc>
              <a:spcBef>
                <a:spcPts val="90"/>
              </a:spcBef>
            </a:pPr>
            <a:r>
              <a:rPr dirty="0" sz="3200" spc="-114">
                <a:solidFill>
                  <a:srgbClr val="FFFFFF"/>
                </a:solidFill>
              </a:rPr>
              <a:t>I</a:t>
            </a:r>
            <a:r>
              <a:rPr dirty="0" sz="3200" spc="-155">
                <a:solidFill>
                  <a:srgbClr val="FFFFFF"/>
                </a:solidFill>
              </a:rPr>
              <a:t>n</a:t>
            </a:r>
            <a:r>
              <a:rPr dirty="0" sz="3200" spc="125">
                <a:solidFill>
                  <a:srgbClr val="FFFFFF"/>
                </a:solidFill>
              </a:rPr>
              <a:t>t</a:t>
            </a:r>
            <a:r>
              <a:rPr dirty="0" sz="3200" spc="-200">
                <a:solidFill>
                  <a:srgbClr val="FFFFFF"/>
                </a:solidFill>
              </a:rPr>
              <a:t>e</a:t>
            </a:r>
            <a:r>
              <a:rPr dirty="0" sz="3200" spc="30">
                <a:solidFill>
                  <a:srgbClr val="FFFFFF"/>
                </a:solidFill>
              </a:rPr>
              <a:t>r</a:t>
            </a:r>
            <a:r>
              <a:rPr dirty="0" sz="3200" spc="-195">
                <a:solidFill>
                  <a:srgbClr val="FFFFFF"/>
                </a:solidFill>
              </a:rPr>
              <a:t>n</a:t>
            </a:r>
            <a:r>
              <a:rPr dirty="0" sz="3200" spc="-229">
                <a:solidFill>
                  <a:srgbClr val="FFFFFF"/>
                </a:solidFill>
              </a:rPr>
              <a:t>a</a:t>
            </a:r>
            <a:r>
              <a:rPr dirty="0" sz="3200" spc="80">
                <a:solidFill>
                  <a:srgbClr val="FFFFFF"/>
                </a:solidFill>
              </a:rPr>
              <a:t>ti</a:t>
            </a:r>
            <a:r>
              <a:rPr dirty="0" sz="3200" spc="-114">
                <a:solidFill>
                  <a:srgbClr val="FFFFFF"/>
                </a:solidFill>
              </a:rPr>
              <a:t>o</a:t>
            </a:r>
            <a:r>
              <a:rPr dirty="0" sz="3200" spc="-135">
                <a:solidFill>
                  <a:srgbClr val="FFFFFF"/>
                </a:solidFill>
              </a:rPr>
              <a:t>nal</a:t>
            </a:r>
            <a:r>
              <a:rPr dirty="0" sz="3200" spc="-160">
                <a:solidFill>
                  <a:srgbClr val="FFFFFF"/>
                </a:solidFill>
              </a:rPr>
              <a:t> </a:t>
            </a:r>
            <a:r>
              <a:rPr dirty="0" sz="3200" spc="-685">
                <a:solidFill>
                  <a:srgbClr val="FFFFFF"/>
                </a:solidFill>
              </a:rPr>
              <a:t>S</a:t>
            </a:r>
            <a:r>
              <a:rPr dirty="0" sz="3200" spc="20">
                <a:solidFill>
                  <a:srgbClr val="FFFFFF"/>
                </a:solidFill>
              </a:rPr>
              <a:t>tu</a:t>
            </a:r>
            <a:r>
              <a:rPr dirty="0" sz="3200" spc="-160">
                <a:solidFill>
                  <a:srgbClr val="FFFFFF"/>
                </a:solidFill>
              </a:rPr>
              <a:t>de</a:t>
            </a:r>
            <a:r>
              <a:rPr dirty="0" sz="3200" spc="-155">
                <a:solidFill>
                  <a:srgbClr val="FFFFFF"/>
                </a:solidFill>
              </a:rPr>
              <a:t>n</a:t>
            </a:r>
            <a:r>
              <a:rPr dirty="0" sz="3200" spc="160">
                <a:solidFill>
                  <a:srgbClr val="FFFFFF"/>
                </a:solidFill>
              </a:rPr>
              <a:t>t</a:t>
            </a:r>
            <a:r>
              <a:rPr dirty="0" sz="3200" spc="-365">
                <a:solidFill>
                  <a:srgbClr val="FFFFFF"/>
                </a:solidFill>
              </a:rPr>
              <a:t>s</a:t>
            </a:r>
            <a:r>
              <a:rPr dirty="0" sz="3200" spc="-185">
                <a:solidFill>
                  <a:srgbClr val="FFFFFF"/>
                </a:solidFill>
              </a:rPr>
              <a:t> </a:t>
            </a:r>
            <a:r>
              <a:rPr dirty="0" sz="3200" spc="-130">
                <a:solidFill>
                  <a:srgbClr val="FFFFFF"/>
                </a:solidFill>
              </a:rPr>
              <a:t>and  </a:t>
            </a:r>
            <a:r>
              <a:rPr dirty="0" sz="3200" spc="-229">
                <a:solidFill>
                  <a:srgbClr val="FFFFFF"/>
                </a:solidFill>
              </a:rPr>
              <a:t>Scholars</a:t>
            </a:r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6172200" cy="6858000"/>
          </a:xfrm>
          <a:custGeom>
            <a:avLst/>
            <a:gdLst/>
            <a:ahLst/>
            <a:cxnLst/>
            <a:rect l="l" t="t" r="r" b="b"/>
            <a:pathLst>
              <a:path w="6172200" h="6858000">
                <a:moveTo>
                  <a:pt x="6103137" y="0"/>
                </a:moveTo>
                <a:lnTo>
                  <a:pt x="0" y="0"/>
                </a:lnTo>
                <a:lnTo>
                  <a:pt x="0" y="6858000"/>
                </a:lnTo>
                <a:lnTo>
                  <a:pt x="2764599" y="6858000"/>
                </a:lnTo>
                <a:lnTo>
                  <a:pt x="2896400" y="6782206"/>
                </a:lnTo>
                <a:lnTo>
                  <a:pt x="2937220" y="6757203"/>
                </a:lnTo>
                <a:lnTo>
                  <a:pt x="2977851" y="6731923"/>
                </a:lnTo>
                <a:lnTo>
                  <a:pt x="3018290" y="6706365"/>
                </a:lnTo>
                <a:lnTo>
                  <a:pt x="3058537" y="6680532"/>
                </a:lnTo>
                <a:lnTo>
                  <a:pt x="3098589" y="6654424"/>
                </a:lnTo>
                <a:lnTo>
                  <a:pt x="3138447" y="6628043"/>
                </a:lnTo>
                <a:lnTo>
                  <a:pt x="3178107" y="6601391"/>
                </a:lnTo>
                <a:lnTo>
                  <a:pt x="3217570" y="6574468"/>
                </a:lnTo>
                <a:lnTo>
                  <a:pt x="3256834" y="6547277"/>
                </a:lnTo>
                <a:lnTo>
                  <a:pt x="3295897" y="6519817"/>
                </a:lnTo>
                <a:lnTo>
                  <a:pt x="3334758" y="6492092"/>
                </a:lnTo>
                <a:lnTo>
                  <a:pt x="3373415" y="6464101"/>
                </a:lnTo>
                <a:lnTo>
                  <a:pt x="3411868" y="6435847"/>
                </a:lnTo>
                <a:lnTo>
                  <a:pt x="3450116" y="6407330"/>
                </a:lnTo>
                <a:lnTo>
                  <a:pt x="3488156" y="6378552"/>
                </a:lnTo>
                <a:lnTo>
                  <a:pt x="3525987" y="6349515"/>
                </a:lnTo>
                <a:lnTo>
                  <a:pt x="3563608" y="6320219"/>
                </a:lnTo>
                <a:lnTo>
                  <a:pt x="3601019" y="6290666"/>
                </a:lnTo>
                <a:lnTo>
                  <a:pt x="3638217" y="6260857"/>
                </a:lnTo>
                <a:lnTo>
                  <a:pt x="3675200" y="6230794"/>
                </a:lnTo>
                <a:lnTo>
                  <a:pt x="3711969" y="6200478"/>
                </a:lnTo>
                <a:lnTo>
                  <a:pt x="3748521" y="6169910"/>
                </a:lnTo>
                <a:lnTo>
                  <a:pt x="3784856" y="6139091"/>
                </a:lnTo>
                <a:lnTo>
                  <a:pt x="3820971" y="6108024"/>
                </a:lnTo>
                <a:lnTo>
                  <a:pt x="3856866" y="6076709"/>
                </a:lnTo>
                <a:lnTo>
                  <a:pt x="3892538" y="6045147"/>
                </a:lnTo>
                <a:lnTo>
                  <a:pt x="3927988" y="6013340"/>
                </a:lnTo>
                <a:lnTo>
                  <a:pt x="3963213" y="5981289"/>
                </a:lnTo>
                <a:lnTo>
                  <a:pt x="3998213" y="5948996"/>
                </a:lnTo>
                <a:lnTo>
                  <a:pt x="4032985" y="5916462"/>
                </a:lnTo>
                <a:lnTo>
                  <a:pt x="4067529" y="5883687"/>
                </a:lnTo>
                <a:lnTo>
                  <a:pt x="4101843" y="5850675"/>
                </a:lnTo>
                <a:lnTo>
                  <a:pt x="4135926" y="5817425"/>
                </a:lnTo>
                <a:lnTo>
                  <a:pt x="4169777" y="5783939"/>
                </a:lnTo>
                <a:lnTo>
                  <a:pt x="4203394" y="5750219"/>
                </a:lnTo>
                <a:lnTo>
                  <a:pt x="4236775" y="5716266"/>
                </a:lnTo>
                <a:lnTo>
                  <a:pt x="4269921" y="5682080"/>
                </a:lnTo>
                <a:lnTo>
                  <a:pt x="4302828" y="5647664"/>
                </a:lnTo>
                <a:lnTo>
                  <a:pt x="4335497" y="5613019"/>
                </a:lnTo>
                <a:lnTo>
                  <a:pt x="4367925" y="5578146"/>
                </a:lnTo>
                <a:lnTo>
                  <a:pt x="4400112" y="5543047"/>
                </a:lnTo>
                <a:lnTo>
                  <a:pt x="4432055" y="5507722"/>
                </a:lnTo>
                <a:lnTo>
                  <a:pt x="4463754" y="5472173"/>
                </a:lnTo>
                <a:lnTo>
                  <a:pt x="4495208" y="5436402"/>
                </a:lnTo>
                <a:lnTo>
                  <a:pt x="4526414" y="5400409"/>
                </a:lnTo>
                <a:lnTo>
                  <a:pt x="4557372" y="5364197"/>
                </a:lnTo>
                <a:lnTo>
                  <a:pt x="4588081" y="5327766"/>
                </a:lnTo>
                <a:lnTo>
                  <a:pt x="4618538" y="5291117"/>
                </a:lnTo>
                <a:lnTo>
                  <a:pt x="4648743" y="5254253"/>
                </a:lnTo>
                <a:lnTo>
                  <a:pt x="4678695" y="5217174"/>
                </a:lnTo>
                <a:lnTo>
                  <a:pt x="4708391" y="5179882"/>
                </a:lnTo>
                <a:lnTo>
                  <a:pt x="4737831" y="5142377"/>
                </a:lnTo>
                <a:lnTo>
                  <a:pt x="4767014" y="5104662"/>
                </a:lnTo>
                <a:lnTo>
                  <a:pt x="4795937" y="5066738"/>
                </a:lnTo>
                <a:lnTo>
                  <a:pt x="4824601" y="5028606"/>
                </a:lnTo>
                <a:lnTo>
                  <a:pt x="4853003" y="4990267"/>
                </a:lnTo>
                <a:lnTo>
                  <a:pt x="4881141" y="4951722"/>
                </a:lnTo>
                <a:lnTo>
                  <a:pt x="4909016" y="4912974"/>
                </a:lnTo>
                <a:lnTo>
                  <a:pt x="4936625" y="4874023"/>
                </a:lnTo>
                <a:lnTo>
                  <a:pt x="4963967" y="4834870"/>
                </a:lnTo>
                <a:lnTo>
                  <a:pt x="4991041" y="4795518"/>
                </a:lnTo>
                <a:lnTo>
                  <a:pt x="5017846" y="4755967"/>
                </a:lnTo>
                <a:lnTo>
                  <a:pt x="5044379" y="4716218"/>
                </a:lnTo>
                <a:lnTo>
                  <a:pt x="5070640" y="4676273"/>
                </a:lnTo>
                <a:lnTo>
                  <a:pt x="5096628" y="4636134"/>
                </a:lnTo>
                <a:lnTo>
                  <a:pt x="5122341" y="4595801"/>
                </a:lnTo>
                <a:lnTo>
                  <a:pt x="5147778" y="4555276"/>
                </a:lnTo>
                <a:lnTo>
                  <a:pt x="5172937" y="4514560"/>
                </a:lnTo>
                <a:lnTo>
                  <a:pt x="5197818" y="4473655"/>
                </a:lnTo>
                <a:lnTo>
                  <a:pt x="5222418" y="4432562"/>
                </a:lnTo>
                <a:lnTo>
                  <a:pt x="5246737" y="4391282"/>
                </a:lnTo>
                <a:lnTo>
                  <a:pt x="5270773" y="4349816"/>
                </a:lnTo>
                <a:lnTo>
                  <a:pt x="5294524" y="4308166"/>
                </a:lnTo>
                <a:lnTo>
                  <a:pt x="5317991" y="4266334"/>
                </a:lnTo>
                <a:lnTo>
                  <a:pt x="5341170" y="4224320"/>
                </a:lnTo>
                <a:lnTo>
                  <a:pt x="5364062" y="4182126"/>
                </a:lnTo>
                <a:lnTo>
                  <a:pt x="5386664" y="4139753"/>
                </a:lnTo>
                <a:lnTo>
                  <a:pt x="5408975" y="4097202"/>
                </a:lnTo>
                <a:lnTo>
                  <a:pt x="5430994" y="4054476"/>
                </a:lnTo>
                <a:lnTo>
                  <a:pt x="5452720" y="4011574"/>
                </a:lnTo>
                <a:lnTo>
                  <a:pt x="5474151" y="3968499"/>
                </a:lnTo>
                <a:lnTo>
                  <a:pt x="5495286" y="3925252"/>
                </a:lnTo>
                <a:lnTo>
                  <a:pt x="5516124" y="3881834"/>
                </a:lnTo>
                <a:lnTo>
                  <a:pt x="5536663" y="3838246"/>
                </a:lnTo>
                <a:lnTo>
                  <a:pt x="5556901" y="3794490"/>
                </a:lnTo>
                <a:lnTo>
                  <a:pt x="5576839" y="3750567"/>
                </a:lnTo>
                <a:lnTo>
                  <a:pt x="5596474" y="3706479"/>
                </a:lnTo>
                <a:lnTo>
                  <a:pt x="5615804" y="3662226"/>
                </a:lnTo>
                <a:lnTo>
                  <a:pt x="5634830" y="3617811"/>
                </a:lnTo>
                <a:lnTo>
                  <a:pt x="5653549" y="3573233"/>
                </a:lnTo>
                <a:lnTo>
                  <a:pt x="5671959" y="3528496"/>
                </a:lnTo>
                <a:lnTo>
                  <a:pt x="5690061" y="3483600"/>
                </a:lnTo>
                <a:lnTo>
                  <a:pt x="5707851" y="3438546"/>
                </a:lnTo>
                <a:lnTo>
                  <a:pt x="5725330" y="3393335"/>
                </a:lnTo>
                <a:lnTo>
                  <a:pt x="5742496" y="3347970"/>
                </a:lnTo>
                <a:lnTo>
                  <a:pt x="5759346" y="3302451"/>
                </a:lnTo>
                <a:lnTo>
                  <a:pt x="5775881" y="3256780"/>
                </a:lnTo>
                <a:lnTo>
                  <a:pt x="5792099" y="3210958"/>
                </a:lnTo>
                <a:lnTo>
                  <a:pt x="5807998" y="3164986"/>
                </a:lnTo>
                <a:lnTo>
                  <a:pt x="5823577" y="3118866"/>
                </a:lnTo>
                <a:lnTo>
                  <a:pt x="5838835" y="3072598"/>
                </a:lnTo>
                <a:lnTo>
                  <a:pt x="5853770" y="3026185"/>
                </a:lnTo>
                <a:lnTo>
                  <a:pt x="5868381" y="2979628"/>
                </a:lnTo>
                <a:lnTo>
                  <a:pt x="5882668" y="2932928"/>
                </a:lnTo>
                <a:lnTo>
                  <a:pt x="5896627" y="2886086"/>
                </a:lnTo>
                <a:lnTo>
                  <a:pt x="5910259" y="2839103"/>
                </a:lnTo>
                <a:lnTo>
                  <a:pt x="5923561" y="2791982"/>
                </a:lnTo>
                <a:lnTo>
                  <a:pt x="5936533" y="2744723"/>
                </a:lnTo>
                <a:lnTo>
                  <a:pt x="5949173" y="2697327"/>
                </a:lnTo>
                <a:lnTo>
                  <a:pt x="5961480" y="2649796"/>
                </a:lnTo>
                <a:lnTo>
                  <a:pt x="5973452" y="2602132"/>
                </a:lnTo>
                <a:lnTo>
                  <a:pt x="5985089" y="2554335"/>
                </a:lnTo>
                <a:lnTo>
                  <a:pt x="5996388" y="2506407"/>
                </a:lnTo>
                <a:lnTo>
                  <a:pt x="6007349" y="2458350"/>
                </a:lnTo>
                <a:lnTo>
                  <a:pt x="6017970" y="2410163"/>
                </a:lnTo>
                <a:lnTo>
                  <a:pt x="6028250" y="2361850"/>
                </a:lnTo>
                <a:lnTo>
                  <a:pt x="6038187" y="2313411"/>
                </a:lnTo>
                <a:lnTo>
                  <a:pt x="6047781" y="2264847"/>
                </a:lnTo>
                <a:lnTo>
                  <a:pt x="6057029" y="2216161"/>
                </a:lnTo>
                <a:lnTo>
                  <a:pt x="6065932" y="2167352"/>
                </a:lnTo>
                <a:lnTo>
                  <a:pt x="6074486" y="2118423"/>
                </a:lnTo>
                <a:lnTo>
                  <a:pt x="6082691" y="2069375"/>
                </a:lnTo>
                <a:lnTo>
                  <a:pt x="6090546" y="2020209"/>
                </a:lnTo>
                <a:lnTo>
                  <a:pt x="6098049" y="1970926"/>
                </a:lnTo>
                <a:lnTo>
                  <a:pt x="6105199" y="1921529"/>
                </a:lnTo>
                <a:lnTo>
                  <a:pt x="6111994" y="1872017"/>
                </a:lnTo>
                <a:lnTo>
                  <a:pt x="6118434" y="1822393"/>
                </a:lnTo>
                <a:lnTo>
                  <a:pt x="6124517" y="1772658"/>
                </a:lnTo>
                <a:lnTo>
                  <a:pt x="6130241" y="1722813"/>
                </a:lnTo>
                <a:lnTo>
                  <a:pt x="6135606" y="1672859"/>
                </a:lnTo>
                <a:lnTo>
                  <a:pt x="6140609" y="1622798"/>
                </a:lnTo>
                <a:lnTo>
                  <a:pt x="6145251" y="1572631"/>
                </a:lnTo>
                <a:lnTo>
                  <a:pt x="6149528" y="1522359"/>
                </a:lnTo>
                <a:lnTo>
                  <a:pt x="6153441" y="1471985"/>
                </a:lnTo>
                <a:lnTo>
                  <a:pt x="6156987" y="1421508"/>
                </a:lnTo>
                <a:lnTo>
                  <a:pt x="6160166" y="1370931"/>
                </a:lnTo>
                <a:lnTo>
                  <a:pt x="6162975" y="1320254"/>
                </a:lnTo>
                <a:lnTo>
                  <a:pt x="6165415" y="1269480"/>
                </a:lnTo>
                <a:lnTo>
                  <a:pt x="6167482" y="1218609"/>
                </a:lnTo>
                <a:lnTo>
                  <a:pt x="6169177" y="1167642"/>
                </a:lnTo>
                <a:lnTo>
                  <a:pt x="6170497" y="1116582"/>
                </a:lnTo>
                <a:lnTo>
                  <a:pt x="6171442" y="1065429"/>
                </a:lnTo>
                <a:lnTo>
                  <a:pt x="6172010" y="1014184"/>
                </a:lnTo>
                <a:lnTo>
                  <a:pt x="6172200" y="962850"/>
                </a:lnTo>
                <a:lnTo>
                  <a:pt x="6172018" y="912560"/>
                </a:lnTo>
                <a:lnTo>
                  <a:pt x="6171473" y="862357"/>
                </a:lnTo>
                <a:lnTo>
                  <a:pt x="6170566" y="812242"/>
                </a:lnTo>
                <a:lnTo>
                  <a:pt x="6169299" y="762216"/>
                </a:lnTo>
                <a:lnTo>
                  <a:pt x="6167672" y="712280"/>
                </a:lnTo>
                <a:lnTo>
                  <a:pt x="6165687" y="662437"/>
                </a:lnTo>
                <a:lnTo>
                  <a:pt x="6163346" y="612686"/>
                </a:lnTo>
                <a:lnTo>
                  <a:pt x="6160649" y="563029"/>
                </a:lnTo>
                <a:lnTo>
                  <a:pt x="6157598" y="513467"/>
                </a:lnTo>
                <a:lnTo>
                  <a:pt x="6154194" y="464002"/>
                </a:lnTo>
                <a:lnTo>
                  <a:pt x="6150438" y="414635"/>
                </a:lnTo>
                <a:lnTo>
                  <a:pt x="6146331" y="365366"/>
                </a:lnTo>
                <a:lnTo>
                  <a:pt x="6141875" y="316198"/>
                </a:lnTo>
                <a:lnTo>
                  <a:pt x="6137071" y="267131"/>
                </a:lnTo>
                <a:lnTo>
                  <a:pt x="6103137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543352" y="2266169"/>
            <a:ext cx="3616960" cy="2329815"/>
          </a:xfrm>
          <a:prstGeom prst="rect">
            <a:avLst/>
          </a:prstGeom>
        </p:spPr>
        <p:txBody>
          <a:bodyPr wrap="square" lIns="0" tIns="106045" rIns="0" bIns="0" rtlCol="0" vert="horz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dirty="0" sz="5400" spc="-95">
                <a:solidFill>
                  <a:srgbClr val="FFFFFF"/>
                </a:solidFill>
                <a:latin typeface="Arial"/>
                <a:cs typeface="Arial"/>
              </a:rPr>
              <a:t>Matteo </a:t>
            </a:r>
            <a:r>
              <a:rPr dirty="0" sz="54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400" spc="-175">
                <a:solidFill>
                  <a:srgbClr val="FFFFFF"/>
                </a:solidFill>
                <a:latin typeface="Arial"/>
                <a:cs typeface="Arial"/>
              </a:rPr>
              <a:t>Cittandini </a:t>
            </a:r>
            <a:r>
              <a:rPr dirty="0" sz="54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400" spc="-114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5400" spc="-19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5400" spc="-229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5400" spc="-33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54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400" spc="-101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5400" spc="-2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5400" spc="-3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5400" spc="2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5400" spc="-150">
                <a:solidFill>
                  <a:srgbClr val="FFFFFF"/>
                </a:solidFill>
                <a:latin typeface="Arial"/>
                <a:cs typeface="Arial"/>
              </a:rPr>
              <a:t>er</a:t>
            </a:r>
            <a:endParaRPr sz="5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7188834" cy="6858000"/>
            <a:chOff x="0" y="0"/>
            <a:chExt cx="7188834" cy="685800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7188834" cy="6858000"/>
            </a:xfrm>
            <a:custGeom>
              <a:avLst/>
              <a:gdLst/>
              <a:ahLst/>
              <a:cxnLst/>
              <a:rect l="l" t="t" r="r" b="b"/>
              <a:pathLst>
                <a:path w="7188834" h="6858000">
                  <a:moveTo>
                    <a:pt x="70800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849063" y="6858000"/>
                  </a:lnTo>
                  <a:lnTo>
                    <a:pt x="4997805" y="6712661"/>
                  </a:lnTo>
                  <a:lnTo>
                    <a:pt x="5031328" y="6677758"/>
                  </a:lnTo>
                  <a:lnTo>
                    <a:pt x="5064635" y="6642648"/>
                  </a:lnTo>
                  <a:lnTo>
                    <a:pt x="5097727" y="6607332"/>
                  </a:lnTo>
                  <a:lnTo>
                    <a:pt x="5130602" y="6571812"/>
                  </a:lnTo>
                  <a:lnTo>
                    <a:pt x="5163258" y="6536087"/>
                  </a:lnTo>
                  <a:lnTo>
                    <a:pt x="5195695" y="6500160"/>
                  </a:lnTo>
                  <a:lnTo>
                    <a:pt x="5227913" y="6464032"/>
                  </a:lnTo>
                  <a:lnTo>
                    <a:pt x="5259908" y="6427703"/>
                  </a:lnTo>
                  <a:lnTo>
                    <a:pt x="5291682" y="6391174"/>
                  </a:lnTo>
                  <a:lnTo>
                    <a:pt x="5323232" y="6354447"/>
                  </a:lnTo>
                  <a:lnTo>
                    <a:pt x="5354557" y="6317523"/>
                  </a:lnTo>
                  <a:lnTo>
                    <a:pt x="5385658" y="6280402"/>
                  </a:lnTo>
                  <a:lnTo>
                    <a:pt x="5416531" y="6243086"/>
                  </a:lnTo>
                  <a:lnTo>
                    <a:pt x="5447177" y="6205576"/>
                  </a:lnTo>
                  <a:lnTo>
                    <a:pt x="5477594" y="6167872"/>
                  </a:lnTo>
                  <a:lnTo>
                    <a:pt x="5507781" y="6129977"/>
                  </a:lnTo>
                  <a:lnTo>
                    <a:pt x="5537738" y="6091890"/>
                  </a:lnTo>
                  <a:lnTo>
                    <a:pt x="5567463" y="6053614"/>
                  </a:lnTo>
                  <a:lnTo>
                    <a:pt x="5596954" y="6015149"/>
                  </a:lnTo>
                  <a:lnTo>
                    <a:pt x="5626212" y="5976495"/>
                  </a:lnTo>
                  <a:lnTo>
                    <a:pt x="5655235" y="5937655"/>
                  </a:lnTo>
                  <a:lnTo>
                    <a:pt x="5684022" y="5898630"/>
                  </a:lnTo>
                  <a:lnTo>
                    <a:pt x="5712571" y="5859419"/>
                  </a:lnTo>
                  <a:lnTo>
                    <a:pt x="5740882" y="5820025"/>
                  </a:lnTo>
                  <a:lnTo>
                    <a:pt x="5768954" y="5780448"/>
                  </a:lnTo>
                  <a:lnTo>
                    <a:pt x="5796786" y="5740690"/>
                  </a:lnTo>
                  <a:lnTo>
                    <a:pt x="5824376" y="5700752"/>
                  </a:lnTo>
                  <a:lnTo>
                    <a:pt x="5851724" y="5660634"/>
                  </a:lnTo>
                  <a:lnTo>
                    <a:pt x="5878828" y="5620338"/>
                  </a:lnTo>
                  <a:lnTo>
                    <a:pt x="5905687" y="5579864"/>
                  </a:lnTo>
                  <a:lnTo>
                    <a:pt x="5932301" y="5539214"/>
                  </a:lnTo>
                  <a:lnTo>
                    <a:pt x="5958669" y="5498389"/>
                  </a:lnTo>
                  <a:lnTo>
                    <a:pt x="5984788" y="5457390"/>
                  </a:lnTo>
                  <a:lnTo>
                    <a:pt x="6010659" y="5416218"/>
                  </a:lnTo>
                  <a:lnTo>
                    <a:pt x="6036280" y="5374874"/>
                  </a:lnTo>
                  <a:lnTo>
                    <a:pt x="6061650" y="5333359"/>
                  </a:lnTo>
                  <a:lnTo>
                    <a:pt x="6086768" y="5291675"/>
                  </a:lnTo>
                  <a:lnTo>
                    <a:pt x="6111632" y="5249821"/>
                  </a:lnTo>
                  <a:lnTo>
                    <a:pt x="6136243" y="5207800"/>
                  </a:lnTo>
                  <a:lnTo>
                    <a:pt x="6160599" y="5165612"/>
                  </a:lnTo>
                  <a:lnTo>
                    <a:pt x="6184698" y="5123258"/>
                  </a:lnTo>
                  <a:lnTo>
                    <a:pt x="6208540" y="5080740"/>
                  </a:lnTo>
                  <a:lnTo>
                    <a:pt x="6232124" y="5038058"/>
                  </a:lnTo>
                  <a:lnTo>
                    <a:pt x="6255448" y="4995214"/>
                  </a:lnTo>
                  <a:lnTo>
                    <a:pt x="6278512" y="4952209"/>
                  </a:lnTo>
                  <a:lnTo>
                    <a:pt x="6301314" y="4909043"/>
                  </a:lnTo>
                  <a:lnTo>
                    <a:pt x="6323854" y="4865718"/>
                  </a:lnTo>
                  <a:lnTo>
                    <a:pt x="6346130" y="4822234"/>
                  </a:lnTo>
                  <a:lnTo>
                    <a:pt x="6368142" y="4778594"/>
                  </a:lnTo>
                  <a:lnTo>
                    <a:pt x="6389887" y="4734797"/>
                  </a:lnTo>
                  <a:lnTo>
                    <a:pt x="6411366" y="4690846"/>
                  </a:lnTo>
                  <a:lnTo>
                    <a:pt x="6432577" y="4646740"/>
                  </a:lnTo>
                  <a:lnTo>
                    <a:pt x="6453519" y="4602482"/>
                  </a:lnTo>
                  <a:lnTo>
                    <a:pt x="6474191" y="4558071"/>
                  </a:lnTo>
                  <a:lnTo>
                    <a:pt x="6494592" y="4513510"/>
                  </a:lnTo>
                  <a:lnTo>
                    <a:pt x="6514721" y="4468799"/>
                  </a:lnTo>
                  <a:lnTo>
                    <a:pt x="6534577" y="4423940"/>
                  </a:lnTo>
                  <a:lnTo>
                    <a:pt x="6554159" y="4378932"/>
                  </a:lnTo>
                  <a:lnTo>
                    <a:pt x="6573465" y="4333779"/>
                  </a:lnTo>
                  <a:lnTo>
                    <a:pt x="6592495" y="4288479"/>
                  </a:lnTo>
                  <a:lnTo>
                    <a:pt x="6611247" y="4243036"/>
                  </a:lnTo>
                  <a:lnTo>
                    <a:pt x="6629721" y="4197449"/>
                  </a:lnTo>
                  <a:lnTo>
                    <a:pt x="6647916" y="4151719"/>
                  </a:lnTo>
                  <a:lnTo>
                    <a:pt x="6665830" y="4105848"/>
                  </a:lnTo>
                  <a:lnTo>
                    <a:pt x="6683462" y="4059837"/>
                  </a:lnTo>
                  <a:lnTo>
                    <a:pt x="6700811" y="4013687"/>
                  </a:lnTo>
                  <a:lnTo>
                    <a:pt x="6717877" y="3967399"/>
                  </a:lnTo>
                  <a:lnTo>
                    <a:pt x="6734658" y="3920974"/>
                  </a:lnTo>
                  <a:lnTo>
                    <a:pt x="6751153" y="3874413"/>
                  </a:lnTo>
                  <a:lnTo>
                    <a:pt x="6767362" y="3827717"/>
                  </a:lnTo>
                  <a:lnTo>
                    <a:pt x="6783282" y="3780887"/>
                  </a:lnTo>
                  <a:lnTo>
                    <a:pt x="6798913" y="3733924"/>
                  </a:lnTo>
                  <a:lnTo>
                    <a:pt x="6814254" y="3686829"/>
                  </a:lnTo>
                  <a:lnTo>
                    <a:pt x="6829304" y="3639604"/>
                  </a:lnTo>
                  <a:lnTo>
                    <a:pt x="6844062" y="3592249"/>
                  </a:lnTo>
                  <a:lnTo>
                    <a:pt x="6858526" y="3544766"/>
                  </a:lnTo>
                  <a:lnTo>
                    <a:pt x="6872696" y="3497155"/>
                  </a:lnTo>
                  <a:lnTo>
                    <a:pt x="6886571" y="3449417"/>
                  </a:lnTo>
                  <a:lnTo>
                    <a:pt x="6900149" y="3401555"/>
                  </a:lnTo>
                  <a:lnTo>
                    <a:pt x="6913430" y="3353568"/>
                  </a:lnTo>
                  <a:lnTo>
                    <a:pt x="6926412" y="3305457"/>
                  </a:lnTo>
                  <a:lnTo>
                    <a:pt x="6939094" y="3257225"/>
                  </a:lnTo>
                  <a:lnTo>
                    <a:pt x="6951476" y="3208871"/>
                  </a:lnTo>
                  <a:lnTo>
                    <a:pt x="6963556" y="3160397"/>
                  </a:lnTo>
                  <a:lnTo>
                    <a:pt x="6975333" y="3111804"/>
                  </a:lnTo>
                  <a:lnTo>
                    <a:pt x="6986806" y="3063093"/>
                  </a:lnTo>
                  <a:lnTo>
                    <a:pt x="6997975" y="3014265"/>
                  </a:lnTo>
                  <a:lnTo>
                    <a:pt x="7008837" y="2965322"/>
                  </a:lnTo>
                  <a:lnTo>
                    <a:pt x="7019393" y="2916263"/>
                  </a:lnTo>
                  <a:lnTo>
                    <a:pt x="7029640" y="2867091"/>
                  </a:lnTo>
                  <a:lnTo>
                    <a:pt x="7039578" y="2817806"/>
                  </a:lnTo>
                  <a:lnTo>
                    <a:pt x="7049206" y="2768410"/>
                  </a:lnTo>
                  <a:lnTo>
                    <a:pt x="7058522" y="2718903"/>
                  </a:lnTo>
                  <a:lnTo>
                    <a:pt x="7067527" y="2669286"/>
                  </a:lnTo>
                  <a:lnTo>
                    <a:pt x="7076217" y="2619561"/>
                  </a:lnTo>
                  <a:lnTo>
                    <a:pt x="7084594" y="2569728"/>
                  </a:lnTo>
                  <a:lnTo>
                    <a:pt x="7092655" y="2519790"/>
                  </a:lnTo>
                  <a:lnTo>
                    <a:pt x="7100399" y="2469746"/>
                  </a:lnTo>
                  <a:lnTo>
                    <a:pt x="7107826" y="2419597"/>
                  </a:lnTo>
                  <a:lnTo>
                    <a:pt x="7114934" y="2369346"/>
                  </a:lnTo>
                  <a:lnTo>
                    <a:pt x="7121722" y="2318992"/>
                  </a:lnTo>
                  <a:lnTo>
                    <a:pt x="7128189" y="2268538"/>
                  </a:lnTo>
                  <a:lnTo>
                    <a:pt x="7134335" y="2217983"/>
                  </a:lnTo>
                  <a:lnTo>
                    <a:pt x="7140157" y="2167330"/>
                  </a:lnTo>
                  <a:lnTo>
                    <a:pt x="7145656" y="2116578"/>
                  </a:lnTo>
                  <a:lnTo>
                    <a:pt x="7150830" y="2065730"/>
                  </a:lnTo>
                  <a:lnTo>
                    <a:pt x="7155677" y="2014786"/>
                  </a:lnTo>
                  <a:lnTo>
                    <a:pt x="7160197" y="1963747"/>
                  </a:lnTo>
                  <a:lnTo>
                    <a:pt x="7164389" y="1912615"/>
                  </a:lnTo>
                  <a:lnTo>
                    <a:pt x="7168252" y="1861390"/>
                  </a:lnTo>
                  <a:lnTo>
                    <a:pt x="7171785" y="1810074"/>
                  </a:lnTo>
                  <a:lnTo>
                    <a:pt x="7174986" y="1758667"/>
                  </a:lnTo>
                  <a:lnTo>
                    <a:pt x="7177854" y="1707171"/>
                  </a:lnTo>
                  <a:lnTo>
                    <a:pt x="7180389" y="1655586"/>
                  </a:lnTo>
                  <a:lnTo>
                    <a:pt x="7182590" y="1603915"/>
                  </a:lnTo>
                  <a:lnTo>
                    <a:pt x="7184455" y="1552157"/>
                  </a:lnTo>
                  <a:lnTo>
                    <a:pt x="7185983" y="1500313"/>
                  </a:lnTo>
                  <a:lnTo>
                    <a:pt x="7187173" y="1448386"/>
                  </a:lnTo>
                  <a:lnTo>
                    <a:pt x="7188025" y="1396376"/>
                  </a:lnTo>
                  <a:lnTo>
                    <a:pt x="7188537" y="1344283"/>
                  </a:lnTo>
                  <a:lnTo>
                    <a:pt x="7188708" y="1292110"/>
                  </a:lnTo>
                  <a:lnTo>
                    <a:pt x="7188540" y="1240510"/>
                  </a:lnTo>
                  <a:lnTo>
                    <a:pt x="7188040" y="1188989"/>
                  </a:lnTo>
                  <a:lnTo>
                    <a:pt x="7187207" y="1137548"/>
                  </a:lnTo>
                  <a:lnTo>
                    <a:pt x="7186042" y="1086188"/>
                  </a:lnTo>
                  <a:lnTo>
                    <a:pt x="7184547" y="1034911"/>
                  </a:lnTo>
                  <a:lnTo>
                    <a:pt x="7182723" y="983717"/>
                  </a:lnTo>
                  <a:lnTo>
                    <a:pt x="7180570" y="932607"/>
                  </a:lnTo>
                  <a:lnTo>
                    <a:pt x="7178090" y="881582"/>
                  </a:lnTo>
                  <a:lnTo>
                    <a:pt x="7175283" y="830644"/>
                  </a:lnTo>
                  <a:lnTo>
                    <a:pt x="7172151" y="779793"/>
                  </a:lnTo>
                  <a:lnTo>
                    <a:pt x="7168695" y="729030"/>
                  </a:lnTo>
                  <a:lnTo>
                    <a:pt x="7164916" y="678357"/>
                  </a:lnTo>
                  <a:lnTo>
                    <a:pt x="7160815" y="627774"/>
                  </a:lnTo>
                  <a:lnTo>
                    <a:pt x="7156392" y="577283"/>
                  </a:lnTo>
                  <a:lnTo>
                    <a:pt x="7151650" y="526885"/>
                  </a:lnTo>
                  <a:lnTo>
                    <a:pt x="7146588" y="476579"/>
                  </a:lnTo>
                  <a:lnTo>
                    <a:pt x="7141208" y="426369"/>
                  </a:lnTo>
                  <a:lnTo>
                    <a:pt x="7135511" y="376254"/>
                  </a:lnTo>
                  <a:lnTo>
                    <a:pt x="7129498" y="326236"/>
                  </a:lnTo>
                  <a:lnTo>
                    <a:pt x="7123170" y="276315"/>
                  </a:lnTo>
                  <a:lnTo>
                    <a:pt x="7116529" y="226493"/>
                  </a:lnTo>
                  <a:lnTo>
                    <a:pt x="7109574" y="176771"/>
                  </a:lnTo>
                  <a:lnTo>
                    <a:pt x="7080008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28611" cy="68570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543352" y="2266169"/>
            <a:ext cx="3616960" cy="1589405"/>
          </a:xfrm>
          <a:prstGeom prst="rect"/>
        </p:spPr>
        <p:txBody>
          <a:bodyPr wrap="square" lIns="0" tIns="106045" rIns="0" bIns="0" rtlCol="0" vert="horz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dirty="0" sz="5400" spc="-810">
                <a:solidFill>
                  <a:srgbClr val="FFFFFF"/>
                </a:solidFill>
              </a:rPr>
              <a:t>Sa</a:t>
            </a:r>
            <a:r>
              <a:rPr dirty="0" sz="5400" spc="-50">
                <a:solidFill>
                  <a:srgbClr val="FFFFFF"/>
                </a:solidFill>
              </a:rPr>
              <a:t>r</a:t>
            </a:r>
            <a:r>
              <a:rPr dirty="0" sz="5400" spc="-465">
                <a:solidFill>
                  <a:srgbClr val="FFFFFF"/>
                </a:solidFill>
              </a:rPr>
              <a:t>a</a:t>
            </a:r>
            <a:r>
              <a:rPr dirty="0" sz="5400" spc="-275">
                <a:solidFill>
                  <a:srgbClr val="FFFFFF"/>
                </a:solidFill>
              </a:rPr>
              <a:t> </a:t>
            </a:r>
            <a:r>
              <a:rPr dirty="0" sz="5400" spc="-645">
                <a:solidFill>
                  <a:srgbClr val="FFFFFF"/>
                </a:solidFill>
              </a:rPr>
              <a:t>G</a:t>
            </a:r>
            <a:r>
              <a:rPr dirty="0" sz="5400" spc="-195">
                <a:solidFill>
                  <a:srgbClr val="FFFFFF"/>
                </a:solidFill>
              </a:rPr>
              <a:t>i</a:t>
            </a:r>
            <a:r>
              <a:rPr dirty="0" sz="5400" spc="-459">
                <a:solidFill>
                  <a:srgbClr val="FFFFFF"/>
                </a:solidFill>
              </a:rPr>
              <a:t>a</a:t>
            </a:r>
            <a:r>
              <a:rPr dirty="0" sz="5400" spc="-459">
                <a:solidFill>
                  <a:srgbClr val="FFFFFF"/>
                </a:solidFill>
              </a:rPr>
              <a:t>c</a:t>
            </a:r>
            <a:r>
              <a:rPr dirty="0" sz="5400" spc="-190">
                <a:solidFill>
                  <a:srgbClr val="FFFFFF"/>
                </a:solidFill>
              </a:rPr>
              <a:t>ani  </a:t>
            </a:r>
            <a:r>
              <a:rPr dirty="0" sz="5400" spc="-1145">
                <a:solidFill>
                  <a:srgbClr val="FFFFFF"/>
                </a:solidFill>
              </a:rPr>
              <a:t>R</a:t>
            </a:r>
            <a:r>
              <a:rPr dirty="0" sz="5400" spc="-190">
                <a:solidFill>
                  <a:srgbClr val="FFFFFF"/>
                </a:solidFill>
              </a:rPr>
              <a:t>o</a:t>
            </a:r>
            <a:r>
              <a:rPr dirty="0" sz="5400" spc="-229">
                <a:solidFill>
                  <a:srgbClr val="FFFFFF"/>
                </a:solidFill>
              </a:rPr>
              <a:t>m</a:t>
            </a:r>
            <a:r>
              <a:rPr dirty="0" sz="5400" spc="-335">
                <a:solidFill>
                  <a:srgbClr val="FFFFFF"/>
                </a:solidFill>
              </a:rPr>
              <a:t>e</a:t>
            </a:r>
            <a:r>
              <a:rPr dirty="0" sz="5400" spc="-300">
                <a:solidFill>
                  <a:srgbClr val="FFFFFF"/>
                </a:solidFill>
              </a:rPr>
              <a:t> </a:t>
            </a:r>
            <a:r>
              <a:rPr dirty="0" sz="5400" spc="-1010">
                <a:solidFill>
                  <a:srgbClr val="FFFFFF"/>
                </a:solidFill>
              </a:rPr>
              <a:t>C</a:t>
            </a:r>
            <a:r>
              <a:rPr dirty="0" sz="5400" spc="-280">
                <a:solidFill>
                  <a:srgbClr val="FFFFFF"/>
                </a:solidFill>
              </a:rPr>
              <a:t>e</a:t>
            </a:r>
            <a:r>
              <a:rPr dirty="0" sz="5400" spc="-320">
                <a:solidFill>
                  <a:srgbClr val="FFFFFF"/>
                </a:solidFill>
              </a:rPr>
              <a:t>n</a:t>
            </a:r>
            <a:r>
              <a:rPr dirty="0" sz="5400" spc="220">
                <a:solidFill>
                  <a:srgbClr val="FFFFFF"/>
                </a:solidFill>
              </a:rPr>
              <a:t>t</a:t>
            </a:r>
            <a:r>
              <a:rPr dirty="0" sz="5400" spc="-150">
                <a:solidFill>
                  <a:srgbClr val="FFFFFF"/>
                </a:solidFill>
              </a:rPr>
              <a:t>er</a:t>
            </a:r>
            <a:endParaRPr sz="5400"/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7188834" cy="6858000"/>
            <a:chOff x="0" y="0"/>
            <a:chExt cx="7188834" cy="685800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7188834" cy="6858000"/>
            </a:xfrm>
            <a:custGeom>
              <a:avLst/>
              <a:gdLst/>
              <a:ahLst/>
              <a:cxnLst/>
              <a:rect l="l" t="t" r="r" b="b"/>
              <a:pathLst>
                <a:path w="7188834" h="6858000">
                  <a:moveTo>
                    <a:pt x="70800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849063" y="6858000"/>
                  </a:lnTo>
                  <a:lnTo>
                    <a:pt x="4997805" y="6712661"/>
                  </a:lnTo>
                  <a:lnTo>
                    <a:pt x="5031328" y="6677758"/>
                  </a:lnTo>
                  <a:lnTo>
                    <a:pt x="5064635" y="6642648"/>
                  </a:lnTo>
                  <a:lnTo>
                    <a:pt x="5097727" y="6607332"/>
                  </a:lnTo>
                  <a:lnTo>
                    <a:pt x="5130602" y="6571812"/>
                  </a:lnTo>
                  <a:lnTo>
                    <a:pt x="5163258" y="6536087"/>
                  </a:lnTo>
                  <a:lnTo>
                    <a:pt x="5195695" y="6500160"/>
                  </a:lnTo>
                  <a:lnTo>
                    <a:pt x="5227913" y="6464032"/>
                  </a:lnTo>
                  <a:lnTo>
                    <a:pt x="5259908" y="6427703"/>
                  </a:lnTo>
                  <a:lnTo>
                    <a:pt x="5291682" y="6391174"/>
                  </a:lnTo>
                  <a:lnTo>
                    <a:pt x="5323232" y="6354447"/>
                  </a:lnTo>
                  <a:lnTo>
                    <a:pt x="5354557" y="6317523"/>
                  </a:lnTo>
                  <a:lnTo>
                    <a:pt x="5385658" y="6280402"/>
                  </a:lnTo>
                  <a:lnTo>
                    <a:pt x="5416531" y="6243086"/>
                  </a:lnTo>
                  <a:lnTo>
                    <a:pt x="5447177" y="6205576"/>
                  </a:lnTo>
                  <a:lnTo>
                    <a:pt x="5477594" y="6167872"/>
                  </a:lnTo>
                  <a:lnTo>
                    <a:pt x="5507781" y="6129977"/>
                  </a:lnTo>
                  <a:lnTo>
                    <a:pt x="5537738" y="6091890"/>
                  </a:lnTo>
                  <a:lnTo>
                    <a:pt x="5567463" y="6053614"/>
                  </a:lnTo>
                  <a:lnTo>
                    <a:pt x="5596954" y="6015149"/>
                  </a:lnTo>
                  <a:lnTo>
                    <a:pt x="5626212" y="5976495"/>
                  </a:lnTo>
                  <a:lnTo>
                    <a:pt x="5655235" y="5937655"/>
                  </a:lnTo>
                  <a:lnTo>
                    <a:pt x="5684022" y="5898630"/>
                  </a:lnTo>
                  <a:lnTo>
                    <a:pt x="5712571" y="5859419"/>
                  </a:lnTo>
                  <a:lnTo>
                    <a:pt x="5740882" y="5820025"/>
                  </a:lnTo>
                  <a:lnTo>
                    <a:pt x="5768954" y="5780448"/>
                  </a:lnTo>
                  <a:lnTo>
                    <a:pt x="5796786" y="5740690"/>
                  </a:lnTo>
                  <a:lnTo>
                    <a:pt x="5824376" y="5700752"/>
                  </a:lnTo>
                  <a:lnTo>
                    <a:pt x="5851724" y="5660634"/>
                  </a:lnTo>
                  <a:lnTo>
                    <a:pt x="5878828" y="5620338"/>
                  </a:lnTo>
                  <a:lnTo>
                    <a:pt x="5905687" y="5579864"/>
                  </a:lnTo>
                  <a:lnTo>
                    <a:pt x="5932301" y="5539214"/>
                  </a:lnTo>
                  <a:lnTo>
                    <a:pt x="5958669" y="5498389"/>
                  </a:lnTo>
                  <a:lnTo>
                    <a:pt x="5984788" y="5457390"/>
                  </a:lnTo>
                  <a:lnTo>
                    <a:pt x="6010659" y="5416218"/>
                  </a:lnTo>
                  <a:lnTo>
                    <a:pt x="6036280" y="5374874"/>
                  </a:lnTo>
                  <a:lnTo>
                    <a:pt x="6061650" y="5333359"/>
                  </a:lnTo>
                  <a:lnTo>
                    <a:pt x="6086768" y="5291675"/>
                  </a:lnTo>
                  <a:lnTo>
                    <a:pt x="6111632" y="5249821"/>
                  </a:lnTo>
                  <a:lnTo>
                    <a:pt x="6136243" y="5207800"/>
                  </a:lnTo>
                  <a:lnTo>
                    <a:pt x="6160599" y="5165612"/>
                  </a:lnTo>
                  <a:lnTo>
                    <a:pt x="6184698" y="5123258"/>
                  </a:lnTo>
                  <a:lnTo>
                    <a:pt x="6208540" y="5080740"/>
                  </a:lnTo>
                  <a:lnTo>
                    <a:pt x="6232124" y="5038058"/>
                  </a:lnTo>
                  <a:lnTo>
                    <a:pt x="6255448" y="4995214"/>
                  </a:lnTo>
                  <a:lnTo>
                    <a:pt x="6278512" y="4952209"/>
                  </a:lnTo>
                  <a:lnTo>
                    <a:pt x="6301314" y="4909043"/>
                  </a:lnTo>
                  <a:lnTo>
                    <a:pt x="6323854" y="4865718"/>
                  </a:lnTo>
                  <a:lnTo>
                    <a:pt x="6346130" y="4822234"/>
                  </a:lnTo>
                  <a:lnTo>
                    <a:pt x="6368142" y="4778594"/>
                  </a:lnTo>
                  <a:lnTo>
                    <a:pt x="6389887" y="4734797"/>
                  </a:lnTo>
                  <a:lnTo>
                    <a:pt x="6411366" y="4690846"/>
                  </a:lnTo>
                  <a:lnTo>
                    <a:pt x="6432577" y="4646740"/>
                  </a:lnTo>
                  <a:lnTo>
                    <a:pt x="6453519" y="4602482"/>
                  </a:lnTo>
                  <a:lnTo>
                    <a:pt x="6474191" y="4558071"/>
                  </a:lnTo>
                  <a:lnTo>
                    <a:pt x="6494592" y="4513510"/>
                  </a:lnTo>
                  <a:lnTo>
                    <a:pt x="6514721" y="4468799"/>
                  </a:lnTo>
                  <a:lnTo>
                    <a:pt x="6534577" y="4423940"/>
                  </a:lnTo>
                  <a:lnTo>
                    <a:pt x="6554159" y="4378932"/>
                  </a:lnTo>
                  <a:lnTo>
                    <a:pt x="6573465" y="4333779"/>
                  </a:lnTo>
                  <a:lnTo>
                    <a:pt x="6592495" y="4288479"/>
                  </a:lnTo>
                  <a:lnTo>
                    <a:pt x="6611247" y="4243036"/>
                  </a:lnTo>
                  <a:lnTo>
                    <a:pt x="6629721" y="4197449"/>
                  </a:lnTo>
                  <a:lnTo>
                    <a:pt x="6647916" y="4151719"/>
                  </a:lnTo>
                  <a:lnTo>
                    <a:pt x="6665830" y="4105848"/>
                  </a:lnTo>
                  <a:lnTo>
                    <a:pt x="6683462" y="4059837"/>
                  </a:lnTo>
                  <a:lnTo>
                    <a:pt x="6700811" y="4013687"/>
                  </a:lnTo>
                  <a:lnTo>
                    <a:pt x="6717877" y="3967399"/>
                  </a:lnTo>
                  <a:lnTo>
                    <a:pt x="6734658" y="3920974"/>
                  </a:lnTo>
                  <a:lnTo>
                    <a:pt x="6751153" y="3874413"/>
                  </a:lnTo>
                  <a:lnTo>
                    <a:pt x="6767362" y="3827717"/>
                  </a:lnTo>
                  <a:lnTo>
                    <a:pt x="6783282" y="3780887"/>
                  </a:lnTo>
                  <a:lnTo>
                    <a:pt x="6798913" y="3733924"/>
                  </a:lnTo>
                  <a:lnTo>
                    <a:pt x="6814254" y="3686829"/>
                  </a:lnTo>
                  <a:lnTo>
                    <a:pt x="6829304" y="3639604"/>
                  </a:lnTo>
                  <a:lnTo>
                    <a:pt x="6844062" y="3592249"/>
                  </a:lnTo>
                  <a:lnTo>
                    <a:pt x="6858526" y="3544766"/>
                  </a:lnTo>
                  <a:lnTo>
                    <a:pt x="6872696" y="3497155"/>
                  </a:lnTo>
                  <a:lnTo>
                    <a:pt x="6886571" y="3449417"/>
                  </a:lnTo>
                  <a:lnTo>
                    <a:pt x="6900149" y="3401555"/>
                  </a:lnTo>
                  <a:lnTo>
                    <a:pt x="6913430" y="3353568"/>
                  </a:lnTo>
                  <a:lnTo>
                    <a:pt x="6926412" y="3305457"/>
                  </a:lnTo>
                  <a:lnTo>
                    <a:pt x="6939094" y="3257225"/>
                  </a:lnTo>
                  <a:lnTo>
                    <a:pt x="6951476" y="3208871"/>
                  </a:lnTo>
                  <a:lnTo>
                    <a:pt x="6963556" y="3160397"/>
                  </a:lnTo>
                  <a:lnTo>
                    <a:pt x="6975333" y="3111804"/>
                  </a:lnTo>
                  <a:lnTo>
                    <a:pt x="6986806" y="3063093"/>
                  </a:lnTo>
                  <a:lnTo>
                    <a:pt x="6997975" y="3014265"/>
                  </a:lnTo>
                  <a:lnTo>
                    <a:pt x="7008837" y="2965322"/>
                  </a:lnTo>
                  <a:lnTo>
                    <a:pt x="7019393" y="2916263"/>
                  </a:lnTo>
                  <a:lnTo>
                    <a:pt x="7029640" y="2867091"/>
                  </a:lnTo>
                  <a:lnTo>
                    <a:pt x="7039578" y="2817806"/>
                  </a:lnTo>
                  <a:lnTo>
                    <a:pt x="7049206" y="2768410"/>
                  </a:lnTo>
                  <a:lnTo>
                    <a:pt x="7058522" y="2718903"/>
                  </a:lnTo>
                  <a:lnTo>
                    <a:pt x="7067527" y="2669286"/>
                  </a:lnTo>
                  <a:lnTo>
                    <a:pt x="7076217" y="2619561"/>
                  </a:lnTo>
                  <a:lnTo>
                    <a:pt x="7084594" y="2569728"/>
                  </a:lnTo>
                  <a:lnTo>
                    <a:pt x="7092655" y="2519790"/>
                  </a:lnTo>
                  <a:lnTo>
                    <a:pt x="7100399" y="2469746"/>
                  </a:lnTo>
                  <a:lnTo>
                    <a:pt x="7107826" y="2419597"/>
                  </a:lnTo>
                  <a:lnTo>
                    <a:pt x="7114934" y="2369346"/>
                  </a:lnTo>
                  <a:lnTo>
                    <a:pt x="7121722" y="2318992"/>
                  </a:lnTo>
                  <a:lnTo>
                    <a:pt x="7128189" y="2268538"/>
                  </a:lnTo>
                  <a:lnTo>
                    <a:pt x="7134335" y="2217983"/>
                  </a:lnTo>
                  <a:lnTo>
                    <a:pt x="7140157" y="2167330"/>
                  </a:lnTo>
                  <a:lnTo>
                    <a:pt x="7145656" y="2116578"/>
                  </a:lnTo>
                  <a:lnTo>
                    <a:pt x="7150830" y="2065730"/>
                  </a:lnTo>
                  <a:lnTo>
                    <a:pt x="7155677" y="2014786"/>
                  </a:lnTo>
                  <a:lnTo>
                    <a:pt x="7160197" y="1963747"/>
                  </a:lnTo>
                  <a:lnTo>
                    <a:pt x="7164389" y="1912615"/>
                  </a:lnTo>
                  <a:lnTo>
                    <a:pt x="7168252" y="1861390"/>
                  </a:lnTo>
                  <a:lnTo>
                    <a:pt x="7171785" y="1810074"/>
                  </a:lnTo>
                  <a:lnTo>
                    <a:pt x="7174986" y="1758667"/>
                  </a:lnTo>
                  <a:lnTo>
                    <a:pt x="7177854" y="1707171"/>
                  </a:lnTo>
                  <a:lnTo>
                    <a:pt x="7180389" y="1655586"/>
                  </a:lnTo>
                  <a:lnTo>
                    <a:pt x="7182590" y="1603915"/>
                  </a:lnTo>
                  <a:lnTo>
                    <a:pt x="7184455" y="1552157"/>
                  </a:lnTo>
                  <a:lnTo>
                    <a:pt x="7185983" y="1500313"/>
                  </a:lnTo>
                  <a:lnTo>
                    <a:pt x="7187173" y="1448386"/>
                  </a:lnTo>
                  <a:lnTo>
                    <a:pt x="7188025" y="1396376"/>
                  </a:lnTo>
                  <a:lnTo>
                    <a:pt x="7188537" y="1344283"/>
                  </a:lnTo>
                  <a:lnTo>
                    <a:pt x="7188708" y="1292110"/>
                  </a:lnTo>
                  <a:lnTo>
                    <a:pt x="7188540" y="1240510"/>
                  </a:lnTo>
                  <a:lnTo>
                    <a:pt x="7188040" y="1188989"/>
                  </a:lnTo>
                  <a:lnTo>
                    <a:pt x="7187207" y="1137548"/>
                  </a:lnTo>
                  <a:lnTo>
                    <a:pt x="7186042" y="1086188"/>
                  </a:lnTo>
                  <a:lnTo>
                    <a:pt x="7184547" y="1034911"/>
                  </a:lnTo>
                  <a:lnTo>
                    <a:pt x="7182723" y="983717"/>
                  </a:lnTo>
                  <a:lnTo>
                    <a:pt x="7180570" y="932607"/>
                  </a:lnTo>
                  <a:lnTo>
                    <a:pt x="7178090" y="881582"/>
                  </a:lnTo>
                  <a:lnTo>
                    <a:pt x="7175283" y="830644"/>
                  </a:lnTo>
                  <a:lnTo>
                    <a:pt x="7172151" y="779793"/>
                  </a:lnTo>
                  <a:lnTo>
                    <a:pt x="7168695" y="729030"/>
                  </a:lnTo>
                  <a:lnTo>
                    <a:pt x="7164916" y="678357"/>
                  </a:lnTo>
                  <a:lnTo>
                    <a:pt x="7160815" y="627774"/>
                  </a:lnTo>
                  <a:lnTo>
                    <a:pt x="7156392" y="577283"/>
                  </a:lnTo>
                  <a:lnTo>
                    <a:pt x="7151650" y="526885"/>
                  </a:lnTo>
                  <a:lnTo>
                    <a:pt x="7146588" y="476579"/>
                  </a:lnTo>
                  <a:lnTo>
                    <a:pt x="7141208" y="426369"/>
                  </a:lnTo>
                  <a:lnTo>
                    <a:pt x="7135511" y="376254"/>
                  </a:lnTo>
                  <a:lnTo>
                    <a:pt x="7129498" y="326236"/>
                  </a:lnTo>
                  <a:lnTo>
                    <a:pt x="7123170" y="276315"/>
                  </a:lnTo>
                  <a:lnTo>
                    <a:pt x="7116529" y="226493"/>
                  </a:lnTo>
                  <a:lnTo>
                    <a:pt x="7109574" y="176771"/>
                  </a:lnTo>
                  <a:lnTo>
                    <a:pt x="7080008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28688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543352" y="1918697"/>
            <a:ext cx="3261995" cy="2169160"/>
          </a:xfrm>
          <a:prstGeom prst="rect"/>
        </p:spPr>
        <p:txBody>
          <a:bodyPr wrap="square" lIns="0" tIns="79375" rIns="0" bIns="0" rtlCol="0" vert="horz">
            <a:spAutoFit/>
          </a:bodyPr>
          <a:lstStyle/>
          <a:p>
            <a:pPr marL="12700" marR="5080">
              <a:lnSpc>
                <a:spcPts val="4100"/>
              </a:lnSpc>
              <a:spcBef>
                <a:spcPts val="625"/>
              </a:spcBef>
            </a:pPr>
            <a:r>
              <a:rPr dirty="0" sz="3800" spc="-260">
                <a:solidFill>
                  <a:srgbClr val="FFFFFF"/>
                </a:solidFill>
              </a:rPr>
              <a:t>Dai</a:t>
            </a:r>
            <a:r>
              <a:rPr dirty="0" sz="3800" spc="-500">
                <a:solidFill>
                  <a:srgbClr val="FFFFFF"/>
                </a:solidFill>
              </a:rPr>
              <a:t>s</a:t>
            </a:r>
            <a:r>
              <a:rPr dirty="0" sz="3800" spc="-225">
                <a:solidFill>
                  <a:srgbClr val="FFFFFF"/>
                </a:solidFill>
              </a:rPr>
              <a:t>y</a:t>
            </a:r>
            <a:r>
              <a:rPr dirty="0" sz="3800" spc="-190">
                <a:solidFill>
                  <a:srgbClr val="FFFFFF"/>
                </a:solidFill>
              </a:rPr>
              <a:t> </a:t>
            </a:r>
            <a:r>
              <a:rPr dirty="0" sz="3800" spc="-409">
                <a:solidFill>
                  <a:srgbClr val="FFFFFF"/>
                </a:solidFill>
              </a:rPr>
              <a:t>J</a:t>
            </a:r>
            <a:r>
              <a:rPr dirty="0" sz="3800" spc="-450">
                <a:solidFill>
                  <a:srgbClr val="FFFFFF"/>
                </a:solidFill>
              </a:rPr>
              <a:t>u</a:t>
            </a:r>
            <a:r>
              <a:rPr dirty="0" sz="3800" spc="-180">
                <a:solidFill>
                  <a:srgbClr val="FFFFFF"/>
                </a:solidFill>
              </a:rPr>
              <a:t>a</a:t>
            </a:r>
            <a:r>
              <a:rPr dirty="0" sz="3800" spc="-170">
                <a:solidFill>
                  <a:srgbClr val="FFFFFF"/>
                </a:solidFill>
              </a:rPr>
              <a:t>r</a:t>
            </a:r>
            <a:r>
              <a:rPr dirty="0" sz="3800" spc="-270">
                <a:solidFill>
                  <a:srgbClr val="FFFFFF"/>
                </a:solidFill>
              </a:rPr>
              <a:t>e</a:t>
            </a:r>
            <a:r>
              <a:rPr dirty="0" sz="3800" spc="-285">
                <a:solidFill>
                  <a:srgbClr val="FFFFFF"/>
                </a:solidFill>
              </a:rPr>
              <a:t>z  </a:t>
            </a:r>
            <a:r>
              <a:rPr dirty="0" sz="3800" spc="-210">
                <a:solidFill>
                  <a:srgbClr val="FFFFFF"/>
                </a:solidFill>
              </a:rPr>
              <a:t>Graduate </a:t>
            </a:r>
            <a:r>
              <a:rPr dirty="0" sz="3800" spc="-204">
                <a:solidFill>
                  <a:srgbClr val="FFFFFF"/>
                </a:solidFill>
              </a:rPr>
              <a:t> </a:t>
            </a:r>
            <a:r>
              <a:rPr dirty="0" sz="3800" spc="-790">
                <a:solidFill>
                  <a:srgbClr val="FFFFFF"/>
                </a:solidFill>
              </a:rPr>
              <a:t>R</a:t>
            </a:r>
            <a:r>
              <a:rPr dirty="0" sz="3800" spc="-180">
                <a:solidFill>
                  <a:srgbClr val="FFFFFF"/>
                </a:solidFill>
              </a:rPr>
              <a:t>ec</a:t>
            </a:r>
            <a:r>
              <a:rPr dirty="0" sz="3800" spc="-125">
                <a:solidFill>
                  <a:srgbClr val="FFFFFF"/>
                </a:solidFill>
              </a:rPr>
              <a:t>r</a:t>
            </a:r>
            <a:r>
              <a:rPr dirty="0" sz="3800" spc="-140">
                <a:solidFill>
                  <a:srgbClr val="FFFFFF"/>
                </a:solidFill>
              </a:rPr>
              <a:t>u</a:t>
            </a:r>
            <a:r>
              <a:rPr dirty="0" sz="3800" spc="-5">
                <a:solidFill>
                  <a:srgbClr val="FFFFFF"/>
                </a:solidFill>
              </a:rPr>
              <a:t>i</a:t>
            </a:r>
            <a:r>
              <a:rPr dirty="0" sz="3800" spc="185">
                <a:solidFill>
                  <a:srgbClr val="FFFFFF"/>
                </a:solidFill>
              </a:rPr>
              <a:t>t</a:t>
            </a:r>
            <a:r>
              <a:rPr dirty="0" sz="3800" spc="-235">
                <a:solidFill>
                  <a:srgbClr val="FFFFFF"/>
                </a:solidFill>
              </a:rPr>
              <a:t>m</a:t>
            </a:r>
            <a:r>
              <a:rPr dirty="0" sz="3800" spc="-170">
                <a:solidFill>
                  <a:srgbClr val="FFFFFF"/>
                </a:solidFill>
              </a:rPr>
              <a:t>e</a:t>
            </a:r>
            <a:r>
              <a:rPr dirty="0" sz="3800" spc="-175">
                <a:solidFill>
                  <a:srgbClr val="FFFFFF"/>
                </a:solidFill>
              </a:rPr>
              <a:t>n</a:t>
            </a:r>
            <a:r>
              <a:rPr dirty="0" sz="3800" spc="190">
                <a:solidFill>
                  <a:srgbClr val="FFFFFF"/>
                </a:solidFill>
              </a:rPr>
              <a:t>t</a:t>
            </a:r>
            <a:r>
              <a:rPr dirty="0" sz="3800" spc="-229">
                <a:solidFill>
                  <a:srgbClr val="FFFFFF"/>
                </a:solidFill>
              </a:rPr>
              <a:t> </a:t>
            </a:r>
            <a:r>
              <a:rPr dirty="0" sz="3800" spc="-330">
                <a:solidFill>
                  <a:srgbClr val="FFFFFF"/>
                </a:solidFill>
              </a:rPr>
              <a:t>a</a:t>
            </a:r>
            <a:r>
              <a:rPr dirty="0" sz="3800" spc="-105">
                <a:solidFill>
                  <a:srgbClr val="FFFFFF"/>
                </a:solidFill>
              </a:rPr>
              <a:t>nd  </a:t>
            </a:r>
            <a:r>
              <a:rPr dirty="0" sz="3800" spc="-229">
                <a:solidFill>
                  <a:srgbClr val="FFFFFF"/>
                </a:solidFill>
              </a:rPr>
              <a:t>Admissions</a:t>
            </a:r>
            <a:endParaRPr sz="3800"/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7188834" cy="6858000"/>
            <a:chOff x="0" y="0"/>
            <a:chExt cx="7188834" cy="685800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7188834" cy="6858000"/>
            </a:xfrm>
            <a:custGeom>
              <a:avLst/>
              <a:gdLst/>
              <a:ahLst/>
              <a:cxnLst/>
              <a:rect l="l" t="t" r="r" b="b"/>
              <a:pathLst>
                <a:path w="7188834" h="6858000">
                  <a:moveTo>
                    <a:pt x="70800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849063" y="6858000"/>
                  </a:lnTo>
                  <a:lnTo>
                    <a:pt x="4997805" y="6712661"/>
                  </a:lnTo>
                  <a:lnTo>
                    <a:pt x="5031328" y="6677758"/>
                  </a:lnTo>
                  <a:lnTo>
                    <a:pt x="5064635" y="6642648"/>
                  </a:lnTo>
                  <a:lnTo>
                    <a:pt x="5097727" y="6607332"/>
                  </a:lnTo>
                  <a:lnTo>
                    <a:pt x="5130602" y="6571812"/>
                  </a:lnTo>
                  <a:lnTo>
                    <a:pt x="5163258" y="6536087"/>
                  </a:lnTo>
                  <a:lnTo>
                    <a:pt x="5195695" y="6500160"/>
                  </a:lnTo>
                  <a:lnTo>
                    <a:pt x="5227913" y="6464032"/>
                  </a:lnTo>
                  <a:lnTo>
                    <a:pt x="5259908" y="6427703"/>
                  </a:lnTo>
                  <a:lnTo>
                    <a:pt x="5291682" y="6391174"/>
                  </a:lnTo>
                  <a:lnTo>
                    <a:pt x="5323232" y="6354447"/>
                  </a:lnTo>
                  <a:lnTo>
                    <a:pt x="5354557" y="6317523"/>
                  </a:lnTo>
                  <a:lnTo>
                    <a:pt x="5385658" y="6280402"/>
                  </a:lnTo>
                  <a:lnTo>
                    <a:pt x="5416531" y="6243086"/>
                  </a:lnTo>
                  <a:lnTo>
                    <a:pt x="5447177" y="6205576"/>
                  </a:lnTo>
                  <a:lnTo>
                    <a:pt x="5477594" y="6167872"/>
                  </a:lnTo>
                  <a:lnTo>
                    <a:pt x="5507781" y="6129977"/>
                  </a:lnTo>
                  <a:lnTo>
                    <a:pt x="5537738" y="6091890"/>
                  </a:lnTo>
                  <a:lnTo>
                    <a:pt x="5567463" y="6053614"/>
                  </a:lnTo>
                  <a:lnTo>
                    <a:pt x="5596954" y="6015149"/>
                  </a:lnTo>
                  <a:lnTo>
                    <a:pt x="5626212" y="5976495"/>
                  </a:lnTo>
                  <a:lnTo>
                    <a:pt x="5655235" y="5937655"/>
                  </a:lnTo>
                  <a:lnTo>
                    <a:pt x="5684022" y="5898630"/>
                  </a:lnTo>
                  <a:lnTo>
                    <a:pt x="5712571" y="5859419"/>
                  </a:lnTo>
                  <a:lnTo>
                    <a:pt x="5740882" y="5820025"/>
                  </a:lnTo>
                  <a:lnTo>
                    <a:pt x="5768954" y="5780448"/>
                  </a:lnTo>
                  <a:lnTo>
                    <a:pt x="5796786" y="5740690"/>
                  </a:lnTo>
                  <a:lnTo>
                    <a:pt x="5824376" y="5700752"/>
                  </a:lnTo>
                  <a:lnTo>
                    <a:pt x="5851724" y="5660634"/>
                  </a:lnTo>
                  <a:lnTo>
                    <a:pt x="5878828" y="5620338"/>
                  </a:lnTo>
                  <a:lnTo>
                    <a:pt x="5905687" y="5579864"/>
                  </a:lnTo>
                  <a:lnTo>
                    <a:pt x="5932301" y="5539214"/>
                  </a:lnTo>
                  <a:lnTo>
                    <a:pt x="5958669" y="5498389"/>
                  </a:lnTo>
                  <a:lnTo>
                    <a:pt x="5984788" y="5457390"/>
                  </a:lnTo>
                  <a:lnTo>
                    <a:pt x="6010659" y="5416218"/>
                  </a:lnTo>
                  <a:lnTo>
                    <a:pt x="6036280" y="5374874"/>
                  </a:lnTo>
                  <a:lnTo>
                    <a:pt x="6061650" y="5333359"/>
                  </a:lnTo>
                  <a:lnTo>
                    <a:pt x="6086768" y="5291675"/>
                  </a:lnTo>
                  <a:lnTo>
                    <a:pt x="6111632" y="5249821"/>
                  </a:lnTo>
                  <a:lnTo>
                    <a:pt x="6136243" y="5207800"/>
                  </a:lnTo>
                  <a:lnTo>
                    <a:pt x="6160599" y="5165612"/>
                  </a:lnTo>
                  <a:lnTo>
                    <a:pt x="6184698" y="5123258"/>
                  </a:lnTo>
                  <a:lnTo>
                    <a:pt x="6208540" y="5080740"/>
                  </a:lnTo>
                  <a:lnTo>
                    <a:pt x="6232124" y="5038058"/>
                  </a:lnTo>
                  <a:lnTo>
                    <a:pt x="6255448" y="4995214"/>
                  </a:lnTo>
                  <a:lnTo>
                    <a:pt x="6278512" y="4952209"/>
                  </a:lnTo>
                  <a:lnTo>
                    <a:pt x="6301314" y="4909043"/>
                  </a:lnTo>
                  <a:lnTo>
                    <a:pt x="6323854" y="4865718"/>
                  </a:lnTo>
                  <a:lnTo>
                    <a:pt x="6346130" y="4822234"/>
                  </a:lnTo>
                  <a:lnTo>
                    <a:pt x="6368142" y="4778594"/>
                  </a:lnTo>
                  <a:lnTo>
                    <a:pt x="6389887" y="4734797"/>
                  </a:lnTo>
                  <a:lnTo>
                    <a:pt x="6411366" y="4690846"/>
                  </a:lnTo>
                  <a:lnTo>
                    <a:pt x="6432577" y="4646740"/>
                  </a:lnTo>
                  <a:lnTo>
                    <a:pt x="6453519" y="4602482"/>
                  </a:lnTo>
                  <a:lnTo>
                    <a:pt x="6474191" y="4558071"/>
                  </a:lnTo>
                  <a:lnTo>
                    <a:pt x="6494592" y="4513510"/>
                  </a:lnTo>
                  <a:lnTo>
                    <a:pt x="6514721" y="4468799"/>
                  </a:lnTo>
                  <a:lnTo>
                    <a:pt x="6534577" y="4423940"/>
                  </a:lnTo>
                  <a:lnTo>
                    <a:pt x="6554159" y="4378932"/>
                  </a:lnTo>
                  <a:lnTo>
                    <a:pt x="6573465" y="4333779"/>
                  </a:lnTo>
                  <a:lnTo>
                    <a:pt x="6592495" y="4288479"/>
                  </a:lnTo>
                  <a:lnTo>
                    <a:pt x="6611247" y="4243036"/>
                  </a:lnTo>
                  <a:lnTo>
                    <a:pt x="6629721" y="4197449"/>
                  </a:lnTo>
                  <a:lnTo>
                    <a:pt x="6647916" y="4151719"/>
                  </a:lnTo>
                  <a:lnTo>
                    <a:pt x="6665830" y="4105848"/>
                  </a:lnTo>
                  <a:lnTo>
                    <a:pt x="6683462" y="4059837"/>
                  </a:lnTo>
                  <a:lnTo>
                    <a:pt x="6700811" y="4013687"/>
                  </a:lnTo>
                  <a:lnTo>
                    <a:pt x="6717877" y="3967399"/>
                  </a:lnTo>
                  <a:lnTo>
                    <a:pt x="6734658" y="3920974"/>
                  </a:lnTo>
                  <a:lnTo>
                    <a:pt x="6751153" y="3874413"/>
                  </a:lnTo>
                  <a:lnTo>
                    <a:pt x="6767362" y="3827717"/>
                  </a:lnTo>
                  <a:lnTo>
                    <a:pt x="6783282" y="3780887"/>
                  </a:lnTo>
                  <a:lnTo>
                    <a:pt x="6798913" y="3733924"/>
                  </a:lnTo>
                  <a:lnTo>
                    <a:pt x="6814254" y="3686829"/>
                  </a:lnTo>
                  <a:lnTo>
                    <a:pt x="6829304" y="3639604"/>
                  </a:lnTo>
                  <a:lnTo>
                    <a:pt x="6844062" y="3592249"/>
                  </a:lnTo>
                  <a:lnTo>
                    <a:pt x="6858526" y="3544766"/>
                  </a:lnTo>
                  <a:lnTo>
                    <a:pt x="6872696" y="3497155"/>
                  </a:lnTo>
                  <a:lnTo>
                    <a:pt x="6886571" y="3449417"/>
                  </a:lnTo>
                  <a:lnTo>
                    <a:pt x="6900149" y="3401555"/>
                  </a:lnTo>
                  <a:lnTo>
                    <a:pt x="6913430" y="3353568"/>
                  </a:lnTo>
                  <a:lnTo>
                    <a:pt x="6926412" y="3305457"/>
                  </a:lnTo>
                  <a:lnTo>
                    <a:pt x="6939094" y="3257225"/>
                  </a:lnTo>
                  <a:lnTo>
                    <a:pt x="6951476" y="3208871"/>
                  </a:lnTo>
                  <a:lnTo>
                    <a:pt x="6963556" y="3160397"/>
                  </a:lnTo>
                  <a:lnTo>
                    <a:pt x="6975333" y="3111804"/>
                  </a:lnTo>
                  <a:lnTo>
                    <a:pt x="6986806" y="3063093"/>
                  </a:lnTo>
                  <a:lnTo>
                    <a:pt x="6997975" y="3014265"/>
                  </a:lnTo>
                  <a:lnTo>
                    <a:pt x="7008837" y="2965322"/>
                  </a:lnTo>
                  <a:lnTo>
                    <a:pt x="7019393" y="2916263"/>
                  </a:lnTo>
                  <a:lnTo>
                    <a:pt x="7029640" y="2867091"/>
                  </a:lnTo>
                  <a:lnTo>
                    <a:pt x="7039578" y="2817806"/>
                  </a:lnTo>
                  <a:lnTo>
                    <a:pt x="7049206" y="2768410"/>
                  </a:lnTo>
                  <a:lnTo>
                    <a:pt x="7058522" y="2718903"/>
                  </a:lnTo>
                  <a:lnTo>
                    <a:pt x="7067527" y="2669286"/>
                  </a:lnTo>
                  <a:lnTo>
                    <a:pt x="7076217" y="2619561"/>
                  </a:lnTo>
                  <a:lnTo>
                    <a:pt x="7084594" y="2569728"/>
                  </a:lnTo>
                  <a:lnTo>
                    <a:pt x="7092655" y="2519790"/>
                  </a:lnTo>
                  <a:lnTo>
                    <a:pt x="7100399" y="2469746"/>
                  </a:lnTo>
                  <a:lnTo>
                    <a:pt x="7107826" y="2419597"/>
                  </a:lnTo>
                  <a:lnTo>
                    <a:pt x="7114934" y="2369346"/>
                  </a:lnTo>
                  <a:lnTo>
                    <a:pt x="7121722" y="2318992"/>
                  </a:lnTo>
                  <a:lnTo>
                    <a:pt x="7128189" y="2268538"/>
                  </a:lnTo>
                  <a:lnTo>
                    <a:pt x="7134335" y="2217983"/>
                  </a:lnTo>
                  <a:lnTo>
                    <a:pt x="7140157" y="2167330"/>
                  </a:lnTo>
                  <a:lnTo>
                    <a:pt x="7145656" y="2116578"/>
                  </a:lnTo>
                  <a:lnTo>
                    <a:pt x="7150830" y="2065730"/>
                  </a:lnTo>
                  <a:lnTo>
                    <a:pt x="7155677" y="2014786"/>
                  </a:lnTo>
                  <a:lnTo>
                    <a:pt x="7160197" y="1963747"/>
                  </a:lnTo>
                  <a:lnTo>
                    <a:pt x="7164389" y="1912615"/>
                  </a:lnTo>
                  <a:lnTo>
                    <a:pt x="7168252" y="1861390"/>
                  </a:lnTo>
                  <a:lnTo>
                    <a:pt x="7171785" y="1810074"/>
                  </a:lnTo>
                  <a:lnTo>
                    <a:pt x="7174986" y="1758667"/>
                  </a:lnTo>
                  <a:lnTo>
                    <a:pt x="7177854" y="1707171"/>
                  </a:lnTo>
                  <a:lnTo>
                    <a:pt x="7180389" y="1655586"/>
                  </a:lnTo>
                  <a:lnTo>
                    <a:pt x="7182590" y="1603915"/>
                  </a:lnTo>
                  <a:lnTo>
                    <a:pt x="7184455" y="1552157"/>
                  </a:lnTo>
                  <a:lnTo>
                    <a:pt x="7185983" y="1500313"/>
                  </a:lnTo>
                  <a:lnTo>
                    <a:pt x="7187173" y="1448386"/>
                  </a:lnTo>
                  <a:lnTo>
                    <a:pt x="7188025" y="1396376"/>
                  </a:lnTo>
                  <a:lnTo>
                    <a:pt x="7188537" y="1344283"/>
                  </a:lnTo>
                  <a:lnTo>
                    <a:pt x="7188708" y="1292110"/>
                  </a:lnTo>
                  <a:lnTo>
                    <a:pt x="7188540" y="1240510"/>
                  </a:lnTo>
                  <a:lnTo>
                    <a:pt x="7188040" y="1188989"/>
                  </a:lnTo>
                  <a:lnTo>
                    <a:pt x="7187207" y="1137548"/>
                  </a:lnTo>
                  <a:lnTo>
                    <a:pt x="7186042" y="1086188"/>
                  </a:lnTo>
                  <a:lnTo>
                    <a:pt x="7184547" y="1034911"/>
                  </a:lnTo>
                  <a:lnTo>
                    <a:pt x="7182723" y="983717"/>
                  </a:lnTo>
                  <a:lnTo>
                    <a:pt x="7180570" y="932607"/>
                  </a:lnTo>
                  <a:lnTo>
                    <a:pt x="7178090" y="881582"/>
                  </a:lnTo>
                  <a:lnTo>
                    <a:pt x="7175283" y="830644"/>
                  </a:lnTo>
                  <a:lnTo>
                    <a:pt x="7172151" y="779793"/>
                  </a:lnTo>
                  <a:lnTo>
                    <a:pt x="7168695" y="729030"/>
                  </a:lnTo>
                  <a:lnTo>
                    <a:pt x="7164916" y="678357"/>
                  </a:lnTo>
                  <a:lnTo>
                    <a:pt x="7160815" y="627774"/>
                  </a:lnTo>
                  <a:lnTo>
                    <a:pt x="7156392" y="577283"/>
                  </a:lnTo>
                  <a:lnTo>
                    <a:pt x="7151650" y="526885"/>
                  </a:lnTo>
                  <a:lnTo>
                    <a:pt x="7146588" y="476579"/>
                  </a:lnTo>
                  <a:lnTo>
                    <a:pt x="7141208" y="426369"/>
                  </a:lnTo>
                  <a:lnTo>
                    <a:pt x="7135511" y="376254"/>
                  </a:lnTo>
                  <a:lnTo>
                    <a:pt x="7129498" y="326236"/>
                  </a:lnTo>
                  <a:lnTo>
                    <a:pt x="7123170" y="276315"/>
                  </a:lnTo>
                  <a:lnTo>
                    <a:pt x="7116529" y="226493"/>
                  </a:lnTo>
                  <a:lnTo>
                    <a:pt x="7109574" y="176771"/>
                  </a:lnTo>
                  <a:lnTo>
                    <a:pt x="7080008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28688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543352" y="2898628"/>
            <a:ext cx="3435985" cy="130556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12700" marR="5080">
              <a:lnSpc>
                <a:spcPts val="3240"/>
              </a:lnSpc>
              <a:spcBef>
                <a:spcPts val="505"/>
              </a:spcBef>
            </a:pPr>
            <a:r>
              <a:rPr dirty="0" sz="3000" spc="-57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3000" spc="-204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dirty="0" sz="3000" spc="-16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3000" spc="-34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30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45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3000" spc="-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3000" spc="-190">
                <a:solidFill>
                  <a:srgbClr val="FFFFFF"/>
                </a:solidFill>
                <a:latin typeface="Arial"/>
                <a:cs typeface="Arial"/>
              </a:rPr>
              <a:t>amm</a:t>
            </a:r>
            <a:r>
              <a:rPr dirty="0" sz="3000" spc="-13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3000" spc="30">
                <a:solidFill>
                  <a:srgbClr val="FFFFFF"/>
                </a:solidFill>
                <a:latin typeface="Arial"/>
                <a:cs typeface="Arial"/>
              </a:rPr>
              <a:t>r  </a:t>
            </a:r>
            <a:r>
              <a:rPr dirty="0" sz="3000" spc="-1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3000" spc="-13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30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3000" spc="-1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3000" spc="-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3000" spc="-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3000" spc="-2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000" spc="-2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dirty="0" sz="3000" spc="-2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3000" spc="-26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0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30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195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dirty="0" sz="3000" spc="-22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3000" spc="-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3000" spc="-1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3000" spc="-13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3000" spc="-90">
                <a:solidFill>
                  <a:srgbClr val="FFFFFF"/>
                </a:solidFill>
                <a:latin typeface="Arial"/>
                <a:cs typeface="Arial"/>
              </a:rPr>
              <a:t>ts  </a:t>
            </a:r>
            <a:r>
              <a:rPr dirty="0" sz="3000" spc="-185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3000" spc="-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30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65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3000" spc="-229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3000" spc="-1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3000" spc="-11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3000" spc="-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30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000" spc="-15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3000" spc="-34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7188834" cy="6858000"/>
            <a:chOff x="0" y="0"/>
            <a:chExt cx="7188834" cy="685800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7188834" cy="6858000"/>
            </a:xfrm>
            <a:custGeom>
              <a:avLst/>
              <a:gdLst/>
              <a:ahLst/>
              <a:cxnLst/>
              <a:rect l="l" t="t" r="r" b="b"/>
              <a:pathLst>
                <a:path w="7188834" h="6858000">
                  <a:moveTo>
                    <a:pt x="70800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849063" y="6858000"/>
                  </a:lnTo>
                  <a:lnTo>
                    <a:pt x="4997805" y="6712661"/>
                  </a:lnTo>
                  <a:lnTo>
                    <a:pt x="5031328" y="6677758"/>
                  </a:lnTo>
                  <a:lnTo>
                    <a:pt x="5064635" y="6642648"/>
                  </a:lnTo>
                  <a:lnTo>
                    <a:pt x="5097727" y="6607332"/>
                  </a:lnTo>
                  <a:lnTo>
                    <a:pt x="5130602" y="6571812"/>
                  </a:lnTo>
                  <a:lnTo>
                    <a:pt x="5163258" y="6536087"/>
                  </a:lnTo>
                  <a:lnTo>
                    <a:pt x="5195695" y="6500160"/>
                  </a:lnTo>
                  <a:lnTo>
                    <a:pt x="5227913" y="6464032"/>
                  </a:lnTo>
                  <a:lnTo>
                    <a:pt x="5259908" y="6427703"/>
                  </a:lnTo>
                  <a:lnTo>
                    <a:pt x="5291682" y="6391174"/>
                  </a:lnTo>
                  <a:lnTo>
                    <a:pt x="5323232" y="6354447"/>
                  </a:lnTo>
                  <a:lnTo>
                    <a:pt x="5354557" y="6317523"/>
                  </a:lnTo>
                  <a:lnTo>
                    <a:pt x="5385658" y="6280402"/>
                  </a:lnTo>
                  <a:lnTo>
                    <a:pt x="5416531" y="6243086"/>
                  </a:lnTo>
                  <a:lnTo>
                    <a:pt x="5447177" y="6205576"/>
                  </a:lnTo>
                  <a:lnTo>
                    <a:pt x="5477594" y="6167872"/>
                  </a:lnTo>
                  <a:lnTo>
                    <a:pt x="5507781" y="6129977"/>
                  </a:lnTo>
                  <a:lnTo>
                    <a:pt x="5537738" y="6091890"/>
                  </a:lnTo>
                  <a:lnTo>
                    <a:pt x="5567463" y="6053614"/>
                  </a:lnTo>
                  <a:lnTo>
                    <a:pt x="5596954" y="6015149"/>
                  </a:lnTo>
                  <a:lnTo>
                    <a:pt x="5626212" y="5976495"/>
                  </a:lnTo>
                  <a:lnTo>
                    <a:pt x="5655235" y="5937655"/>
                  </a:lnTo>
                  <a:lnTo>
                    <a:pt x="5684022" y="5898630"/>
                  </a:lnTo>
                  <a:lnTo>
                    <a:pt x="5712571" y="5859419"/>
                  </a:lnTo>
                  <a:lnTo>
                    <a:pt x="5740882" y="5820025"/>
                  </a:lnTo>
                  <a:lnTo>
                    <a:pt x="5768954" y="5780448"/>
                  </a:lnTo>
                  <a:lnTo>
                    <a:pt x="5796786" y="5740690"/>
                  </a:lnTo>
                  <a:lnTo>
                    <a:pt x="5824376" y="5700752"/>
                  </a:lnTo>
                  <a:lnTo>
                    <a:pt x="5851724" y="5660634"/>
                  </a:lnTo>
                  <a:lnTo>
                    <a:pt x="5878828" y="5620338"/>
                  </a:lnTo>
                  <a:lnTo>
                    <a:pt x="5905687" y="5579864"/>
                  </a:lnTo>
                  <a:lnTo>
                    <a:pt x="5932301" y="5539214"/>
                  </a:lnTo>
                  <a:lnTo>
                    <a:pt x="5958669" y="5498389"/>
                  </a:lnTo>
                  <a:lnTo>
                    <a:pt x="5984788" y="5457390"/>
                  </a:lnTo>
                  <a:lnTo>
                    <a:pt x="6010659" y="5416218"/>
                  </a:lnTo>
                  <a:lnTo>
                    <a:pt x="6036280" y="5374874"/>
                  </a:lnTo>
                  <a:lnTo>
                    <a:pt x="6061650" y="5333359"/>
                  </a:lnTo>
                  <a:lnTo>
                    <a:pt x="6086768" y="5291675"/>
                  </a:lnTo>
                  <a:lnTo>
                    <a:pt x="6111632" y="5249821"/>
                  </a:lnTo>
                  <a:lnTo>
                    <a:pt x="6136243" y="5207800"/>
                  </a:lnTo>
                  <a:lnTo>
                    <a:pt x="6160599" y="5165612"/>
                  </a:lnTo>
                  <a:lnTo>
                    <a:pt x="6184698" y="5123258"/>
                  </a:lnTo>
                  <a:lnTo>
                    <a:pt x="6208540" y="5080740"/>
                  </a:lnTo>
                  <a:lnTo>
                    <a:pt x="6232124" y="5038058"/>
                  </a:lnTo>
                  <a:lnTo>
                    <a:pt x="6255448" y="4995214"/>
                  </a:lnTo>
                  <a:lnTo>
                    <a:pt x="6278512" y="4952209"/>
                  </a:lnTo>
                  <a:lnTo>
                    <a:pt x="6301314" y="4909043"/>
                  </a:lnTo>
                  <a:lnTo>
                    <a:pt x="6323854" y="4865718"/>
                  </a:lnTo>
                  <a:lnTo>
                    <a:pt x="6346130" y="4822234"/>
                  </a:lnTo>
                  <a:lnTo>
                    <a:pt x="6368142" y="4778594"/>
                  </a:lnTo>
                  <a:lnTo>
                    <a:pt x="6389887" y="4734797"/>
                  </a:lnTo>
                  <a:lnTo>
                    <a:pt x="6411366" y="4690846"/>
                  </a:lnTo>
                  <a:lnTo>
                    <a:pt x="6432577" y="4646740"/>
                  </a:lnTo>
                  <a:lnTo>
                    <a:pt x="6453519" y="4602482"/>
                  </a:lnTo>
                  <a:lnTo>
                    <a:pt x="6474191" y="4558071"/>
                  </a:lnTo>
                  <a:lnTo>
                    <a:pt x="6494592" y="4513510"/>
                  </a:lnTo>
                  <a:lnTo>
                    <a:pt x="6514721" y="4468799"/>
                  </a:lnTo>
                  <a:lnTo>
                    <a:pt x="6534577" y="4423940"/>
                  </a:lnTo>
                  <a:lnTo>
                    <a:pt x="6554159" y="4378932"/>
                  </a:lnTo>
                  <a:lnTo>
                    <a:pt x="6573465" y="4333779"/>
                  </a:lnTo>
                  <a:lnTo>
                    <a:pt x="6592495" y="4288479"/>
                  </a:lnTo>
                  <a:lnTo>
                    <a:pt x="6611247" y="4243036"/>
                  </a:lnTo>
                  <a:lnTo>
                    <a:pt x="6629721" y="4197449"/>
                  </a:lnTo>
                  <a:lnTo>
                    <a:pt x="6647916" y="4151719"/>
                  </a:lnTo>
                  <a:lnTo>
                    <a:pt x="6665830" y="4105848"/>
                  </a:lnTo>
                  <a:lnTo>
                    <a:pt x="6683462" y="4059837"/>
                  </a:lnTo>
                  <a:lnTo>
                    <a:pt x="6700811" y="4013687"/>
                  </a:lnTo>
                  <a:lnTo>
                    <a:pt x="6717877" y="3967399"/>
                  </a:lnTo>
                  <a:lnTo>
                    <a:pt x="6734658" y="3920974"/>
                  </a:lnTo>
                  <a:lnTo>
                    <a:pt x="6751153" y="3874413"/>
                  </a:lnTo>
                  <a:lnTo>
                    <a:pt x="6767362" y="3827717"/>
                  </a:lnTo>
                  <a:lnTo>
                    <a:pt x="6783282" y="3780887"/>
                  </a:lnTo>
                  <a:lnTo>
                    <a:pt x="6798913" y="3733924"/>
                  </a:lnTo>
                  <a:lnTo>
                    <a:pt x="6814254" y="3686829"/>
                  </a:lnTo>
                  <a:lnTo>
                    <a:pt x="6829304" y="3639604"/>
                  </a:lnTo>
                  <a:lnTo>
                    <a:pt x="6844062" y="3592249"/>
                  </a:lnTo>
                  <a:lnTo>
                    <a:pt x="6858526" y="3544766"/>
                  </a:lnTo>
                  <a:lnTo>
                    <a:pt x="6872696" y="3497155"/>
                  </a:lnTo>
                  <a:lnTo>
                    <a:pt x="6886571" y="3449417"/>
                  </a:lnTo>
                  <a:lnTo>
                    <a:pt x="6900149" y="3401555"/>
                  </a:lnTo>
                  <a:lnTo>
                    <a:pt x="6913430" y="3353568"/>
                  </a:lnTo>
                  <a:lnTo>
                    <a:pt x="6926412" y="3305457"/>
                  </a:lnTo>
                  <a:lnTo>
                    <a:pt x="6939094" y="3257225"/>
                  </a:lnTo>
                  <a:lnTo>
                    <a:pt x="6951476" y="3208871"/>
                  </a:lnTo>
                  <a:lnTo>
                    <a:pt x="6963556" y="3160397"/>
                  </a:lnTo>
                  <a:lnTo>
                    <a:pt x="6975333" y="3111804"/>
                  </a:lnTo>
                  <a:lnTo>
                    <a:pt x="6986806" y="3063093"/>
                  </a:lnTo>
                  <a:lnTo>
                    <a:pt x="6997975" y="3014265"/>
                  </a:lnTo>
                  <a:lnTo>
                    <a:pt x="7008837" y="2965322"/>
                  </a:lnTo>
                  <a:lnTo>
                    <a:pt x="7019393" y="2916263"/>
                  </a:lnTo>
                  <a:lnTo>
                    <a:pt x="7029640" y="2867091"/>
                  </a:lnTo>
                  <a:lnTo>
                    <a:pt x="7039578" y="2817806"/>
                  </a:lnTo>
                  <a:lnTo>
                    <a:pt x="7049206" y="2768410"/>
                  </a:lnTo>
                  <a:lnTo>
                    <a:pt x="7058522" y="2718903"/>
                  </a:lnTo>
                  <a:lnTo>
                    <a:pt x="7067527" y="2669286"/>
                  </a:lnTo>
                  <a:lnTo>
                    <a:pt x="7076217" y="2619561"/>
                  </a:lnTo>
                  <a:lnTo>
                    <a:pt x="7084594" y="2569728"/>
                  </a:lnTo>
                  <a:lnTo>
                    <a:pt x="7092655" y="2519790"/>
                  </a:lnTo>
                  <a:lnTo>
                    <a:pt x="7100399" y="2469746"/>
                  </a:lnTo>
                  <a:lnTo>
                    <a:pt x="7107826" y="2419597"/>
                  </a:lnTo>
                  <a:lnTo>
                    <a:pt x="7114934" y="2369346"/>
                  </a:lnTo>
                  <a:lnTo>
                    <a:pt x="7121722" y="2318992"/>
                  </a:lnTo>
                  <a:lnTo>
                    <a:pt x="7128189" y="2268538"/>
                  </a:lnTo>
                  <a:lnTo>
                    <a:pt x="7134335" y="2217983"/>
                  </a:lnTo>
                  <a:lnTo>
                    <a:pt x="7140157" y="2167330"/>
                  </a:lnTo>
                  <a:lnTo>
                    <a:pt x="7145656" y="2116578"/>
                  </a:lnTo>
                  <a:lnTo>
                    <a:pt x="7150830" y="2065730"/>
                  </a:lnTo>
                  <a:lnTo>
                    <a:pt x="7155677" y="2014786"/>
                  </a:lnTo>
                  <a:lnTo>
                    <a:pt x="7160197" y="1963747"/>
                  </a:lnTo>
                  <a:lnTo>
                    <a:pt x="7164389" y="1912615"/>
                  </a:lnTo>
                  <a:lnTo>
                    <a:pt x="7168252" y="1861390"/>
                  </a:lnTo>
                  <a:lnTo>
                    <a:pt x="7171785" y="1810074"/>
                  </a:lnTo>
                  <a:lnTo>
                    <a:pt x="7174986" y="1758667"/>
                  </a:lnTo>
                  <a:lnTo>
                    <a:pt x="7177854" y="1707171"/>
                  </a:lnTo>
                  <a:lnTo>
                    <a:pt x="7180389" y="1655586"/>
                  </a:lnTo>
                  <a:lnTo>
                    <a:pt x="7182590" y="1603915"/>
                  </a:lnTo>
                  <a:lnTo>
                    <a:pt x="7184455" y="1552157"/>
                  </a:lnTo>
                  <a:lnTo>
                    <a:pt x="7185983" y="1500313"/>
                  </a:lnTo>
                  <a:lnTo>
                    <a:pt x="7187173" y="1448386"/>
                  </a:lnTo>
                  <a:lnTo>
                    <a:pt x="7188025" y="1396376"/>
                  </a:lnTo>
                  <a:lnTo>
                    <a:pt x="7188537" y="1344283"/>
                  </a:lnTo>
                  <a:lnTo>
                    <a:pt x="7188708" y="1292110"/>
                  </a:lnTo>
                  <a:lnTo>
                    <a:pt x="7188540" y="1240510"/>
                  </a:lnTo>
                  <a:lnTo>
                    <a:pt x="7188040" y="1188989"/>
                  </a:lnTo>
                  <a:lnTo>
                    <a:pt x="7187207" y="1137548"/>
                  </a:lnTo>
                  <a:lnTo>
                    <a:pt x="7186042" y="1086188"/>
                  </a:lnTo>
                  <a:lnTo>
                    <a:pt x="7184547" y="1034911"/>
                  </a:lnTo>
                  <a:lnTo>
                    <a:pt x="7182723" y="983717"/>
                  </a:lnTo>
                  <a:lnTo>
                    <a:pt x="7180570" y="932607"/>
                  </a:lnTo>
                  <a:lnTo>
                    <a:pt x="7178090" y="881582"/>
                  </a:lnTo>
                  <a:lnTo>
                    <a:pt x="7175283" y="830644"/>
                  </a:lnTo>
                  <a:lnTo>
                    <a:pt x="7172151" y="779793"/>
                  </a:lnTo>
                  <a:lnTo>
                    <a:pt x="7168695" y="729030"/>
                  </a:lnTo>
                  <a:lnTo>
                    <a:pt x="7164916" y="678357"/>
                  </a:lnTo>
                  <a:lnTo>
                    <a:pt x="7160815" y="627774"/>
                  </a:lnTo>
                  <a:lnTo>
                    <a:pt x="7156392" y="577283"/>
                  </a:lnTo>
                  <a:lnTo>
                    <a:pt x="7151650" y="526885"/>
                  </a:lnTo>
                  <a:lnTo>
                    <a:pt x="7146588" y="476579"/>
                  </a:lnTo>
                  <a:lnTo>
                    <a:pt x="7141208" y="426369"/>
                  </a:lnTo>
                  <a:lnTo>
                    <a:pt x="7135511" y="376254"/>
                  </a:lnTo>
                  <a:lnTo>
                    <a:pt x="7129498" y="326236"/>
                  </a:lnTo>
                  <a:lnTo>
                    <a:pt x="7123170" y="276315"/>
                  </a:lnTo>
                  <a:lnTo>
                    <a:pt x="7116529" y="226493"/>
                  </a:lnTo>
                  <a:lnTo>
                    <a:pt x="7109574" y="176771"/>
                  </a:lnTo>
                  <a:lnTo>
                    <a:pt x="7080008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28687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543352" y="1918697"/>
            <a:ext cx="3477260" cy="2169160"/>
          </a:xfrm>
          <a:prstGeom prst="rect"/>
        </p:spPr>
        <p:txBody>
          <a:bodyPr wrap="square" lIns="0" tIns="79375" rIns="0" bIns="0" rtlCol="0" vert="horz">
            <a:spAutoFit/>
          </a:bodyPr>
          <a:lstStyle/>
          <a:p>
            <a:pPr marL="12700" marR="5080">
              <a:lnSpc>
                <a:spcPts val="4100"/>
              </a:lnSpc>
              <a:spcBef>
                <a:spcPts val="625"/>
              </a:spcBef>
            </a:pPr>
            <a:r>
              <a:rPr dirty="0" sz="3800" spc="45">
                <a:solidFill>
                  <a:srgbClr val="FFFFFF"/>
                </a:solidFill>
              </a:rPr>
              <a:t>M</a:t>
            </a:r>
            <a:r>
              <a:rPr dirty="0" sz="3800" spc="-360">
                <a:solidFill>
                  <a:srgbClr val="FFFFFF"/>
                </a:solidFill>
              </a:rPr>
              <a:t>y</a:t>
            </a:r>
            <a:r>
              <a:rPr dirty="0" sz="3800" spc="-550">
                <a:solidFill>
                  <a:srgbClr val="FFFFFF"/>
                </a:solidFill>
              </a:rPr>
              <a:t>K</a:t>
            </a:r>
            <a:r>
              <a:rPr dirty="0" sz="3800" spc="-400">
                <a:solidFill>
                  <a:srgbClr val="FFFFFF"/>
                </a:solidFill>
              </a:rPr>
              <a:t>a</a:t>
            </a:r>
            <a:r>
              <a:rPr dirty="0" sz="3800" spc="-160">
                <a:solidFill>
                  <a:srgbClr val="FFFFFF"/>
                </a:solidFill>
              </a:rPr>
              <a:t>y</a:t>
            </a:r>
            <a:r>
              <a:rPr dirty="0" sz="3800" spc="-75">
                <a:solidFill>
                  <a:srgbClr val="FFFFFF"/>
                </a:solidFill>
              </a:rPr>
              <a:t>l</a:t>
            </a:r>
            <a:r>
              <a:rPr dirty="0" sz="3800" spc="-325">
                <a:solidFill>
                  <a:srgbClr val="FFFFFF"/>
                </a:solidFill>
              </a:rPr>
              <a:t>a</a:t>
            </a:r>
            <a:r>
              <a:rPr dirty="0" sz="3800" spc="-220">
                <a:solidFill>
                  <a:srgbClr val="FFFFFF"/>
                </a:solidFill>
              </a:rPr>
              <a:t> </a:t>
            </a:r>
            <a:r>
              <a:rPr dirty="0" sz="3800" spc="-345">
                <a:solidFill>
                  <a:srgbClr val="FFFFFF"/>
                </a:solidFill>
              </a:rPr>
              <a:t>B</a:t>
            </a:r>
            <a:r>
              <a:rPr dirty="0" sz="3800" spc="-320">
                <a:solidFill>
                  <a:srgbClr val="FFFFFF"/>
                </a:solidFill>
              </a:rPr>
              <a:t>o</a:t>
            </a:r>
            <a:r>
              <a:rPr dirty="0" sz="3800" spc="-125">
                <a:solidFill>
                  <a:srgbClr val="FFFFFF"/>
                </a:solidFill>
              </a:rPr>
              <a:t>w</a:t>
            </a:r>
            <a:r>
              <a:rPr dirty="0" sz="3800" spc="-175">
                <a:solidFill>
                  <a:srgbClr val="FFFFFF"/>
                </a:solidFill>
              </a:rPr>
              <a:t>ser  </a:t>
            </a:r>
            <a:r>
              <a:rPr dirty="0" sz="3800" spc="-825">
                <a:solidFill>
                  <a:srgbClr val="FFFFFF"/>
                </a:solidFill>
              </a:rPr>
              <a:t>S</a:t>
            </a:r>
            <a:r>
              <a:rPr dirty="0" sz="3800" spc="185">
                <a:solidFill>
                  <a:srgbClr val="FFFFFF"/>
                </a:solidFill>
              </a:rPr>
              <a:t>t</a:t>
            </a:r>
            <a:r>
              <a:rPr dirty="0" sz="3800" spc="-140">
                <a:solidFill>
                  <a:srgbClr val="FFFFFF"/>
                </a:solidFill>
              </a:rPr>
              <a:t>ud</a:t>
            </a:r>
            <a:r>
              <a:rPr dirty="0" sz="3800" spc="-225">
                <a:solidFill>
                  <a:srgbClr val="FFFFFF"/>
                </a:solidFill>
              </a:rPr>
              <a:t>y</a:t>
            </a:r>
            <a:r>
              <a:rPr dirty="0" sz="3800" spc="-190">
                <a:solidFill>
                  <a:srgbClr val="FFFFFF"/>
                </a:solidFill>
              </a:rPr>
              <a:t> </a:t>
            </a:r>
            <a:r>
              <a:rPr dirty="0" sz="3800" spc="-395">
                <a:solidFill>
                  <a:srgbClr val="FFFFFF"/>
                </a:solidFill>
              </a:rPr>
              <a:t>A</a:t>
            </a:r>
            <a:r>
              <a:rPr dirty="0" sz="3800" spc="-140">
                <a:solidFill>
                  <a:srgbClr val="FFFFFF"/>
                </a:solidFill>
              </a:rPr>
              <a:t>b</a:t>
            </a:r>
            <a:r>
              <a:rPr dirty="0" sz="3800" spc="-35">
                <a:solidFill>
                  <a:srgbClr val="FFFFFF"/>
                </a:solidFill>
              </a:rPr>
              <a:t>r</a:t>
            </a:r>
            <a:r>
              <a:rPr dirty="0" sz="3800" spc="-135">
                <a:solidFill>
                  <a:srgbClr val="FFFFFF"/>
                </a:solidFill>
              </a:rPr>
              <a:t>o</a:t>
            </a:r>
            <a:r>
              <a:rPr dirty="0" sz="3800" spc="-330">
                <a:solidFill>
                  <a:srgbClr val="FFFFFF"/>
                </a:solidFill>
              </a:rPr>
              <a:t>a</a:t>
            </a:r>
            <a:r>
              <a:rPr dirty="0" sz="3800" spc="-140">
                <a:solidFill>
                  <a:srgbClr val="FFFFFF"/>
                </a:solidFill>
              </a:rPr>
              <a:t>d</a:t>
            </a:r>
            <a:r>
              <a:rPr dirty="0" sz="3800" spc="-200">
                <a:solidFill>
                  <a:srgbClr val="FFFFFF"/>
                </a:solidFill>
              </a:rPr>
              <a:t> </a:t>
            </a:r>
            <a:r>
              <a:rPr dirty="0" sz="3800" spc="-330">
                <a:solidFill>
                  <a:srgbClr val="FFFFFF"/>
                </a:solidFill>
              </a:rPr>
              <a:t>a</a:t>
            </a:r>
            <a:r>
              <a:rPr dirty="0" sz="3800" spc="-105">
                <a:solidFill>
                  <a:srgbClr val="FFFFFF"/>
                </a:solidFill>
              </a:rPr>
              <a:t>nd  </a:t>
            </a:r>
            <a:r>
              <a:rPr dirty="0" sz="3800" spc="-100">
                <a:solidFill>
                  <a:srgbClr val="FFFFFF"/>
                </a:solidFill>
              </a:rPr>
              <a:t>International </a:t>
            </a:r>
            <a:r>
              <a:rPr dirty="0" sz="3800" spc="-95">
                <a:solidFill>
                  <a:srgbClr val="FFFFFF"/>
                </a:solidFill>
              </a:rPr>
              <a:t> </a:t>
            </a:r>
            <a:r>
              <a:rPr dirty="0" sz="3800" spc="-320">
                <a:solidFill>
                  <a:srgbClr val="FFFFFF"/>
                </a:solidFill>
              </a:rPr>
              <a:t>Exchange</a:t>
            </a:r>
            <a:endParaRPr sz="3800"/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7188834" cy="6858000"/>
            <a:chOff x="0" y="0"/>
            <a:chExt cx="7188834" cy="685800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7188834" cy="6858000"/>
            </a:xfrm>
            <a:custGeom>
              <a:avLst/>
              <a:gdLst/>
              <a:ahLst/>
              <a:cxnLst/>
              <a:rect l="l" t="t" r="r" b="b"/>
              <a:pathLst>
                <a:path w="7188834" h="6858000">
                  <a:moveTo>
                    <a:pt x="70800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849063" y="6858000"/>
                  </a:lnTo>
                  <a:lnTo>
                    <a:pt x="4997805" y="6712661"/>
                  </a:lnTo>
                  <a:lnTo>
                    <a:pt x="5031328" y="6677758"/>
                  </a:lnTo>
                  <a:lnTo>
                    <a:pt x="5064635" y="6642648"/>
                  </a:lnTo>
                  <a:lnTo>
                    <a:pt x="5097727" y="6607332"/>
                  </a:lnTo>
                  <a:lnTo>
                    <a:pt x="5130602" y="6571812"/>
                  </a:lnTo>
                  <a:lnTo>
                    <a:pt x="5163258" y="6536087"/>
                  </a:lnTo>
                  <a:lnTo>
                    <a:pt x="5195695" y="6500160"/>
                  </a:lnTo>
                  <a:lnTo>
                    <a:pt x="5227913" y="6464032"/>
                  </a:lnTo>
                  <a:lnTo>
                    <a:pt x="5259908" y="6427703"/>
                  </a:lnTo>
                  <a:lnTo>
                    <a:pt x="5291682" y="6391174"/>
                  </a:lnTo>
                  <a:lnTo>
                    <a:pt x="5323232" y="6354447"/>
                  </a:lnTo>
                  <a:lnTo>
                    <a:pt x="5354557" y="6317523"/>
                  </a:lnTo>
                  <a:lnTo>
                    <a:pt x="5385658" y="6280402"/>
                  </a:lnTo>
                  <a:lnTo>
                    <a:pt x="5416531" y="6243086"/>
                  </a:lnTo>
                  <a:lnTo>
                    <a:pt x="5447177" y="6205576"/>
                  </a:lnTo>
                  <a:lnTo>
                    <a:pt x="5477594" y="6167872"/>
                  </a:lnTo>
                  <a:lnTo>
                    <a:pt x="5507781" y="6129977"/>
                  </a:lnTo>
                  <a:lnTo>
                    <a:pt x="5537738" y="6091890"/>
                  </a:lnTo>
                  <a:lnTo>
                    <a:pt x="5567463" y="6053614"/>
                  </a:lnTo>
                  <a:lnTo>
                    <a:pt x="5596954" y="6015149"/>
                  </a:lnTo>
                  <a:lnTo>
                    <a:pt x="5626212" y="5976495"/>
                  </a:lnTo>
                  <a:lnTo>
                    <a:pt x="5655235" y="5937655"/>
                  </a:lnTo>
                  <a:lnTo>
                    <a:pt x="5684022" y="5898630"/>
                  </a:lnTo>
                  <a:lnTo>
                    <a:pt x="5712571" y="5859419"/>
                  </a:lnTo>
                  <a:lnTo>
                    <a:pt x="5740882" y="5820025"/>
                  </a:lnTo>
                  <a:lnTo>
                    <a:pt x="5768954" y="5780448"/>
                  </a:lnTo>
                  <a:lnTo>
                    <a:pt x="5796786" y="5740690"/>
                  </a:lnTo>
                  <a:lnTo>
                    <a:pt x="5824376" y="5700752"/>
                  </a:lnTo>
                  <a:lnTo>
                    <a:pt x="5851724" y="5660634"/>
                  </a:lnTo>
                  <a:lnTo>
                    <a:pt x="5878828" y="5620338"/>
                  </a:lnTo>
                  <a:lnTo>
                    <a:pt x="5905687" y="5579864"/>
                  </a:lnTo>
                  <a:lnTo>
                    <a:pt x="5932301" y="5539214"/>
                  </a:lnTo>
                  <a:lnTo>
                    <a:pt x="5958669" y="5498389"/>
                  </a:lnTo>
                  <a:lnTo>
                    <a:pt x="5984788" y="5457390"/>
                  </a:lnTo>
                  <a:lnTo>
                    <a:pt x="6010659" y="5416218"/>
                  </a:lnTo>
                  <a:lnTo>
                    <a:pt x="6036280" y="5374874"/>
                  </a:lnTo>
                  <a:lnTo>
                    <a:pt x="6061650" y="5333359"/>
                  </a:lnTo>
                  <a:lnTo>
                    <a:pt x="6086768" y="5291675"/>
                  </a:lnTo>
                  <a:lnTo>
                    <a:pt x="6111632" y="5249821"/>
                  </a:lnTo>
                  <a:lnTo>
                    <a:pt x="6136243" y="5207800"/>
                  </a:lnTo>
                  <a:lnTo>
                    <a:pt x="6160599" y="5165612"/>
                  </a:lnTo>
                  <a:lnTo>
                    <a:pt x="6184698" y="5123258"/>
                  </a:lnTo>
                  <a:lnTo>
                    <a:pt x="6208540" y="5080740"/>
                  </a:lnTo>
                  <a:lnTo>
                    <a:pt x="6232124" y="5038058"/>
                  </a:lnTo>
                  <a:lnTo>
                    <a:pt x="6255448" y="4995214"/>
                  </a:lnTo>
                  <a:lnTo>
                    <a:pt x="6278512" y="4952209"/>
                  </a:lnTo>
                  <a:lnTo>
                    <a:pt x="6301314" y="4909043"/>
                  </a:lnTo>
                  <a:lnTo>
                    <a:pt x="6323854" y="4865718"/>
                  </a:lnTo>
                  <a:lnTo>
                    <a:pt x="6346130" y="4822234"/>
                  </a:lnTo>
                  <a:lnTo>
                    <a:pt x="6368142" y="4778594"/>
                  </a:lnTo>
                  <a:lnTo>
                    <a:pt x="6389887" y="4734797"/>
                  </a:lnTo>
                  <a:lnTo>
                    <a:pt x="6411366" y="4690846"/>
                  </a:lnTo>
                  <a:lnTo>
                    <a:pt x="6432577" y="4646740"/>
                  </a:lnTo>
                  <a:lnTo>
                    <a:pt x="6453519" y="4602482"/>
                  </a:lnTo>
                  <a:lnTo>
                    <a:pt x="6474191" y="4558071"/>
                  </a:lnTo>
                  <a:lnTo>
                    <a:pt x="6494592" y="4513510"/>
                  </a:lnTo>
                  <a:lnTo>
                    <a:pt x="6514721" y="4468799"/>
                  </a:lnTo>
                  <a:lnTo>
                    <a:pt x="6534577" y="4423940"/>
                  </a:lnTo>
                  <a:lnTo>
                    <a:pt x="6554159" y="4378932"/>
                  </a:lnTo>
                  <a:lnTo>
                    <a:pt x="6573465" y="4333779"/>
                  </a:lnTo>
                  <a:lnTo>
                    <a:pt x="6592495" y="4288479"/>
                  </a:lnTo>
                  <a:lnTo>
                    <a:pt x="6611247" y="4243036"/>
                  </a:lnTo>
                  <a:lnTo>
                    <a:pt x="6629721" y="4197449"/>
                  </a:lnTo>
                  <a:lnTo>
                    <a:pt x="6647916" y="4151719"/>
                  </a:lnTo>
                  <a:lnTo>
                    <a:pt x="6665830" y="4105848"/>
                  </a:lnTo>
                  <a:lnTo>
                    <a:pt x="6683462" y="4059837"/>
                  </a:lnTo>
                  <a:lnTo>
                    <a:pt x="6700811" y="4013687"/>
                  </a:lnTo>
                  <a:lnTo>
                    <a:pt x="6717877" y="3967399"/>
                  </a:lnTo>
                  <a:lnTo>
                    <a:pt x="6734658" y="3920974"/>
                  </a:lnTo>
                  <a:lnTo>
                    <a:pt x="6751153" y="3874413"/>
                  </a:lnTo>
                  <a:lnTo>
                    <a:pt x="6767362" y="3827717"/>
                  </a:lnTo>
                  <a:lnTo>
                    <a:pt x="6783282" y="3780887"/>
                  </a:lnTo>
                  <a:lnTo>
                    <a:pt x="6798913" y="3733924"/>
                  </a:lnTo>
                  <a:lnTo>
                    <a:pt x="6814254" y="3686829"/>
                  </a:lnTo>
                  <a:lnTo>
                    <a:pt x="6829304" y="3639604"/>
                  </a:lnTo>
                  <a:lnTo>
                    <a:pt x="6844062" y="3592249"/>
                  </a:lnTo>
                  <a:lnTo>
                    <a:pt x="6858526" y="3544766"/>
                  </a:lnTo>
                  <a:lnTo>
                    <a:pt x="6872696" y="3497155"/>
                  </a:lnTo>
                  <a:lnTo>
                    <a:pt x="6886571" y="3449417"/>
                  </a:lnTo>
                  <a:lnTo>
                    <a:pt x="6900149" y="3401555"/>
                  </a:lnTo>
                  <a:lnTo>
                    <a:pt x="6913430" y="3353568"/>
                  </a:lnTo>
                  <a:lnTo>
                    <a:pt x="6926412" y="3305457"/>
                  </a:lnTo>
                  <a:lnTo>
                    <a:pt x="6939094" y="3257225"/>
                  </a:lnTo>
                  <a:lnTo>
                    <a:pt x="6951476" y="3208871"/>
                  </a:lnTo>
                  <a:lnTo>
                    <a:pt x="6963556" y="3160397"/>
                  </a:lnTo>
                  <a:lnTo>
                    <a:pt x="6975333" y="3111804"/>
                  </a:lnTo>
                  <a:lnTo>
                    <a:pt x="6986806" y="3063093"/>
                  </a:lnTo>
                  <a:lnTo>
                    <a:pt x="6997975" y="3014265"/>
                  </a:lnTo>
                  <a:lnTo>
                    <a:pt x="7008837" y="2965322"/>
                  </a:lnTo>
                  <a:lnTo>
                    <a:pt x="7019393" y="2916263"/>
                  </a:lnTo>
                  <a:lnTo>
                    <a:pt x="7029640" y="2867091"/>
                  </a:lnTo>
                  <a:lnTo>
                    <a:pt x="7039578" y="2817806"/>
                  </a:lnTo>
                  <a:lnTo>
                    <a:pt x="7049206" y="2768410"/>
                  </a:lnTo>
                  <a:lnTo>
                    <a:pt x="7058522" y="2718903"/>
                  </a:lnTo>
                  <a:lnTo>
                    <a:pt x="7067527" y="2669286"/>
                  </a:lnTo>
                  <a:lnTo>
                    <a:pt x="7076217" y="2619561"/>
                  </a:lnTo>
                  <a:lnTo>
                    <a:pt x="7084594" y="2569728"/>
                  </a:lnTo>
                  <a:lnTo>
                    <a:pt x="7092655" y="2519790"/>
                  </a:lnTo>
                  <a:lnTo>
                    <a:pt x="7100399" y="2469746"/>
                  </a:lnTo>
                  <a:lnTo>
                    <a:pt x="7107826" y="2419597"/>
                  </a:lnTo>
                  <a:lnTo>
                    <a:pt x="7114934" y="2369346"/>
                  </a:lnTo>
                  <a:lnTo>
                    <a:pt x="7121722" y="2318992"/>
                  </a:lnTo>
                  <a:lnTo>
                    <a:pt x="7128189" y="2268538"/>
                  </a:lnTo>
                  <a:lnTo>
                    <a:pt x="7134335" y="2217983"/>
                  </a:lnTo>
                  <a:lnTo>
                    <a:pt x="7140157" y="2167330"/>
                  </a:lnTo>
                  <a:lnTo>
                    <a:pt x="7145656" y="2116578"/>
                  </a:lnTo>
                  <a:lnTo>
                    <a:pt x="7150830" y="2065730"/>
                  </a:lnTo>
                  <a:lnTo>
                    <a:pt x="7155677" y="2014786"/>
                  </a:lnTo>
                  <a:lnTo>
                    <a:pt x="7160197" y="1963747"/>
                  </a:lnTo>
                  <a:lnTo>
                    <a:pt x="7164389" y="1912615"/>
                  </a:lnTo>
                  <a:lnTo>
                    <a:pt x="7168252" y="1861390"/>
                  </a:lnTo>
                  <a:lnTo>
                    <a:pt x="7171785" y="1810074"/>
                  </a:lnTo>
                  <a:lnTo>
                    <a:pt x="7174986" y="1758667"/>
                  </a:lnTo>
                  <a:lnTo>
                    <a:pt x="7177854" y="1707171"/>
                  </a:lnTo>
                  <a:lnTo>
                    <a:pt x="7180389" y="1655586"/>
                  </a:lnTo>
                  <a:lnTo>
                    <a:pt x="7182590" y="1603915"/>
                  </a:lnTo>
                  <a:lnTo>
                    <a:pt x="7184455" y="1552157"/>
                  </a:lnTo>
                  <a:lnTo>
                    <a:pt x="7185983" y="1500313"/>
                  </a:lnTo>
                  <a:lnTo>
                    <a:pt x="7187173" y="1448386"/>
                  </a:lnTo>
                  <a:lnTo>
                    <a:pt x="7188025" y="1396376"/>
                  </a:lnTo>
                  <a:lnTo>
                    <a:pt x="7188537" y="1344283"/>
                  </a:lnTo>
                  <a:lnTo>
                    <a:pt x="7188708" y="1292110"/>
                  </a:lnTo>
                  <a:lnTo>
                    <a:pt x="7188540" y="1240510"/>
                  </a:lnTo>
                  <a:lnTo>
                    <a:pt x="7188040" y="1188989"/>
                  </a:lnTo>
                  <a:lnTo>
                    <a:pt x="7187207" y="1137548"/>
                  </a:lnTo>
                  <a:lnTo>
                    <a:pt x="7186042" y="1086188"/>
                  </a:lnTo>
                  <a:lnTo>
                    <a:pt x="7184547" y="1034911"/>
                  </a:lnTo>
                  <a:lnTo>
                    <a:pt x="7182723" y="983717"/>
                  </a:lnTo>
                  <a:lnTo>
                    <a:pt x="7180570" y="932607"/>
                  </a:lnTo>
                  <a:lnTo>
                    <a:pt x="7178090" y="881582"/>
                  </a:lnTo>
                  <a:lnTo>
                    <a:pt x="7175283" y="830644"/>
                  </a:lnTo>
                  <a:lnTo>
                    <a:pt x="7172151" y="779793"/>
                  </a:lnTo>
                  <a:lnTo>
                    <a:pt x="7168695" y="729030"/>
                  </a:lnTo>
                  <a:lnTo>
                    <a:pt x="7164916" y="678357"/>
                  </a:lnTo>
                  <a:lnTo>
                    <a:pt x="7160815" y="627774"/>
                  </a:lnTo>
                  <a:lnTo>
                    <a:pt x="7156392" y="577283"/>
                  </a:lnTo>
                  <a:lnTo>
                    <a:pt x="7151650" y="526885"/>
                  </a:lnTo>
                  <a:lnTo>
                    <a:pt x="7146588" y="476579"/>
                  </a:lnTo>
                  <a:lnTo>
                    <a:pt x="7141208" y="426369"/>
                  </a:lnTo>
                  <a:lnTo>
                    <a:pt x="7135511" y="376254"/>
                  </a:lnTo>
                  <a:lnTo>
                    <a:pt x="7129498" y="326236"/>
                  </a:lnTo>
                  <a:lnTo>
                    <a:pt x="7123170" y="276315"/>
                  </a:lnTo>
                  <a:lnTo>
                    <a:pt x="7116529" y="226493"/>
                  </a:lnTo>
                  <a:lnTo>
                    <a:pt x="7109574" y="176771"/>
                  </a:lnTo>
                  <a:lnTo>
                    <a:pt x="7080008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28611" cy="68527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25367" y="2965684"/>
            <a:ext cx="4051300" cy="16497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5625"/>
              </a:lnSpc>
              <a:spcBef>
                <a:spcPts val="100"/>
              </a:spcBef>
            </a:pPr>
            <a:r>
              <a:rPr dirty="0" sz="4800" spc="-555">
                <a:solidFill>
                  <a:srgbClr val="FFFFFF"/>
                </a:solidFill>
              </a:rPr>
              <a:t>D</a:t>
            </a:r>
            <a:r>
              <a:rPr dirty="0" sz="4800" spc="-420">
                <a:solidFill>
                  <a:srgbClr val="FFFFFF"/>
                </a:solidFill>
              </a:rPr>
              <a:t>a</a:t>
            </a:r>
            <a:r>
              <a:rPr dirty="0" sz="4800" spc="-470">
                <a:solidFill>
                  <a:srgbClr val="FFFFFF"/>
                </a:solidFill>
              </a:rPr>
              <a:t>k</a:t>
            </a:r>
            <a:r>
              <a:rPr dirty="0" sz="4800" spc="-170">
                <a:solidFill>
                  <a:srgbClr val="FFFFFF"/>
                </a:solidFill>
              </a:rPr>
              <a:t>o</a:t>
            </a:r>
            <a:r>
              <a:rPr dirty="0" sz="4800" spc="160">
                <a:solidFill>
                  <a:srgbClr val="FFFFFF"/>
                </a:solidFill>
              </a:rPr>
              <a:t>t</a:t>
            </a:r>
            <a:r>
              <a:rPr dirty="0" sz="4800" spc="-415">
                <a:solidFill>
                  <a:srgbClr val="FFFFFF"/>
                </a:solidFill>
              </a:rPr>
              <a:t>a</a:t>
            </a:r>
            <a:r>
              <a:rPr dirty="0" sz="4800" spc="-235">
                <a:solidFill>
                  <a:srgbClr val="FFFFFF"/>
                </a:solidFill>
              </a:rPr>
              <a:t> </a:t>
            </a:r>
            <a:r>
              <a:rPr dirty="0" sz="4800" spc="-880">
                <a:solidFill>
                  <a:srgbClr val="FFFFFF"/>
                </a:solidFill>
              </a:rPr>
              <a:t>K</a:t>
            </a:r>
            <a:r>
              <a:rPr dirty="0" sz="4800" spc="-220">
                <a:solidFill>
                  <a:srgbClr val="FFFFFF"/>
                </a:solidFill>
              </a:rPr>
              <a:t>al</a:t>
            </a:r>
            <a:r>
              <a:rPr dirty="0" sz="4800" spc="-330">
                <a:solidFill>
                  <a:srgbClr val="FFFFFF"/>
                </a:solidFill>
              </a:rPr>
              <a:t>k</a:t>
            </a:r>
            <a:r>
              <a:rPr dirty="0" sz="4800" spc="-605">
                <a:solidFill>
                  <a:srgbClr val="FFFFFF"/>
                </a:solidFill>
              </a:rPr>
              <a:t>s</a:t>
            </a:r>
            <a:r>
              <a:rPr dirty="0" sz="4800" spc="185">
                <a:solidFill>
                  <a:srgbClr val="FFFFFF"/>
                </a:solidFill>
              </a:rPr>
              <a:t>t</a:t>
            </a:r>
            <a:r>
              <a:rPr dirty="0" sz="4800" spc="-300">
                <a:solidFill>
                  <a:srgbClr val="FFFFFF"/>
                </a:solidFill>
              </a:rPr>
              <a:t>e</a:t>
            </a:r>
            <a:r>
              <a:rPr dirty="0" sz="4800" spc="-100">
                <a:solidFill>
                  <a:srgbClr val="FFFFFF"/>
                </a:solidFill>
              </a:rPr>
              <a:t>in</a:t>
            </a:r>
            <a:endParaRPr sz="4800"/>
          </a:p>
          <a:p>
            <a:pPr marL="12700" marR="5080">
              <a:lnSpc>
                <a:spcPts val="3460"/>
              </a:lnSpc>
              <a:spcBef>
                <a:spcPts val="295"/>
              </a:spcBef>
            </a:pPr>
            <a:r>
              <a:rPr dirty="0" sz="3200" spc="-675">
                <a:solidFill>
                  <a:srgbClr val="FFFFFF"/>
                </a:solidFill>
              </a:rPr>
              <a:t>R</a:t>
            </a:r>
            <a:r>
              <a:rPr dirty="0" sz="3200" spc="-200">
                <a:solidFill>
                  <a:srgbClr val="FFFFFF"/>
                </a:solidFill>
              </a:rPr>
              <a:t>e</a:t>
            </a:r>
            <a:r>
              <a:rPr dirty="0" sz="3200" spc="-285">
                <a:solidFill>
                  <a:srgbClr val="FFFFFF"/>
                </a:solidFill>
              </a:rPr>
              <a:t>g</a:t>
            </a:r>
            <a:r>
              <a:rPr dirty="0" sz="3200" spc="-5">
                <a:solidFill>
                  <a:srgbClr val="FFFFFF"/>
                </a:solidFill>
              </a:rPr>
              <a:t>i</a:t>
            </a:r>
            <a:r>
              <a:rPr dirty="0" sz="3200" spc="-405">
                <a:solidFill>
                  <a:srgbClr val="FFFFFF"/>
                </a:solidFill>
              </a:rPr>
              <a:t>s</a:t>
            </a:r>
            <a:r>
              <a:rPr dirty="0" sz="3200" spc="90">
                <a:solidFill>
                  <a:srgbClr val="FFFFFF"/>
                </a:solidFill>
              </a:rPr>
              <a:t>t</a:t>
            </a:r>
            <a:r>
              <a:rPr dirty="0" sz="3200" spc="45">
                <a:solidFill>
                  <a:srgbClr val="FFFFFF"/>
                </a:solidFill>
              </a:rPr>
              <a:t>r</a:t>
            </a:r>
            <a:r>
              <a:rPr dirty="0" sz="3200" spc="-310">
                <a:solidFill>
                  <a:srgbClr val="FFFFFF"/>
                </a:solidFill>
              </a:rPr>
              <a:t>a</a:t>
            </a:r>
            <a:r>
              <a:rPr dirty="0" sz="3200" spc="80">
                <a:solidFill>
                  <a:srgbClr val="FFFFFF"/>
                </a:solidFill>
              </a:rPr>
              <a:t>ti</a:t>
            </a:r>
            <a:r>
              <a:rPr dirty="0" sz="3200" spc="-114">
                <a:solidFill>
                  <a:srgbClr val="FFFFFF"/>
                </a:solidFill>
              </a:rPr>
              <a:t>o</a:t>
            </a:r>
            <a:r>
              <a:rPr dirty="0" sz="3200" spc="-85">
                <a:solidFill>
                  <a:srgbClr val="FFFFFF"/>
                </a:solidFill>
              </a:rPr>
              <a:t>n;</a:t>
            </a:r>
            <a:r>
              <a:rPr dirty="0" sz="3200" spc="-170">
                <a:solidFill>
                  <a:srgbClr val="FFFFFF"/>
                </a:solidFill>
              </a:rPr>
              <a:t> </a:t>
            </a:r>
            <a:r>
              <a:rPr dirty="0" sz="3200" spc="-285">
                <a:solidFill>
                  <a:srgbClr val="FFFFFF"/>
                </a:solidFill>
              </a:rPr>
              <a:t>g</a:t>
            </a:r>
            <a:r>
              <a:rPr dirty="0" sz="3200" spc="-30">
                <a:solidFill>
                  <a:srgbClr val="FFFFFF"/>
                </a:solidFill>
              </a:rPr>
              <a:t>r</a:t>
            </a:r>
            <a:r>
              <a:rPr dirty="0" sz="3200" spc="-195">
                <a:solidFill>
                  <a:srgbClr val="FFFFFF"/>
                </a:solidFill>
              </a:rPr>
              <a:t>adu</a:t>
            </a:r>
            <a:r>
              <a:rPr dirty="0" sz="3200" spc="-229">
                <a:solidFill>
                  <a:srgbClr val="FFFFFF"/>
                </a:solidFill>
              </a:rPr>
              <a:t>a</a:t>
            </a:r>
            <a:r>
              <a:rPr dirty="0" sz="3200" spc="80">
                <a:solidFill>
                  <a:srgbClr val="FFFFFF"/>
                </a:solidFill>
              </a:rPr>
              <a:t>ti</a:t>
            </a:r>
            <a:r>
              <a:rPr dirty="0" sz="3200" spc="-114">
                <a:solidFill>
                  <a:srgbClr val="FFFFFF"/>
                </a:solidFill>
              </a:rPr>
              <a:t>o</a:t>
            </a:r>
            <a:r>
              <a:rPr dirty="0" sz="3200" spc="-70">
                <a:solidFill>
                  <a:srgbClr val="FFFFFF"/>
                </a:solidFill>
              </a:rPr>
              <a:t>n;  </a:t>
            </a:r>
            <a:r>
              <a:rPr dirty="0" sz="3200" spc="-125">
                <a:solidFill>
                  <a:srgbClr val="FFFFFF"/>
                </a:solidFill>
              </a:rPr>
              <a:t>development</a:t>
            </a:r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6172200" cy="6858000"/>
          </a:xfrm>
          <a:custGeom>
            <a:avLst/>
            <a:gdLst/>
            <a:ahLst/>
            <a:cxnLst/>
            <a:rect l="l" t="t" r="r" b="b"/>
            <a:pathLst>
              <a:path w="6172200" h="6858000">
                <a:moveTo>
                  <a:pt x="6103137" y="0"/>
                </a:moveTo>
                <a:lnTo>
                  <a:pt x="0" y="0"/>
                </a:lnTo>
                <a:lnTo>
                  <a:pt x="0" y="6858000"/>
                </a:lnTo>
                <a:lnTo>
                  <a:pt x="2764599" y="6858000"/>
                </a:lnTo>
                <a:lnTo>
                  <a:pt x="2896400" y="6782206"/>
                </a:lnTo>
                <a:lnTo>
                  <a:pt x="2937220" y="6757203"/>
                </a:lnTo>
                <a:lnTo>
                  <a:pt x="2977851" y="6731923"/>
                </a:lnTo>
                <a:lnTo>
                  <a:pt x="3018290" y="6706365"/>
                </a:lnTo>
                <a:lnTo>
                  <a:pt x="3058537" y="6680532"/>
                </a:lnTo>
                <a:lnTo>
                  <a:pt x="3098589" y="6654424"/>
                </a:lnTo>
                <a:lnTo>
                  <a:pt x="3138447" y="6628043"/>
                </a:lnTo>
                <a:lnTo>
                  <a:pt x="3178107" y="6601391"/>
                </a:lnTo>
                <a:lnTo>
                  <a:pt x="3217570" y="6574468"/>
                </a:lnTo>
                <a:lnTo>
                  <a:pt x="3256834" y="6547277"/>
                </a:lnTo>
                <a:lnTo>
                  <a:pt x="3295897" y="6519817"/>
                </a:lnTo>
                <a:lnTo>
                  <a:pt x="3334758" y="6492092"/>
                </a:lnTo>
                <a:lnTo>
                  <a:pt x="3373415" y="6464101"/>
                </a:lnTo>
                <a:lnTo>
                  <a:pt x="3411868" y="6435847"/>
                </a:lnTo>
                <a:lnTo>
                  <a:pt x="3450116" y="6407330"/>
                </a:lnTo>
                <a:lnTo>
                  <a:pt x="3488156" y="6378552"/>
                </a:lnTo>
                <a:lnTo>
                  <a:pt x="3525987" y="6349515"/>
                </a:lnTo>
                <a:lnTo>
                  <a:pt x="3563608" y="6320219"/>
                </a:lnTo>
                <a:lnTo>
                  <a:pt x="3601019" y="6290666"/>
                </a:lnTo>
                <a:lnTo>
                  <a:pt x="3638217" y="6260857"/>
                </a:lnTo>
                <a:lnTo>
                  <a:pt x="3675200" y="6230794"/>
                </a:lnTo>
                <a:lnTo>
                  <a:pt x="3711969" y="6200478"/>
                </a:lnTo>
                <a:lnTo>
                  <a:pt x="3748521" y="6169910"/>
                </a:lnTo>
                <a:lnTo>
                  <a:pt x="3784856" y="6139091"/>
                </a:lnTo>
                <a:lnTo>
                  <a:pt x="3820971" y="6108024"/>
                </a:lnTo>
                <a:lnTo>
                  <a:pt x="3856866" y="6076709"/>
                </a:lnTo>
                <a:lnTo>
                  <a:pt x="3892538" y="6045147"/>
                </a:lnTo>
                <a:lnTo>
                  <a:pt x="3927988" y="6013340"/>
                </a:lnTo>
                <a:lnTo>
                  <a:pt x="3963213" y="5981289"/>
                </a:lnTo>
                <a:lnTo>
                  <a:pt x="3998213" y="5948996"/>
                </a:lnTo>
                <a:lnTo>
                  <a:pt x="4032985" y="5916462"/>
                </a:lnTo>
                <a:lnTo>
                  <a:pt x="4067529" y="5883687"/>
                </a:lnTo>
                <a:lnTo>
                  <a:pt x="4101843" y="5850675"/>
                </a:lnTo>
                <a:lnTo>
                  <a:pt x="4135926" y="5817425"/>
                </a:lnTo>
                <a:lnTo>
                  <a:pt x="4169777" y="5783939"/>
                </a:lnTo>
                <a:lnTo>
                  <a:pt x="4203394" y="5750219"/>
                </a:lnTo>
                <a:lnTo>
                  <a:pt x="4236775" y="5716266"/>
                </a:lnTo>
                <a:lnTo>
                  <a:pt x="4269921" y="5682080"/>
                </a:lnTo>
                <a:lnTo>
                  <a:pt x="4302828" y="5647664"/>
                </a:lnTo>
                <a:lnTo>
                  <a:pt x="4335497" y="5613019"/>
                </a:lnTo>
                <a:lnTo>
                  <a:pt x="4367925" y="5578146"/>
                </a:lnTo>
                <a:lnTo>
                  <a:pt x="4400112" y="5543047"/>
                </a:lnTo>
                <a:lnTo>
                  <a:pt x="4432055" y="5507722"/>
                </a:lnTo>
                <a:lnTo>
                  <a:pt x="4463754" y="5472173"/>
                </a:lnTo>
                <a:lnTo>
                  <a:pt x="4495208" y="5436402"/>
                </a:lnTo>
                <a:lnTo>
                  <a:pt x="4526414" y="5400409"/>
                </a:lnTo>
                <a:lnTo>
                  <a:pt x="4557372" y="5364197"/>
                </a:lnTo>
                <a:lnTo>
                  <a:pt x="4588081" y="5327766"/>
                </a:lnTo>
                <a:lnTo>
                  <a:pt x="4618538" y="5291117"/>
                </a:lnTo>
                <a:lnTo>
                  <a:pt x="4648743" y="5254253"/>
                </a:lnTo>
                <a:lnTo>
                  <a:pt x="4678695" y="5217174"/>
                </a:lnTo>
                <a:lnTo>
                  <a:pt x="4708391" y="5179882"/>
                </a:lnTo>
                <a:lnTo>
                  <a:pt x="4737831" y="5142377"/>
                </a:lnTo>
                <a:lnTo>
                  <a:pt x="4767014" y="5104662"/>
                </a:lnTo>
                <a:lnTo>
                  <a:pt x="4795937" y="5066738"/>
                </a:lnTo>
                <a:lnTo>
                  <a:pt x="4824601" y="5028606"/>
                </a:lnTo>
                <a:lnTo>
                  <a:pt x="4853003" y="4990267"/>
                </a:lnTo>
                <a:lnTo>
                  <a:pt x="4881141" y="4951722"/>
                </a:lnTo>
                <a:lnTo>
                  <a:pt x="4909016" y="4912974"/>
                </a:lnTo>
                <a:lnTo>
                  <a:pt x="4936625" y="4874023"/>
                </a:lnTo>
                <a:lnTo>
                  <a:pt x="4963967" y="4834870"/>
                </a:lnTo>
                <a:lnTo>
                  <a:pt x="4991041" y="4795518"/>
                </a:lnTo>
                <a:lnTo>
                  <a:pt x="5017846" y="4755967"/>
                </a:lnTo>
                <a:lnTo>
                  <a:pt x="5044379" y="4716218"/>
                </a:lnTo>
                <a:lnTo>
                  <a:pt x="5070640" y="4676273"/>
                </a:lnTo>
                <a:lnTo>
                  <a:pt x="5096628" y="4636134"/>
                </a:lnTo>
                <a:lnTo>
                  <a:pt x="5122341" y="4595801"/>
                </a:lnTo>
                <a:lnTo>
                  <a:pt x="5147778" y="4555276"/>
                </a:lnTo>
                <a:lnTo>
                  <a:pt x="5172937" y="4514560"/>
                </a:lnTo>
                <a:lnTo>
                  <a:pt x="5197818" y="4473655"/>
                </a:lnTo>
                <a:lnTo>
                  <a:pt x="5222418" y="4432562"/>
                </a:lnTo>
                <a:lnTo>
                  <a:pt x="5246737" y="4391282"/>
                </a:lnTo>
                <a:lnTo>
                  <a:pt x="5270773" y="4349816"/>
                </a:lnTo>
                <a:lnTo>
                  <a:pt x="5294524" y="4308166"/>
                </a:lnTo>
                <a:lnTo>
                  <a:pt x="5317991" y="4266334"/>
                </a:lnTo>
                <a:lnTo>
                  <a:pt x="5341170" y="4224320"/>
                </a:lnTo>
                <a:lnTo>
                  <a:pt x="5364062" y="4182126"/>
                </a:lnTo>
                <a:lnTo>
                  <a:pt x="5386664" y="4139753"/>
                </a:lnTo>
                <a:lnTo>
                  <a:pt x="5408975" y="4097202"/>
                </a:lnTo>
                <a:lnTo>
                  <a:pt x="5430994" y="4054476"/>
                </a:lnTo>
                <a:lnTo>
                  <a:pt x="5452720" y="4011574"/>
                </a:lnTo>
                <a:lnTo>
                  <a:pt x="5474151" y="3968499"/>
                </a:lnTo>
                <a:lnTo>
                  <a:pt x="5495286" y="3925252"/>
                </a:lnTo>
                <a:lnTo>
                  <a:pt x="5516124" y="3881834"/>
                </a:lnTo>
                <a:lnTo>
                  <a:pt x="5536663" y="3838246"/>
                </a:lnTo>
                <a:lnTo>
                  <a:pt x="5556901" y="3794490"/>
                </a:lnTo>
                <a:lnTo>
                  <a:pt x="5576839" y="3750567"/>
                </a:lnTo>
                <a:lnTo>
                  <a:pt x="5596474" y="3706479"/>
                </a:lnTo>
                <a:lnTo>
                  <a:pt x="5615804" y="3662226"/>
                </a:lnTo>
                <a:lnTo>
                  <a:pt x="5634830" y="3617811"/>
                </a:lnTo>
                <a:lnTo>
                  <a:pt x="5653549" y="3573233"/>
                </a:lnTo>
                <a:lnTo>
                  <a:pt x="5671959" y="3528496"/>
                </a:lnTo>
                <a:lnTo>
                  <a:pt x="5690061" y="3483600"/>
                </a:lnTo>
                <a:lnTo>
                  <a:pt x="5707851" y="3438546"/>
                </a:lnTo>
                <a:lnTo>
                  <a:pt x="5725330" y="3393335"/>
                </a:lnTo>
                <a:lnTo>
                  <a:pt x="5742496" y="3347970"/>
                </a:lnTo>
                <a:lnTo>
                  <a:pt x="5759346" y="3302451"/>
                </a:lnTo>
                <a:lnTo>
                  <a:pt x="5775881" y="3256780"/>
                </a:lnTo>
                <a:lnTo>
                  <a:pt x="5792099" y="3210958"/>
                </a:lnTo>
                <a:lnTo>
                  <a:pt x="5807998" y="3164986"/>
                </a:lnTo>
                <a:lnTo>
                  <a:pt x="5823577" y="3118866"/>
                </a:lnTo>
                <a:lnTo>
                  <a:pt x="5838835" y="3072598"/>
                </a:lnTo>
                <a:lnTo>
                  <a:pt x="5853770" y="3026185"/>
                </a:lnTo>
                <a:lnTo>
                  <a:pt x="5868381" y="2979628"/>
                </a:lnTo>
                <a:lnTo>
                  <a:pt x="5882668" y="2932928"/>
                </a:lnTo>
                <a:lnTo>
                  <a:pt x="5896627" y="2886086"/>
                </a:lnTo>
                <a:lnTo>
                  <a:pt x="5910259" y="2839103"/>
                </a:lnTo>
                <a:lnTo>
                  <a:pt x="5923561" y="2791982"/>
                </a:lnTo>
                <a:lnTo>
                  <a:pt x="5936533" y="2744723"/>
                </a:lnTo>
                <a:lnTo>
                  <a:pt x="5949173" y="2697327"/>
                </a:lnTo>
                <a:lnTo>
                  <a:pt x="5961480" y="2649796"/>
                </a:lnTo>
                <a:lnTo>
                  <a:pt x="5973452" y="2602132"/>
                </a:lnTo>
                <a:lnTo>
                  <a:pt x="5985089" y="2554335"/>
                </a:lnTo>
                <a:lnTo>
                  <a:pt x="5996388" y="2506407"/>
                </a:lnTo>
                <a:lnTo>
                  <a:pt x="6007349" y="2458350"/>
                </a:lnTo>
                <a:lnTo>
                  <a:pt x="6017970" y="2410163"/>
                </a:lnTo>
                <a:lnTo>
                  <a:pt x="6028250" y="2361850"/>
                </a:lnTo>
                <a:lnTo>
                  <a:pt x="6038187" y="2313411"/>
                </a:lnTo>
                <a:lnTo>
                  <a:pt x="6047781" y="2264847"/>
                </a:lnTo>
                <a:lnTo>
                  <a:pt x="6057029" y="2216161"/>
                </a:lnTo>
                <a:lnTo>
                  <a:pt x="6065932" y="2167352"/>
                </a:lnTo>
                <a:lnTo>
                  <a:pt x="6074486" y="2118423"/>
                </a:lnTo>
                <a:lnTo>
                  <a:pt x="6082691" y="2069375"/>
                </a:lnTo>
                <a:lnTo>
                  <a:pt x="6090546" y="2020209"/>
                </a:lnTo>
                <a:lnTo>
                  <a:pt x="6098049" y="1970926"/>
                </a:lnTo>
                <a:lnTo>
                  <a:pt x="6105199" y="1921529"/>
                </a:lnTo>
                <a:lnTo>
                  <a:pt x="6111994" y="1872017"/>
                </a:lnTo>
                <a:lnTo>
                  <a:pt x="6118434" y="1822393"/>
                </a:lnTo>
                <a:lnTo>
                  <a:pt x="6124517" y="1772658"/>
                </a:lnTo>
                <a:lnTo>
                  <a:pt x="6130241" y="1722813"/>
                </a:lnTo>
                <a:lnTo>
                  <a:pt x="6135606" y="1672859"/>
                </a:lnTo>
                <a:lnTo>
                  <a:pt x="6140609" y="1622798"/>
                </a:lnTo>
                <a:lnTo>
                  <a:pt x="6145251" y="1572631"/>
                </a:lnTo>
                <a:lnTo>
                  <a:pt x="6149528" y="1522359"/>
                </a:lnTo>
                <a:lnTo>
                  <a:pt x="6153441" y="1471985"/>
                </a:lnTo>
                <a:lnTo>
                  <a:pt x="6156987" y="1421508"/>
                </a:lnTo>
                <a:lnTo>
                  <a:pt x="6160166" y="1370931"/>
                </a:lnTo>
                <a:lnTo>
                  <a:pt x="6162975" y="1320254"/>
                </a:lnTo>
                <a:lnTo>
                  <a:pt x="6165415" y="1269480"/>
                </a:lnTo>
                <a:lnTo>
                  <a:pt x="6167482" y="1218609"/>
                </a:lnTo>
                <a:lnTo>
                  <a:pt x="6169177" y="1167642"/>
                </a:lnTo>
                <a:lnTo>
                  <a:pt x="6170497" y="1116582"/>
                </a:lnTo>
                <a:lnTo>
                  <a:pt x="6171442" y="1065429"/>
                </a:lnTo>
                <a:lnTo>
                  <a:pt x="6172010" y="1014184"/>
                </a:lnTo>
                <a:lnTo>
                  <a:pt x="6172200" y="962850"/>
                </a:lnTo>
                <a:lnTo>
                  <a:pt x="6172018" y="912560"/>
                </a:lnTo>
                <a:lnTo>
                  <a:pt x="6171473" y="862357"/>
                </a:lnTo>
                <a:lnTo>
                  <a:pt x="6170566" y="812242"/>
                </a:lnTo>
                <a:lnTo>
                  <a:pt x="6169299" y="762216"/>
                </a:lnTo>
                <a:lnTo>
                  <a:pt x="6167672" y="712280"/>
                </a:lnTo>
                <a:lnTo>
                  <a:pt x="6165687" y="662437"/>
                </a:lnTo>
                <a:lnTo>
                  <a:pt x="6163346" y="612686"/>
                </a:lnTo>
                <a:lnTo>
                  <a:pt x="6160649" y="563029"/>
                </a:lnTo>
                <a:lnTo>
                  <a:pt x="6157598" y="513467"/>
                </a:lnTo>
                <a:lnTo>
                  <a:pt x="6154194" y="464002"/>
                </a:lnTo>
                <a:lnTo>
                  <a:pt x="6150438" y="414635"/>
                </a:lnTo>
                <a:lnTo>
                  <a:pt x="6146331" y="365366"/>
                </a:lnTo>
                <a:lnTo>
                  <a:pt x="6141875" y="316198"/>
                </a:lnTo>
                <a:lnTo>
                  <a:pt x="6137071" y="267131"/>
                </a:lnTo>
                <a:lnTo>
                  <a:pt x="6103137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4421505" cy="6858000"/>
            <a:chOff x="0" y="0"/>
            <a:chExt cx="4421505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421505" cy="6858000"/>
            </a:xfrm>
            <a:custGeom>
              <a:avLst/>
              <a:gdLst/>
              <a:ahLst/>
              <a:cxnLst/>
              <a:rect l="l" t="t" r="r" b="b"/>
              <a:pathLst>
                <a:path w="4421505" h="6858000">
                  <a:moveTo>
                    <a:pt x="43520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013358" y="6858000"/>
                  </a:lnTo>
                  <a:lnTo>
                    <a:pt x="1145171" y="6782206"/>
                  </a:lnTo>
                  <a:lnTo>
                    <a:pt x="1185994" y="6757203"/>
                  </a:lnTo>
                  <a:lnTo>
                    <a:pt x="1226626" y="6731923"/>
                  </a:lnTo>
                  <a:lnTo>
                    <a:pt x="1267067" y="6706365"/>
                  </a:lnTo>
                  <a:lnTo>
                    <a:pt x="1307316" y="6680532"/>
                  </a:lnTo>
                  <a:lnTo>
                    <a:pt x="1347370" y="6654424"/>
                  </a:lnTo>
                  <a:lnTo>
                    <a:pt x="1387229" y="6628043"/>
                  </a:lnTo>
                  <a:lnTo>
                    <a:pt x="1426892" y="6601391"/>
                  </a:lnTo>
                  <a:lnTo>
                    <a:pt x="1466356" y="6574468"/>
                  </a:lnTo>
                  <a:lnTo>
                    <a:pt x="1505622" y="6547277"/>
                  </a:lnTo>
                  <a:lnTo>
                    <a:pt x="1544686" y="6519817"/>
                  </a:lnTo>
                  <a:lnTo>
                    <a:pt x="1583549" y="6492092"/>
                  </a:lnTo>
                  <a:lnTo>
                    <a:pt x="1622209" y="6464101"/>
                  </a:lnTo>
                  <a:lnTo>
                    <a:pt x="1660663" y="6435847"/>
                  </a:lnTo>
                  <a:lnTo>
                    <a:pt x="1698912" y="6407330"/>
                  </a:lnTo>
                  <a:lnTo>
                    <a:pt x="1736954" y="6378552"/>
                  </a:lnTo>
                  <a:lnTo>
                    <a:pt x="1774787" y="6349515"/>
                  </a:lnTo>
                  <a:lnTo>
                    <a:pt x="1812410" y="6320219"/>
                  </a:lnTo>
                  <a:lnTo>
                    <a:pt x="1849822" y="6290666"/>
                  </a:lnTo>
                  <a:lnTo>
                    <a:pt x="1887022" y="6260857"/>
                  </a:lnTo>
                  <a:lnTo>
                    <a:pt x="1924008" y="6230794"/>
                  </a:lnTo>
                  <a:lnTo>
                    <a:pt x="1960778" y="6200478"/>
                  </a:lnTo>
                  <a:lnTo>
                    <a:pt x="1997332" y="6169910"/>
                  </a:lnTo>
                  <a:lnTo>
                    <a:pt x="2033668" y="6139091"/>
                  </a:lnTo>
                  <a:lnTo>
                    <a:pt x="2069785" y="6108024"/>
                  </a:lnTo>
                  <a:lnTo>
                    <a:pt x="2105681" y="6076709"/>
                  </a:lnTo>
                  <a:lnTo>
                    <a:pt x="2141356" y="6045147"/>
                  </a:lnTo>
                  <a:lnTo>
                    <a:pt x="2176807" y="6013340"/>
                  </a:lnTo>
                  <a:lnTo>
                    <a:pt x="2212034" y="5981289"/>
                  </a:lnTo>
                  <a:lnTo>
                    <a:pt x="2247035" y="5948996"/>
                  </a:lnTo>
                  <a:lnTo>
                    <a:pt x="2281809" y="5916462"/>
                  </a:lnTo>
                  <a:lnTo>
                    <a:pt x="2316354" y="5883687"/>
                  </a:lnTo>
                  <a:lnTo>
                    <a:pt x="2350670" y="5850675"/>
                  </a:lnTo>
                  <a:lnTo>
                    <a:pt x="2384755" y="5817425"/>
                  </a:lnTo>
                  <a:lnTo>
                    <a:pt x="2418607" y="5783939"/>
                  </a:lnTo>
                  <a:lnTo>
                    <a:pt x="2452225" y="5750219"/>
                  </a:lnTo>
                  <a:lnTo>
                    <a:pt x="2485608" y="5716266"/>
                  </a:lnTo>
                  <a:lnTo>
                    <a:pt x="2518755" y="5682080"/>
                  </a:lnTo>
                  <a:lnTo>
                    <a:pt x="2551664" y="5647664"/>
                  </a:lnTo>
                  <a:lnTo>
                    <a:pt x="2584335" y="5613019"/>
                  </a:lnTo>
                  <a:lnTo>
                    <a:pt x="2616764" y="5578146"/>
                  </a:lnTo>
                  <a:lnTo>
                    <a:pt x="2648952" y="5543047"/>
                  </a:lnTo>
                  <a:lnTo>
                    <a:pt x="2680897" y="5507722"/>
                  </a:lnTo>
                  <a:lnTo>
                    <a:pt x="2712598" y="5472173"/>
                  </a:lnTo>
                  <a:lnTo>
                    <a:pt x="2744053" y="5436402"/>
                  </a:lnTo>
                  <a:lnTo>
                    <a:pt x="2775260" y="5400409"/>
                  </a:lnTo>
                  <a:lnTo>
                    <a:pt x="2806220" y="5364197"/>
                  </a:lnTo>
                  <a:lnTo>
                    <a:pt x="2836930" y="5327766"/>
                  </a:lnTo>
                  <a:lnTo>
                    <a:pt x="2867389" y="5291117"/>
                  </a:lnTo>
                  <a:lnTo>
                    <a:pt x="2897595" y="5254253"/>
                  </a:lnTo>
                  <a:lnTo>
                    <a:pt x="2927548" y="5217174"/>
                  </a:lnTo>
                  <a:lnTo>
                    <a:pt x="2957246" y="5179882"/>
                  </a:lnTo>
                  <a:lnTo>
                    <a:pt x="2986687" y="5142377"/>
                  </a:lnTo>
                  <a:lnTo>
                    <a:pt x="3015871" y="5104662"/>
                  </a:lnTo>
                  <a:lnTo>
                    <a:pt x="3044796" y="5066738"/>
                  </a:lnTo>
                  <a:lnTo>
                    <a:pt x="3073461" y="5028606"/>
                  </a:lnTo>
                  <a:lnTo>
                    <a:pt x="3101864" y="4990267"/>
                  </a:lnTo>
                  <a:lnTo>
                    <a:pt x="3130004" y="4951722"/>
                  </a:lnTo>
                  <a:lnTo>
                    <a:pt x="3157880" y="4912974"/>
                  </a:lnTo>
                  <a:lnTo>
                    <a:pt x="3185491" y="4874023"/>
                  </a:lnTo>
                  <a:lnTo>
                    <a:pt x="3212834" y="4834870"/>
                  </a:lnTo>
                  <a:lnTo>
                    <a:pt x="3239909" y="4795518"/>
                  </a:lnTo>
                  <a:lnTo>
                    <a:pt x="3266715" y="4755967"/>
                  </a:lnTo>
                  <a:lnTo>
                    <a:pt x="3293250" y="4716218"/>
                  </a:lnTo>
                  <a:lnTo>
                    <a:pt x="3319512" y="4676273"/>
                  </a:lnTo>
                  <a:lnTo>
                    <a:pt x="3345501" y="4636134"/>
                  </a:lnTo>
                  <a:lnTo>
                    <a:pt x="3371215" y="4595801"/>
                  </a:lnTo>
                  <a:lnTo>
                    <a:pt x="3396653" y="4555276"/>
                  </a:lnTo>
                  <a:lnTo>
                    <a:pt x="3421814" y="4514560"/>
                  </a:lnTo>
                  <a:lnTo>
                    <a:pt x="3446695" y="4473655"/>
                  </a:lnTo>
                  <a:lnTo>
                    <a:pt x="3471297" y="4432562"/>
                  </a:lnTo>
                  <a:lnTo>
                    <a:pt x="3495617" y="4391282"/>
                  </a:lnTo>
                  <a:lnTo>
                    <a:pt x="3519654" y="4349816"/>
                  </a:lnTo>
                  <a:lnTo>
                    <a:pt x="3543407" y="4308166"/>
                  </a:lnTo>
                  <a:lnTo>
                    <a:pt x="3566874" y="4266334"/>
                  </a:lnTo>
                  <a:lnTo>
                    <a:pt x="3590055" y="4224320"/>
                  </a:lnTo>
                  <a:lnTo>
                    <a:pt x="3612947" y="4182126"/>
                  </a:lnTo>
                  <a:lnTo>
                    <a:pt x="3635550" y="4139753"/>
                  </a:lnTo>
                  <a:lnTo>
                    <a:pt x="3657863" y="4097202"/>
                  </a:lnTo>
                  <a:lnTo>
                    <a:pt x="3679883" y="4054476"/>
                  </a:lnTo>
                  <a:lnTo>
                    <a:pt x="3701610" y="4011574"/>
                  </a:lnTo>
                  <a:lnTo>
                    <a:pt x="3723042" y="3968499"/>
                  </a:lnTo>
                  <a:lnTo>
                    <a:pt x="3744178" y="3925252"/>
                  </a:lnTo>
                  <a:lnTo>
                    <a:pt x="3765016" y="3881834"/>
                  </a:lnTo>
                  <a:lnTo>
                    <a:pt x="3785556" y="3838246"/>
                  </a:lnTo>
                  <a:lnTo>
                    <a:pt x="3805796" y="3794490"/>
                  </a:lnTo>
                  <a:lnTo>
                    <a:pt x="3825734" y="3750567"/>
                  </a:lnTo>
                  <a:lnTo>
                    <a:pt x="3845370" y="3706479"/>
                  </a:lnTo>
                  <a:lnTo>
                    <a:pt x="3864702" y="3662226"/>
                  </a:lnTo>
                  <a:lnTo>
                    <a:pt x="3883728" y="3617811"/>
                  </a:lnTo>
                  <a:lnTo>
                    <a:pt x="3902448" y="3573233"/>
                  </a:lnTo>
                  <a:lnTo>
                    <a:pt x="3920859" y="3528496"/>
                  </a:lnTo>
                  <a:lnTo>
                    <a:pt x="3938962" y="3483600"/>
                  </a:lnTo>
                  <a:lnTo>
                    <a:pt x="3956753" y="3438546"/>
                  </a:lnTo>
                  <a:lnTo>
                    <a:pt x="3974233" y="3393335"/>
                  </a:lnTo>
                  <a:lnTo>
                    <a:pt x="3991399" y="3347970"/>
                  </a:lnTo>
                  <a:lnTo>
                    <a:pt x="4008251" y="3302451"/>
                  </a:lnTo>
                  <a:lnTo>
                    <a:pt x="4024786" y="3256780"/>
                  </a:lnTo>
                  <a:lnTo>
                    <a:pt x="4041005" y="3210958"/>
                  </a:lnTo>
                  <a:lnTo>
                    <a:pt x="4056905" y="3164986"/>
                  </a:lnTo>
                  <a:lnTo>
                    <a:pt x="4072484" y="3118866"/>
                  </a:lnTo>
                  <a:lnTo>
                    <a:pt x="4087743" y="3072598"/>
                  </a:lnTo>
                  <a:lnTo>
                    <a:pt x="4102679" y="3026185"/>
                  </a:lnTo>
                  <a:lnTo>
                    <a:pt x="4117291" y="2979628"/>
                  </a:lnTo>
                  <a:lnTo>
                    <a:pt x="4131578" y="2932928"/>
                  </a:lnTo>
                  <a:lnTo>
                    <a:pt x="4145538" y="2886086"/>
                  </a:lnTo>
                  <a:lnTo>
                    <a:pt x="4159170" y="2839103"/>
                  </a:lnTo>
                  <a:lnTo>
                    <a:pt x="4172473" y="2791982"/>
                  </a:lnTo>
                  <a:lnTo>
                    <a:pt x="4185446" y="2744723"/>
                  </a:lnTo>
                  <a:lnTo>
                    <a:pt x="4198086" y="2697327"/>
                  </a:lnTo>
                  <a:lnTo>
                    <a:pt x="4210394" y="2649796"/>
                  </a:lnTo>
                  <a:lnTo>
                    <a:pt x="4222367" y="2602132"/>
                  </a:lnTo>
                  <a:lnTo>
                    <a:pt x="4234004" y="2554335"/>
                  </a:lnTo>
                  <a:lnTo>
                    <a:pt x="4245304" y="2506407"/>
                  </a:lnTo>
                  <a:lnTo>
                    <a:pt x="4256265" y="2458350"/>
                  </a:lnTo>
                  <a:lnTo>
                    <a:pt x="4266887" y="2410163"/>
                  </a:lnTo>
                  <a:lnTo>
                    <a:pt x="4277167" y="2361850"/>
                  </a:lnTo>
                  <a:lnTo>
                    <a:pt x="4287105" y="2313411"/>
                  </a:lnTo>
                  <a:lnTo>
                    <a:pt x="4296699" y="2264847"/>
                  </a:lnTo>
                  <a:lnTo>
                    <a:pt x="4305948" y="2216161"/>
                  </a:lnTo>
                  <a:lnTo>
                    <a:pt x="4314850" y="2167352"/>
                  </a:lnTo>
                  <a:lnTo>
                    <a:pt x="4323405" y="2118423"/>
                  </a:lnTo>
                  <a:lnTo>
                    <a:pt x="4331611" y="2069375"/>
                  </a:lnTo>
                  <a:lnTo>
                    <a:pt x="4339466" y="2020209"/>
                  </a:lnTo>
                  <a:lnTo>
                    <a:pt x="4346969" y="1970926"/>
                  </a:lnTo>
                  <a:lnTo>
                    <a:pt x="4354119" y="1921529"/>
                  </a:lnTo>
                  <a:lnTo>
                    <a:pt x="4360915" y="1872017"/>
                  </a:lnTo>
                  <a:lnTo>
                    <a:pt x="4367355" y="1822393"/>
                  </a:lnTo>
                  <a:lnTo>
                    <a:pt x="4373438" y="1772658"/>
                  </a:lnTo>
                  <a:lnTo>
                    <a:pt x="4379163" y="1722813"/>
                  </a:lnTo>
                  <a:lnTo>
                    <a:pt x="4384528" y="1672859"/>
                  </a:lnTo>
                  <a:lnTo>
                    <a:pt x="4389532" y="1622798"/>
                  </a:lnTo>
                  <a:lnTo>
                    <a:pt x="4394173" y="1572631"/>
                  </a:lnTo>
                  <a:lnTo>
                    <a:pt x="4398451" y="1522359"/>
                  </a:lnTo>
                  <a:lnTo>
                    <a:pt x="4402364" y="1471985"/>
                  </a:lnTo>
                  <a:lnTo>
                    <a:pt x="4405910" y="1421508"/>
                  </a:lnTo>
                  <a:lnTo>
                    <a:pt x="4409089" y="1370931"/>
                  </a:lnTo>
                  <a:lnTo>
                    <a:pt x="4411899" y="1320254"/>
                  </a:lnTo>
                  <a:lnTo>
                    <a:pt x="4414338" y="1269480"/>
                  </a:lnTo>
                  <a:lnTo>
                    <a:pt x="4416406" y="1218609"/>
                  </a:lnTo>
                  <a:lnTo>
                    <a:pt x="4418101" y="1167642"/>
                  </a:lnTo>
                  <a:lnTo>
                    <a:pt x="4419421" y="1116582"/>
                  </a:lnTo>
                  <a:lnTo>
                    <a:pt x="4420366" y="1065429"/>
                  </a:lnTo>
                  <a:lnTo>
                    <a:pt x="4420934" y="1014184"/>
                  </a:lnTo>
                  <a:lnTo>
                    <a:pt x="4421124" y="962850"/>
                  </a:lnTo>
                  <a:lnTo>
                    <a:pt x="4420942" y="912560"/>
                  </a:lnTo>
                  <a:lnTo>
                    <a:pt x="4420397" y="862357"/>
                  </a:lnTo>
                  <a:lnTo>
                    <a:pt x="4419490" y="812242"/>
                  </a:lnTo>
                  <a:lnTo>
                    <a:pt x="4418223" y="762216"/>
                  </a:lnTo>
                  <a:lnTo>
                    <a:pt x="4416596" y="712280"/>
                  </a:lnTo>
                  <a:lnTo>
                    <a:pt x="4414611" y="662437"/>
                  </a:lnTo>
                  <a:lnTo>
                    <a:pt x="4412270" y="612686"/>
                  </a:lnTo>
                  <a:lnTo>
                    <a:pt x="4409573" y="563029"/>
                  </a:lnTo>
                  <a:lnTo>
                    <a:pt x="4406522" y="513467"/>
                  </a:lnTo>
                  <a:lnTo>
                    <a:pt x="4403118" y="464002"/>
                  </a:lnTo>
                  <a:lnTo>
                    <a:pt x="4399362" y="414635"/>
                  </a:lnTo>
                  <a:lnTo>
                    <a:pt x="4395255" y="365366"/>
                  </a:lnTo>
                  <a:lnTo>
                    <a:pt x="4390799" y="316198"/>
                  </a:lnTo>
                  <a:lnTo>
                    <a:pt x="4385995" y="267131"/>
                  </a:lnTo>
                  <a:lnTo>
                    <a:pt x="4352048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232275" cy="6858000"/>
            </a:xfrm>
            <a:custGeom>
              <a:avLst/>
              <a:gdLst/>
              <a:ahLst/>
              <a:cxnLst/>
              <a:rect l="l" t="t" r="r" b="b"/>
              <a:pathLst>
                <a:path w="4232275" h="6858000">
                  <a:moveTo>
                    <a:pt x="416177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45045" y="6858000"/>
                  </a:lnTo>
                  <a:lnTo>
                    <a:pt x="757986" y="6800151"/>
                  </a:lnTo>
                  <a:lnTo>
                    <a:pt x="800126" y="6777061"/>
                  </a:lnTo>
                  <a:lnTo>
                    <a:pt x="842079" y="6753675"/>
                  </a:lnTo>
                  <a:lnTo>
                    <a:pt x="883845" y="6729996"/>
                  </a:lnTo>
                  <a:lnTo>
                    <a:pt x="925423" y="6706024"/>
                  </a:lnTo>
                  <a:lnTo>
                    <a:pt x="966810" y="6681761"/>
                  </a:lnTo>
                  <a:lnTo>
                    <a:pt x="1008006" y="6657209"/>
                  </a:lnTo>
                  <a:lnTo>
                    <a:pt x="1049009" y="6632368"/>
                  </a:lnTo>
                  <a:lnTo>
                    <a:pt x="1089817" y="6607241"/>
                  </a:lnTo>
                  <a:lnTo>
                    <a:pt x="1130430" y="6581828"/>
                  </a:lnTo>
                  <a:lnTo>
                    <a:pt x="1170846" y="6556130"/>
                  </a:lnTo>
                  <a:lnTo>
                    <a:pt x="1211063" y="6530151"/>
                  </a:lnTo>
                  <a:lnTo>
                    <a:pt x="1251081" y="6503890"/>
                  </a:lnTo>
                  <a:lnTo>
                    <a:pt x="1290897" y="6477349"/>
                  </a:lnTo>
                  <a:lnTo>
                    <a:pt x="1330510" y="6450529"/>
                  </a:lnTo>
                  <a:lnTo>
                    <a:pt x="1369919" y="6423433"/>
                  </a:lnTo>
                  <a:lnTo>
                    <a:pt x="1409123" y="6396061"/>
                  </a:lnTo>
                  <a:lnTo>
                    <a:pt x="1448120" y="6368415"/>
                  </a:lnTo>
                  <a:lnTo>
                    <a:pt x="1486909" y="6340495"/>
                  </a:lnTo>
                  <a:lnTo>
                    <a:pt x="1525487" y="6312305"/>
                  </a:lnTo>
                  <a:lnTo>
                    <a:pt x="1563855" y="6283844"/>
                  </a:lnTo>
                  <a:lnTo>
                    <a:pt x="1602011" y="6255115"/>
                  </a:lnTo>
                  <a:lnTo>
                    <a:pt x="1639952" y="6226118"/>
                  </a:lnTo>
                  <a:lnTo>
                    <a:pt x="1677678" y="6196855"/>
                  </a:lnTo>
                  <a:lnTo>
                    <a:pt x="1715188" y="6167328"/>
                  </a:lnTo>
                  <a:lnTo>
                    <a:pt x="1752479" y="6137538"/>
                  </a:lnTo>
                  <a:lnTo>
                    <a:pt x="1789551" y="6107486"/>
                  </a:lnTo>
                  <a:lnTo>
                    <a:pt x="1826402" y="6077174"/>
                  </a:lnTo>
                  <a:lnTo>
                    <a:pt x="1863030" y="6046603"/>
                  </a:lnTo>
                  <a:lnTo>
                    <a:pt x="1899436" y="6015775"/>
                  </a:lnTo>
                  <a:lnTo>
                    <a:pt x="1935616" y="5984690"/>
                  </a:lnTo>
                  <a:lnTo>
                    <a:pt x="1971569" y="5953351"/>
                  </a:lnTo>
                  <a:lnTo>
                    <a:pt x="2007295" y="5921758"/>
                  </a:lnTo>
                  <a:lnTo>
                    <a:pt x="2042791" y="5889914"/>
                  </a:lnTo>
                  <a:lnTo>
                    <a:pt x="2078057" y="5857819"/>
                  </a:lnTo>
                  <a:lnTo>
                    <a:pt x="2113090" y="5825475"/>
                  </a:lnTo>
                  <a:lnTo>
                    <a:pt x="2147891" y="5792883"/>
                  </a:lnTo>
                  <a:lnTo>
                    <a:pt x="2182456" y="5760045"/>
                  </a:lnTo>
                  <a:lnTo>
                    <a:pt x="2216785" y="5726962"/>
                  </a:lnTo>
                  <a:lnTo>
                    <a:pt x="2250876" y="5693635"/>
                  </a:lnTo>
                  <a:lnTo>
                    <a:pt x="2284729" y="5660067"/>
                  </a:lnTo>
                  <a:lnTo>
                    <a:pt x="2318341" y="5626257"/>
                  </a:lnTo>
                  <a:lnTo>
                    <a:pt x="2351711" y="5592209"/>
                  </a:lnTo>
                  <a:lnTo>
                    <a:pt x="2384838" y="5557922"/>
                  </a:lnTo>
                  <a:lnTo>
                    <a:pt x="2417720" y="5523399"/>
                  </a:lnTo>
                  <a:lnTo>
                    <a:pt x="2450356" y="5488641"/>
                  </a:lnTo>
                  <a:lnTo>
                    <a:pt x="2482744" y="5453649"/>
                  </a:lnTo>
                  <a:lnTo>
                    <a:pt x="2514884" y="5418425"/>
                  </a:lnTo>
                  <a:lnTo>
                    <a:pt x="2546774" y="5382969"/>
                  </a:lnTo>
                  <a:lnTo>
                    <a:pt x="2578412" y="5347285"/>
                  </a:lnTo>
                  <a:lnTo>
                    <a:pt x="2609797" y="5311372"/>
                  </a:lnTo>
                  <a:lnTo>
                    <a:pt x="2640927" y="5275232"/>
                  </a:lnTo>
                  <a:lnTo>
                    <a:pt x="2671802" y="5238867"/>
                  </a:lnTo>
                  <a:lnTo>
                    <a:pt x="2702419" y="5202279"/>
                  </a:lnTo>
                  <a:lnTo>
                    <a:pt x="2732778" y="5165467"/>
                  </a:lnTo>
                  <a:lnTo>
                    <a:pt x="2762877" y="5128435"/>
                  </a:lnTo>
                  <a:lnTo>
                    <a:pt x="2792714" y="5091182"/>
                  </a:lnTo>
                  <a:lnTo>
                    <a:pt x="2822289" y="5053712"/>
                  </a:lnTo>
                  <a:lnTo>
                    <a:pt x="2851599" y="5016024"/>
                  </a:lnTo>
                  <a:lnTo>
                    <a:pt x="2880644" y="4978121"/>
                  </a:lnTo>
                  <a:lnTo>
                    <a:pt x="2909421" y="4940004"/>
                  </a:lnTo>
                  <a:lnTo>
                    <a:pt x="2937931" y="4901674"/>
                  </a:lnTo>
                  <a:lnTo>
                    <a:pt x="2966170" y="4863133"/>
                  </a:lnTo>
                  <a:lnTo>
                    <a:pt x="2994138" y="4824382"/>
                  </a:lnTo>
                  <a:lnTo>
                    <a:pt x="3021834" y="4785422"/>
                  </a:lnTo>
                  <a:lnTo>
                    <a:pt x="3049255" y="4746255"/>
                  </a:lnTo>
                  <a:lnTo>
                    <a:pt x="3076402" y="4706882"/>
                  </a:lnTo>
                  <a:lnTo>
                    <a:pt x="3103271" y="4667305"/>
                  </a:lnTo>
                  <a:lnTo>
                    <a:pt x="3129862" y="4627525"/>
                  </a:lnTo>
                  <a:lnTo>
                    <a:pt x="3156174" y="4587543"/>
                  </a:lnTo>
                  <a:lnTo>
                    <a:pt x="3182204" y="4547361"/>
                  </a:lnTo>
                  <a:lnTo>
                    <a:pt x="3207952" y="4506981"/>
                  </a:lnTo>
                  <a:lnTo>
                    <a:pt x="3233417" y="4466403"/>
                  </a:lnTo>
                  <a:lnTo>
                    <a:pt x="3258596" y="4425629"/>
                  </a:lnTo>
                  <a:lnTo>
                    <a:pt x="3283489" y="4384661"/>
                  </a:lnTo>
                  <a:lnTo>
                    <a:pt x="3308093" y="4343499"/>
                  </a:lnTo>
                  <a:lnTo>
                    <a:pt x="3332408" y="4302146"/>
                  </a:lnTo>
                  <a:lnTo>
                    <a:pt x="3356433" y="4260602"/>
                  </a:lnTo>
                  <a:lnTo>
                    <a:pt x="3380165" y="4218869"/>
                  </a:lnTo>
                  <a:lnTo>
                    <a:pt x="3403604" y="4176949"/>
                  </a:lnTo>
                  <a:lnTo>
                    <a:pt x="3426747" y="4134842"/>
                  </a:lnTo>
                  <a:lnTo>
                    <a:pt x="3449595" y="4092551"/>
                  </a:lnTo>
                  <a:lnTo>
                    <a:pt x="3472144" y="4050076"/>
                  </a:lnTo>
                  <a:lnTo>
                    <a:pt x="3494394" y="4007420"/>
                  </a:lnTo>
                  <a:lnTo>
                    <a:pt x="3516344" y="3964582"/>
                  </a:lnTo>
                  <a:lnTo>
                    <a:pt x="3537992" y="3921566"/>
                  </a:lnTo>
                  <a:lnTo>
                    <a:pt x="3559336" y="3878372"/>
                  </a:lnTo>
                  <a:lnTo>
                    <a:pt x="3580376" y="3835001"/>
                  </a:lnTo>
                  <a:lnTo>
                    <a:pt x="3601110" y="3791455"/>
                  </a:lnTo>
                  <a:lnTo>
                    <a:pt x="3621535" y="3747736"/>
                  </a:lnTo>
                  <a:lnTo>
                    <a:pt x="3641652" y="3703844"/>
                  </a:lnTo>
                  <a:lnTo>
                    <a:pt x="3661459" y="3659782"/>
                  </a:lnTo>
                  <a:lnTo>
                    <a:pt x="3680954" y="3615551"/>
                  </a:lnTo>
                  <a:lnTo>
                    <a:pt x="3700136" y="3571151"/>
                  </a:lnTo>
                  <a:lnTo>
                    <a:pt x="3719003" y="3526585"/>
                  </a:lnTo>
                  <a:lnTo>
                    <a:pt x="3737554" y="3481853"/>
                  </a:lnTo>
                  <a:lnTo>
                    <a:pt x="3755788" y="3436958"/>
                  </a:lnTo>
                  <a:lnTo>
                    <a:pt x="3773703" y="3391900"/>
                  </a:lnTo>
                  <a:lnTo>
                    <a:pt x="3791298" y="3346681"/>
                  </a:lnTo>
                  <a:lnTo>
                    <a:pt x="3808571" y="3301303"/>
                  </a:lnTo>
                  <a:lnTo>
                    <a:pt x="3825521" y="3255766"/>
                  </a:lnTo>
                  <a:lnTo>
                    <a:pt x="3842147" y="3210073"/>
                  </a:lnTo>
                  <a:lnTo>
                    <a:pt x="3858448" y="3164224"/>
                  </a:lnTo>
                  <a:lnTo>
                    <a:pt x="3874421" y="3118221"/>
                  </a:lnTo>
                  <a:lnTo>
                    <a:pt x="3890066" y="3072066"/>
                  </a:lnTo>
                  <a:lnTo>
                    <a:pt x="3905380" y="3025759"/>
                  </a:lnTo>
                  <a:lnTo>
                    <a:pt x="3920364" y="2979303"/>
                  </a:lnTo>
                  <a:lnTo>
                    <a:pt x="3935014" y="2932698"/>
                  </a:lnTo>
                  <a:lnTo>
                    <a:pt x="3949331" y="2885946"/>
                  </a:lnTo>
                  <a:lnTo>
                    <a:pt x="3963312" y="2839048"/>
                  </a:lnTo>
                  <a:lnTo>
                    <a:pt x="3976956" y="2792006"/>
                  </a:lnTo>
                  <a:lnTo>
                    <a:pt x="3990262" y="2744822"/>
                  </a:lnTo>
                  <a:lnTo>
                    <a:pt x="4003228" y="2697496"/>
                  </a:lnTo>
                  <a:lnTo>
                    <a:pt x="4015852" y="2650029"/>
                  </a:lnTo>
                  <a:lnTo>
                    <a:pt x="4028135" y="2602425"/>
                  </a:lnTo>
                  <a:lnTo>
                    <a:pt x="4040073" y="2554683"/>
                  </a:lnTo>
                  <a:lnTo>
                    <a:pt x="4051666" y="2506805"/>
                  </a:lnTo>
                  <a:lnTo>
                    <a:pt x="4062913" y="2458792"/>
                  </a:lnTo>
                  <a:lnTo>
                    <a:pt x="4073811" y="2410647"/>
                  </a:lnTo>
                  <a:lnTo>
                    <a:pt x="4084360" y="2362370"/>
                  </a:lnTo>
                  <a:lnTo>
                    <a:pt x="4094558" y="2313962"/>
                  </a:lnTo>
                  <a:lnTo>
                    <a:pt x="4104403" y="2265426"/>
                  </a:lnTo>
                  <a:lnTo>
                    <a:pt x="4113895" y="2216763"/>
                  </a:lnTo>
                  <a:lnTo>
                    <a:pt x="4123032" y="2167973"/>
                  </a:lnTo>
                  <a:lnTo>
                    <a:pt x="4131812" y="2119059"/>
                  </a:lnTo>
                  <a:lnTo>
                    <a:pt x="4140235" y="2070021"/>
                  </a:lnTo>
                  <a:lnTo>
                    <a:pt x="4148298" y="2020861"/>
                  </a:lnTo>
                  <a:lnTo>
                    <a:pt x="4156000" y="1971581"/>
                  </a:lnTo>
                  <a:lnTo>
                    <a:pt x="4163340" y="1922182"/>
                  </a:lnTo>
                  <a:lnTo>
                    <a:pt x="4170317" y="1872666"/>
                  </a:lnTo>
                  <a:lnTo>
                    <a:pt x="4176929" y="1823033"/>
                  </a:lnTo>
                  <a:lnTo>
                    <a:pt x="4183174" y="1773285"/>
                  </a:lnTo>
                  <a:lnTo>
                    <a:pt x="4189052" y="1723424"/>
                  </a:lnTo>
                  <a:lnTo>
                    <a:pt x="4194561" y="1673450"/>
                  </a:lnTo>
                  <a:lnTo>
                    <a:pt x="4199699" y="1623366"/>
                  </a:lnTo>
                  <a:lnTo>
                    <a:pt x="4204466" y="1573173"/>
                  </a:lnTo>
                  <a:lnTo>
                    <a:pt x="4208859" y="1522872"/>
                  </a:lnTo>
                  <a:lnTo>
                    <a:pt x="4212878" y="1472464"/>
                  </a:lnTo>
                  <a:lnTo>
                    <a:pt x="4216520" y="1421951"/>
                  </a:lnTo>
                  <a:lnTo>
                    <a:pt x="4219785" y="1371334"/>
                  </a:lnTo>
                  <a:lnTo>
                    <a:pt x="4222671" y="1320616"/>
                  </a:lnTo>
                  <a:lnTo>
                    <a:pt x="4225177" y="1269796"/>
                  </a:lnTo>
                  <a:lnTo>
                    <a:pt x="4227301" y="1218877"/>
                  </a:lnTo>
                  <a:lnTo>
                    <a:pt x="4229042" y="1167859"/>
                  </a:lnTo>
                  <a:lnTo>
                    <a:pt x="4230399" y="1116745"/>
                  </a:lnTo>
                  <a:lnTo>
                    <a:pt x="4231369" y="1065536"/>
                  </a:lnTo>
                  <a:lnTo>
                    <a:pt x="4231953" y="1014233"/>
                  </a:lnTo>
                  <a:lnTo>
                    <a:pt x="4232148" y="962837"/>
                  </a:lnTo>
                  <a:lnTo>
                    <a:pt x="4231942" y="910006"/>
                  </a:lnTo>
                  <a:lnTo>
                    <a:pt x="4231325" y="857272"/>
                  </a:lnTo>
                  <a:lnTo>
                    <a:pt x="4230300" y="804638"/>
                  </a:lnTo>
                  <a:lnTo>
                    <a:pt x="4228867" y="752105"/>
                  </a:lnTo>
                  <a:lnTo>
                    <a:pt x="4227027" y="699674"/>
                  </a:lnTo>
                  <a:lnTo>
                    <a:pt x="4224783" y="647347"/>
                  </a:lnTo>
                  <a:lnTo>
                    <a:pt x="4222136" y="595125"/>
                  </a:lnTo>
                  <a:lnTo>
                    <a:pt x="4219087" y="543010"/>
                  </a:lnTo>
                  <a:lnTo>
                    <a:pt x="4215638" y="491003"/>
                  </a:lnTo>
                  <a:lnTo>
                    <a:pt x="4211791" y="439106"/>
                  </a:lnTo>
                  <a:lnTo>
                    <a:pt x="4207546" y="387320"/>
                  </a:lnTo>
                  <a:lnTo>
                    <a:pt x="4202905" y="335646"/>
                  </a:lnTo>
                  <a:lnTo>
                    <a:pt x="4197870" y="284086"/>
                  </a:lnTo>
                  <a:lnTo>
                    <a:pt x="4161777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883411" y="1361688"/>
            <a:ext cx="2406015" cy="1068070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dirty="0" sz="3600" spc="-37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3600" spc="-2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36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41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3600" spc="-135">
                <a:solidFill>
                  <a:srgbClr val="FFFFFF"/>
                </a:solidFill>
                <a:latin typeface="Arial"/>
                <a:cs typeface="Arial"/>
              </a:rPr>
              <a:t>aid  </a:t>
            </a:r>
            <a:r>
              <a:rPr dirty="0" sz="3600" spc="-32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3600" spc="-140">
                <a:solidFill>
                  <a:srgbClr val="FFFFFF"/>
                </a:solidFill>
                <a:latin typeface="Arial"/>
                <a:cs typeface="Arial"/>
              </a:rPr>
              <a:t>oo</a:t>
            </a:r>
            <a:r>
              <a:rPr dirty="0" sz="3600" spc="-13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3600" spc="-15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3600" spc="-27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3600" spc="-2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36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14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3600" spc="-650">
                <a:solidFill>
                  <a:srgbClr val="FFFFFF"/>
                </a:solidFill>
                <a:latin typeface="Arial"/>
                <a:cs typeface="Arial"/>
              </a:rPr>
              <a:t>o…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7732" y="1294023"/>
            <a:ext cx="2726690" cy="398780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0"/>
              </a:spcBef>
              <a:buChar char="•"/>
              <a:tabLst>
                <a:tab pos="241300" algn="l"/>
              </a:tabLst>
            </a:pPr>
            <a:r>
              <a:rPr dirty="0" sz="2800" spc="-590">
                <a:latin typeface="Arial"/>
                <a:cs typeface="Arial"/>
              </a:rPr>
              <a:t>S</a:t>
            </a:r>
            <a:r>
              <a:rPr dirty="0" sz="2800" spc="-95">
                <a:latin typeface="Arial"/>
                <a:cs typeface="Arial"/>
              </a:rPr>
              <a:t>h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95">
                <a:latin typeface="Arial"/>
                <a:cs typeface="Arial"/>
              </a:rPr>
              <a:t>d</a:t>
            </a:r>
            <a:r>
              <a:rPr dirty="0" sz="2800" spc="-25">
                <a:latin typeface="Arial"/>
                <a:cs typeface="Arial"/>
              </a:rPr>
              <a:t>r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350">
                <a:latin typeface="Arial"/>
                <a:cs typeface="Arial"/>
              </a:rPr>
              <a:t>B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35">
                <a:latin typeface="Arial"/>
                <a:cs typeface="Arial"/>
              </a:rPr>
              <a:t>r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310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  <a:p>
            <a:pPr marL="241300" marR="655955" indent="-228600">
              <a:lnSpc>
                <a:spcPts val="3030"/>
              </a:lnSpc>
              <a:spcBef>
                <a:spcPts val="1050"/>
              </a:spcBef>
              <a:buChar char="•"/>
              <a:tabLst>
                <a:tab pos="241300" algn="l"/>
              </a:tabLst>
            </a:pPr>
            <a:r>
              <a:rPr dirty="0" sz="2800" spc="-125">
                <a:latin typeface="Arial"/>
                <a:cs typeface="Arial"/>
              </a:rPr>
              <a:t>Catherine 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540">
                <a:latin typeface="Arial"/>
                <a:cs typeface="Arial"/>
              </a:rPr>
              <a:t>C</a:t>
            </a:r>
            <a:r>
              <a:rPr dirty="0" sz="2800" spc="-95">
                <a:latin typeface="Arial"/>
                <a:cs typeface="Arial"/>
              </a:rPr>
              <a:t>unn</a:t>
            </a:r>
            <a:r>
              <a:rPr dirty="0" sz="2800" spc="-45">
                <a:latin typeface="Arial"/>
                <a:cs typeface="Arial"/>
              </a:rPr>
              <a:t>in</a:t>
            </a:r>
            <a:r>
              <a:rPr dirty="0" sz="2800" spc="-245">
                <a:latin typeface="Arial"/>
                <a:cs typeface="Arial"/>
              </a:rPr>
              <a:t>g</a:t>
            </a:r>
            <a:r>
              <a:rPr dirty="0" sz="2800" spc="-95">
                <a:latin typeface="Arial"/>
                <a:cs typeface="Arial"/>
              </a:rPr>
              <a:t>h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00"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05"/>
              </a:spcBef>
              <a:buChar char="•"/>
              <a:tabLst>
                <a:tab pos="241300" algn="l"/>
              </a:tabLst>
            </a:pPr>
            <a:r>
              <a:rPr dirty="0" sz="2800" spc="-505">
                <a:latin typeface="Arial"/>
                <a:cs typeface="Arial"/>
              </a:rPr>
              <a:t>E</a:t>
            </a:r>
            <a:r>
              <a:rPr dirty="0" sz="2800" spc="-105">
                <a:latin typeface="Arial"/>
                <a:cs typeface="Arial"/>
              </a:rPr>
              <a:t>m</a:t>
            </a:r>
            <a:r>
              <a:rPr dirty="0" sz="2800" spc="-15">
                <a:latin typeface="Arial"/>
                <a:cs typeface="Arial"/>
              </a:rPr>
              <a:t>ili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310">
                <a:latin typeface="Arial"/>
                <a:cs typeface="Arial"/>
              </a:rPr>
              <a:t>D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15">
                <a:latin typeface="Arial"/>
                <a:cs typeface="Arial"/>
              </a:rPr>
              <a:t>l</a:t>
            </a:r>
            <a:r>
              <a:rPr dirty="0" sz="2800" spc="-140">
                <a:latin typeface="Arial"/>
                <a:cs typeface="Arial"/>
              </a:rPr>
              <a:t> </a:t>
            </a:r>
            <a:r>
              <a:rPr dirty="0" sz="2800" spc="-415">
                <a:latin typeface="Arial"/>
                <a:cs typeface="Arial"/>
              </a:rPr>
              <a:t>G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315">
                <a:latin typeface="Arial"/>
                <a:cs typeface="Arial"/>
              </a:rPr>
              <a:t>ss</a:t>
            </a:r>
            <a:r>
              <a:rPr dirty="0" sz="2800" spc="-85"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300" algn="l"/>
              </a:tabLst>
            </a:pPr>
            <a:r>
              <a:rPr dirty="0" sz="2800" spc="-290">
                <a:latin typeface="Arial"/>
                <a:cs typeface="Arial"/>
              </a:rPr>
              <a:t>V</a:t>
            </a:r>
            <a:r>
              <a:rPr dirty="0" sz="2800" spc="-70">
                <a:latin typeface="Arial"/>
                <a:cs typeface="Arial"/>
              </a:rPr>
              <a:t>iv</a:t>
            </a:r>
            <a:r>
              <a:rPr dirty="0" sz="2800" spc="-70">
                <a:latin typeface="Arial"/>
                <a:cs typeface="Arial"/>
              </a:rPr>
              <a:t>i</a:t>
            </a:r>
            <a:r>
              <a:rPr dirty="0" sz="2800" spc="-145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590">
                <a:latin typeface="Arial"/>
                <a:cs typeface="Arial"/>
              </a:rPr>
              <a:t>S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bb</a:t>
            </a:r>
            <a:r>
              <a:rPr dirty="0" sz="2800" spc="-240">
                <a:latin typeface="Arial"/>
                <a:cs typeface="Arial"/>
              </a:rPr>
              <a:t>a</a:t>
            </a:r>
            <a:r>
              <a:rPr dirty="0" sz="2800" spc="150">
                <a:latin typeface="Arial"/>
                <a:cs typeface="Arial"/>
              </a:rPr>
              <a:t>t</a:t>
            </a:r>
            <a:r>
              <a:rPr dirty="0" sz="2800" spc="-45">
                <a:latin typeface="Arial"/>
                <a:cs typeface="Arial"/>
              </a:rPr>
              <a:t>in</a:t>
            </a:r>
            <a:r>
              <a:rPr dirty="0" sz="2800" spc="15">
                <a:latin typeface="Arial"/>
                <a:cs typeface="Arial"/>
              </a:rPr>
              <a:t>i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Char char="•"/>
              <a:tabLst>
                <a:tab pos="241300" algn="l"/>
              </a:tabLst>
            </a:pPr>
            <a:r>
              <a:rPr dirty="0" sz="2800" spc="-540">
                <a:latin typeface="Arial"/>
                <a:cs typeface="Arial"/>
              </a:rPr>
              <a:t>C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r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15">
                <a:latin typeface="Arial"/>
                <a:cs typeface="Arial"/>
              </a:rPr>
              <a:t>l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 spc="-260">
                <a:latin typeface="Arial"/>
                <a:cs typeface="Arial"/>
              </a:rPr>
              <a:t>W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d</a:t>
            </a:r>
            <a:r>
              <a:rPr dirty="0" sz="2800" spc="-17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300" algn="l"/>
              </a:tabLst>
            </a:pPr>
            <a:r>
              <a:rPr dirty="0" sz="2800" spc="-285">
                <a:latin typeface="Arial"/>
                <a:cs typeface="Arial"/>
              </a:rPr>
              <a:t>H</a:t>
            </a:r>
            <a:r>
              <a:rPr dirty="0" sz="2800" spc="-195">
                <a:latin typeface="Arial"/>
                <a:cs typeface="Arial"/>
              </a:rPr>
              <a:t>e</a:t>
            </a:r>
            <a:r>
              <a:rPr dirty="0" sz="2800" spc="-215">
                <a:latin typeface="Arial"/>
                <a:cs typeface="Arial"/>
              </a:rPr>
              <a:t>a</a:t>
            </a:r>
            <a:r>
              <a:rPr dirty="0" sz="2800" spc="20">
                <a:latin typeface="Arial"/>
                <a:cs typeface="Arial"/>
              </a:rPr>
              <a:t>t</a:t>
            </a:r>
            <a:r>
              <a:rPr dirty="0" sz="2800" spc="40">
                <a:latin typeface="Arial"/>
                <a:cs typeface="Arial"/>
              </a:rPr>
              <a:t>h</a:t>
            </a:r>
            <a:r>
              <a:rPr dirty="0" sz="2800" spc="-65">
                <a:latin typeface="Arial"/>
                <a:cs typeface="Arial"/>
              </a:rPr>
              <a:t>er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385">
                <a:latin typeface="Arial"/>
                <a:cs typeface="Arial"/>
              </a:rPr>
              <a:t>L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95">
                <a:latin typeface="Arial"/>
                <a:cs typeface="Arial"/>
              </a:rPr>
              <a:t>nd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90"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300" algn="l"/>
              </a:tabLst>
            </a:pPr>
            <a:r>
              <a:rPr dirty="0" sz="2800" spc="50">
                <a:latin typeface="Arial"/>
                <a:cs typeface="Arial"/>
              </a:rPr>
              <a:t>M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245">
                <a:latin typeface="Arial"/>
                <a:cs typeface="Arial"/>
              </a:rPr>
              <a:t>g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465">
                <a:latin typeface="Arial"/>
                <a:cs typeface="Arial"/>
              </a:rPr>
              <a:t>K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245">
                <a:latin typeface="Arial"/>
                <a:cs typeface="Arial"/>
              </a:rPr>
              <a:t>g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30343" y="1294023"/>
            <a:ext cx="2692400" cy="398780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0"/>
              </a:spcBef>
              <a:buChar char="•"/>
              <a:tabLst>
                <a:tab pos="241300" algn="l"/>
              </a:tabLst>
            </a:pPr>
            <a:r>
              <a:rPr dirty="0" sz="2800" spc="-285">
                <a:latin typeface="Arial"/>
                <a:cs typeface="Arial"/>
              </a:rPr>
              <a:t>H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nn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0">
                <a:latin typeface="Arial"/>
                <a:cs typeface="Arial"/>
              </a:rPr>
              <a:t>h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434">
                <a:latin typeface="Arial"/>
                <a:cs typeface="Arial"/>
              </a:rPr>
              <a:t>F</a:t>
            </a:r>
            <a:r>
              <a:rPr dirty="0" sz="2800" spc="-25">
                <a:latin typeface="Arial"/>
                <a:cs typeface="Arial"/>
              </a:rPr>
              <a:t>r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130">
                <a:latin typeface="Arial"/>
                <a:cs typeface="Arial"/>
              </a:rPr>
              <a:t>k</a:t>
            </a:r>
            <a:r>
              <a:rPr dirty="0" sz="2800" spc="-30">
                <a:latin typeface="Arial"/>
                <a:cs typeface="Arial"/>
              </a:rPr>
              <a:t>lin</a:t>
            </a:r>
            <a:endParaRPr sz="2800">
              <a:latin typeface="Arial"/>
              <a:cs typeface="Arial"/>
            </a:endParaRPr>
          </a:p>
          <a:p>
            <a:pPr marL="241300" marR="664845" indent="-228600">
              <a:lnSpc>
                <a:spcPts val="3030"/>
              </a:lnSpc>
              <a:spcBef>
                <a:spcPts val="1050"/>
              </a:spcBef>
              <a:buChar char="•"/>
              <a:tabLst>
                <a:tab pos="241300" algn="l"/>
              </a:tabLst>
            </a:pPr>
            <a:r>
              <a:rPr dirty="0" sz="2800" spc="50">
                <a:latin typeface="Arial"/>
                <a:cs typeface="Arial"/>
              </a:rPr>
              <a:t>M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95">
                <a:latin typeface="Arial"/>
                <a:cs typeface="Arial"/>
              </a:rPr>
              <a:t>h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05">
                <a:latin typeface="Arial"/>
                <a:cs typeface="Arial"/>
              </a:rPr>
              <a:t>mm</a:t>
            </a:r>
            <a:r>
              <a:rPr dirty="0" sz="2800" spc="-100">
                <a:latin typeface="Arial"/>
                <a:cs typeface="Arial"/>
              </a:rPr>
              <a:t>ed  </a:t>
            </a:r>
            <a:r>
              <a:rPr dirty="0" sz="2800" spc="-90">
                <a:latin typeface="Arial"/>
                <a:cs typeface="Arial"/>
              </a:rPr>
              <a:t>Ibrahim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05"/>
              </a:spcBef>
              <a:buChar char="•"/>
              <a:tabLst>
                <a:tab pos="241300" algn="l"/>
              </a:tabLst>
            </a:pPr>
            <a:r>
              <a:rPr dirty="0" sz="2800" spc="-290">
                <a:latin typeface="Arial"/>
                <a:cs typeface="Arial"/>
              </a:rPr>
              <a:t>V</a:t>
            </a:r>
            <a:r>
              <a:rPr dirty="0" sz="2800" spc="-45">
                <a:latin typeface="Arial"/>
                <a:cs typeface="Arial"/>
              </a:rPr>
              <a:t>in</a:t>
            </a:r>
            <a:r>
              <a:rPr dirty="0" sz="2800" spc="-215">
                <a:latin typeface="Arial"/>
                <a:cs typeface="Arial"/>
              </a:rPr>
              <a:t>c</a:t>
            </a:r>
            <a:r>
              <a:rPr dirty="0" sz="2800" spc="15">
                <a:latin typeface="Arial"/>
                <a:cs typeface="Arial"/>
              </a:rPr>
              <a:t>i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540">
                <a:latin typeface="Arial"/>
                <a:cs typeface="Arial"/>
              </a:rPr>
              <a:t>C</a:t>
            </a:r>
            <a:r>
              <a:rPr dirty="0" sz="2800" spc="-95">
                <a:latin typeface="Arial"/>
                <a:cs typeface="Arial"/>
              </a:rPr>
              <a:t>h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0"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300" algn="l"/>
              </a:tabLst>
            </a:pPr>
            <a:r>
              <a:rPr dirty="0" sz="2800" spc="-505">
                <a:latin typeface="Arial"/>
                <a:cs typeface="Arial"/>
              </a:rPr>
              <a:t>E</a:t>
            </a:r>
            <a:r>
              <a:rPr dirty="0" sz="2800" spc="-105">
                <a:latin typeface="Arial"/>
                <a:cs typeface="Arial"/>
              </a:rPr>
              <a:t>m</a:t>
            </a:r>
            <a:r>
              <a:rPr dirty="0" sz="2800" spc="15">
                <a:latin typeface="Arial"/>
                <a:cs typeface="Arial"/>
              </a:rPr>
              <a:t>ili</a:t>
            </a:r>
            <a:r>
              <a:rPr dirty="0" sz="2800" spc="25">
                <a:latin typeface="Arial"/>
                <a:cs typeface="Arial"/>
              </a:rPr>
              <a:t>j</a:t>
            </a:r>
            <a:r>
              <a:rPr dirty="0" sz="2800" spc="-70">
                <a:latin typeface="Arial"/>
                <a:cs typeface="Arial"/>
              </a:rPr>
              <a:t>i</a:t>
            </a:r>
            <a:r>
              <a:rPr dirty="0" sz="2800" spc="-145">
                <a:latin typeface="Arial"/>
                <a:cs typeface="Arial"/>
              </a:rPr>
              <a:t>a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445">
                <a:latin typeface="Arial"/>
                <a:cs typeface="Arial"/>
              </a:rPr>
              <a:t>S</a:t>
            </a:r>
            <a:r>
              <a:rPr dirty="0" sz="2800" spc="-365">
                <a:latin typeface="Arial"/>
                <a:cs typeface="Arial"/>
              </a:rPr>
              <a:t>a</a:t>
            </a:r>
            <a:r>
              <a:rPr dirty="0" sz="2800" spc="35">
                <a:latin typeface="Arial"/>
                <a:cs typeface="Arial"/>
              </a:rPr>
              <a:t>r</a:t>
            </a:r>
            <a:r>
              <a:rPr dirty="0" sz="2800" spc="-105">
                <a:latin typeface="Arial"/>
                <a:cs typeface="Arial"/>
              </a:rPr>
              <a:t>m</a:t>
            </a:r>
            <a:r>
              <a:rPr dirty="0" sz="2800" spc="-220">
                <a:latin typeface="Arial"/>
                <a:cs typeface="Arial"/>
              </a:rPr>
              <a:t>a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Char char="•"/>
              <a:tabLst>
                <a:tab pos="241300" algn="l"/>
              </a:tabLst>
            </a:pPr>
            <a:r>
              <a:rPr dirty="0" sz="2800" spc="-175">
                <a:latin typeface="Arial"/>
                <a:cs typeface="Arial"/>
              </a:rPr>
              <a:t>A</a:t>
            </a:r>
            <a:r>
              <a:rPr dirty="0" sz="2800" spc="-65">
                <a:latin typeface="Arial"/>
                <a:cs typeface="Arial"/>
              </a:rPr>
              <a:t>l</a:t>
            </a:r>
            <a:r>
              <a:rPr dirty="0" sz="2800" spc="-220">
                <a:latin typeface="Arial"/>
                <a:cs typeface="Arial"/>
              </a:rPr>
              <a:t>e</a:t>
            </a:r>
            <a:r>
              <a:rPr dirty="0" sz="2800" spc="-190">
                <a:latin typeface="Arial"/>
                <a:cs typeface="Arial"/>
              </a:rPr>
              <a:t>x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370">
                <a:latin typeface="Arial"/>
                <a:cs typeface="Arial"/>
              </a:rPr>
              <a:t>G</a:t>
            </a:r>
            <a:r>
              <a:rPr dirty="0" sz="2800" spc="-260">
                <a:latin typeface="Arial"/>
                <a:cs typeface="Arial"/>
              </a:rPr>
              <a:t>a</a:t>
            </a:r>
            <a:r>
              <a:rPr dirty="0" sz="2800" spc="-215">
                <a:latin typeface="Arial"/>
                <a:cs typeface="Arial"/>
              </a:rPr>
              <a:t>c</a:t>
            </a:r>
            <a:r>
              <a:rPr dirty="0" sz="2800" spc="-80">
                <a:latin typeface="Arial"/>
                <a:cs typeface="Arial"/>
              </a:rPr>
              <a:t>k</a:t>
            </a:r>
            <a:r>
              <a:rPr dirty="0" sz="2800" spc="-40">
                <a:latin typeface="Arial"/>
                <a:cs typeface="Arial"/>
              </a:rPr>
              <a:t>l</a:t>
            </a:r>
            <a:r>
              <a:rPr dirty="0" sz="2800" spc="-17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300" algn="l"/>
              </a:tabLst>
            </a:pPr>
            <a:r>
              <a:rPr dirty="0" sz="2800" spc="-250">
                <a:latin typeface="Arial"/>
                <a:cs typeface="Arial"/>
              </a:rPr>
              <a:t>A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5">
                <a:latin typeface="Arial"/>
                <a:cs typeface="Arial"/>
              </a:rPr>
              <a:t>r</a:t>
            </a:r>
            <a:r>
              <a:rPr dirty="0" sz="2800" spc="-90">
                <a:latin typeface="Arial"/>
                <a:cs typeface="Arial"/>
              </a:rPr>
              <a:t>on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365">
                <a:latin typeface="Arial"/>
                <a:cs typeface="Arial"/>
              </a:rPr>
              <a:t>E</a:t>
            </a:r>
            <a:r>
              <a:rPr dirty="0" sz="2800" spc="-130">
                <a:latin typeface="Arial"/>
                <a:cs typeface="Arial"/>
              </a:rPr>
              <a:t>l</a:t>
            </a:r>
            <a:r>
              <a:rPr dirty="0" sz="2800" spc="-135">
                <a:latin typeface="Arial"/>
                <a:cs typeface="Arial"/>
              </a:rPr>
              <a:t>y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300" algn="l"/>
              </a:tabLst>
            </a:pPr>
            <a:r>
              <a:rPr dirty="0" sz="2800" spc="-229">
                <a:latin typeface="Arial"/>
                <a:cs typeface="Arial"/>
              </a:rPr>
              <a:t>He</a:t>
            </a:r>
            <a:r>
              <a:rPr dirty="0" sz="2800" spc="-240">
                <a:latin typeface="Arial"/>
                <a:cs typeface="Arial"/>
              </a:rPr>
              <a:t>a</a:t>
            </a:r>
            <a:r>
              <a:rPr dirty="0" sz="2800" spc="150">
                <a:latin typeface="Arial"/>
                <a:cs typeface="Arial"/>
              </a:rPr>
              <a:t>t</a:t>
            </a:r>
            <a:r>
              <a:rPr dirty="0" sz="2800" spc="-135">
                <a:latin typeface="Arial"/>
                <a:cs typeface="Arial"/>
              </a:rPr>
              <a:t>he</a:t>
            </a:r>
            <a:r>
              <a:rPr dirty="0" sz="2800" spc="40">
                <a:latin typeface="Arial"/>
                <a:cs typeface="Arial"/>
              </a:rPr>
              <a:t>r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285">
                <a:latin typeface="Arial"/>
                <a:cs typeface="Arial"/>
              </a:rPr>
              <a:t>J</a:t>
            </a:r>
            <a:r>
              <a:rPr dirty="0" sz="2800" spc="-315">
                <a:latin typeface="Arial"/>
                <a:cs typeface="Arial"/>
              </a:rPr>
              <a:t>o</a:t>
            </a:r>
            <a:r>
              <a:rPr dirty="0" sz="2800" spc="-170">
                <a:latin typeface="Arial"/>
                <a:cs typeface="Arial"/>
              </a:rPr>
              <a:t>hns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90"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4421505" cy="6858000"/>
            <a:chOff x="0" y="0"/>
            <a:chExt cx="4421505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421505" cy="6858000"/>
            </a:xfrm>
            <a:custGeom>
              <a:avLst/>
              <a:gdLst/>
              <a:ahLst/>
              <a:cxnLst/>
              <a:rect l="l" t="t" r="r" b="b"/>
              <a:pathLst>
                <a:path w="4421505" h="6858000">
                  <a:moveTo>
                    <a:pt x="435204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013358" y="6858000"/>
                  </a:lnTo>
                  <a:lnTo>
                    <a:pt x="1145171" y="6782206"/>
                  </a:lnTo>
                  <a:lnTo>
                    <a:pt x="1185994" y="6757203"/>
                  </a:lnTo>
                  <a:lnTo>
                    <a:pt x="1226626" y="6731923"/>
                  </a:lnTo>
                  <a:lnTo>
                    <a:pt x="1267067" y="6706365"/>
                  </a:lnTo>
                  <a:lnTo>
                    <a:pt x="1307316" y="6680532"/>
                  </a:lnTo>
                  <a:lnTo>
                    <a:pt x="1347370" y="6654424"/>
                  </a:lnTo>
                  <a:lnTo>
                    <a:pt x="1387229" y="6628043"/>
                  </a:lnTo>
                  <a:lnTo>
                    <a:pt x="1426892" y="6601391"/>
                  </a:lnTo>
                  <a:lnTo>
                    <a:pt x="1466356" y="6574468"/>
                  </a:lnTo>
                  <a:lnTo>
                    <a:pt x="1505622" y="6547277"/>
                  </a:lnTo>
                  <a:lnTo>
                    <a:pt x="1544686" y="6519817"/>
                  </a:lnTo>
                  <a:lnTo>
                    <a:pt x="1583549" y="6492092"/>
                  </a:lnTo>
                  <a:lnTo>
                    <a:pt x="1622209" y="6464101"/>
                  </a:lnTo>
                  <a:lnTo>
                    <a:pt x="1660663" y="6435847"/>
                  </a:lnTo>
                  <a:lnTo>
                    <a:pt x="1698912" y="6407330"/>
                  </a:lnTo>
                  <a:lnTo>
                    <a:pt x="1736954" y="6378552"/>
                  </a:lnTo>
                  <a:lnTo>
                    <a:pt x="1774787" y="6349515"/>
                  </a:lnTo>
                  <a:lnTo>
                    <a:pt x="1812410" y="6320219"/>
                  </a:lnTo>
                  <a:lnTo>
                    <a:pt x="1849822" y="6290666"/>
                  </a:lnTo>
                  <a:lnTo>
                    <a:pt x="1887022" y="6260857"/>
                  </a:lnTo>
                  <a:lnTo>
                    <a:pt x="1924008" y="6230794"/>
                  </a:lnTo>
                  <a:lnTo>
                    <a:pt x="1960778" y="6200478"/>
                  </a:lnTo>
                  <a:lnTo>
                    <a:pt x="1997332" y="6169910"/>
                  </a:lnTo>
                  <a:lnTo>
                    <a:pt x="2033668" y="6139091"/>
                  </a:lnTo>
                  <a:lnTo>
                    <a:pt x="2069785" y="6108024"/>
                  </a:lnTo>
                  <a:lnTo>
                    <a:pt x="2105681" y="6076709"/>
                  </a:lnTo>
                  <a:lnTo>
                    <a:pt x="2141356" y="6045147"/>
                  </a:lnTo>
                  <a:lnTo>
                    <a:pt x="2176807" y="6013340"/>
                  </a:lnTo>
                  <a:lnTo>
                    <a:pt x="2212034" y="5981289"/>
                  </a:lnTo>
                  <a:lnTo>
                    <a:pt x="2247035" y="5948996"/>
                  </a:lnTo>
                  <a:lnTo>
                    <a:pt x="2281809" y="5916462"/>
                  </a:lnTo>
                  <a:lnTo>
                    <a:pt x="2316354" y="5883687"/>
                  </a:lnTo>
                  <a:lnTo>
                    <a:pt x="2350670" y="5850675"/>
                  </a:lnTo>
                  <a:lnTo>
                    <a:pt x="2384755" y="5817425"/>
                  </a:lnTo>
                  <a:lnTo>
                    <a:pt x="2418607" y="5783939"/>
                  </a:lnTo>
                  <a:lnTo>
                    <a:pt x="2452225" y="5750219"/>
                  </a:lnTo>
                  <a:lnTo>
                    <a:pt x="2485608" y="5716266"/>
                  </a:lnTo>
                  <a:lnTo>
                    <a:pt x="2518755" y="5682080"/>
                  </a:lnTo>
                  <a:lnTo>
                    <a:pt x="2551664" y="5647664"/>
                  </a:lnTo>
                  <a:lnTo>
                    <a:pt x="2584335" y="5613019"/>
                  </a:lnTo>
                  <a:lnTo>
                    <a:pt x="2616764" y="5578146"/>
                  </a:lnTo>
                  <a:lnTo>
                    <a:pt x="2648952" y="5543047"/>
                  </a:lnTo>
                  <a:lnTo>
                    <a:pt x="2680897" y="5507722"/>
                  </a:lnTo>
                  <a:lnTo>
                    <a:pt x="2712598" y="5472173"/>
                  </a:lnTo>
                  <a:lnTo>
                    <a:pt x="2744053" y="5436402"/>
                  </a:lnTo>
                  <a:lnTo>
                    <a:pt x="2775260" y="5400409"/>
                  </a:lnTo>
                  <a:lnTo>
                    <a:pt x="2806220" y="5364197"/>
                  </a:lnTo>
                  <a:lnTo>
                    <a:pt x="2836930" y="5327766"/>
                  </a:lnTo>
                  <a:lnTo>
                    <a:pt x="2867389" y="5291117"/>
                  </a:lnTo>
                  <a:lnTo>
                    <a:pt x="2897595" y="5254253"/>
                  </a:lnTo>
                  <a:lnTo>
                    <a:pt x="2927548" y="5217174"/>
                  </a:lnTo>
                  <a:lnTo>
                    <a:pt x="2957246" y="5179882"/>
                  </a:lnTo>
                  <a:lnTo>
                    <a:pt x="2986687" y="5142377"/>
                  </a:lnTo>
                  <a:lnTo>
                    <a:pt x="3015871" y="5104662"/>
                  </a:lnTo>
                  <a:lnTo>
                    <a:pt x="3044796" y="5066738"/>
                  </a:lnTo>
                  <a:lnTo>
                    <a:pt x="3073461" y="5028606"/>
                  </a:lnTo>
                  <a:lnTo>
                    <a:pt x="3101864" y="4990267"/>
                  </a:lnTo>
                  <a:lnTo>
                    <a:pt x="3130004" y="4951722"/>
                  </a:lnTo>
                  <a:lnTo>
                    <a:pt x="3157880" y="4912974"/>
                  </a:lnTo>
                  <a:lnTo>
                    <a:pt x="3185491" y="4874023"/>
                  </a:lnTo>
                  <a:lnTo>
                    <a:pt x="3212834" y="4834870"/>
                  </a:lnTo>
                  <a:lnTo>
                    <a:pt x="3239909" y="4795518"/>
                  </a:lnTo>
                  <a:lnTo>
                    <a:pt x="3266715" y="4755967"/>
                  </a:lnTo>
                  <a:lnTo>
                    <a:pt x="3293250" y="4716218"/>
                  </a:lnTo>
                  <a:lnTo>
                    <a:pt x="3319512" y="4676273"/>
                  </a:lnTo>
                  <a:lnTo>
                    <a:pt x="3345501" y="4636134"/>
                  </a:lnTo>
                  <a:lnTo>
                    <a:pt x="3371215" y="4595801"/>
                  </a:lnTo>
                  <a:lnTo>
                    <a:pt x="3396653" y="4555276"/>
                  </a:lnTo>
                  <a:lnTo>
                    <a:pt x="3421814" y="4514560"/>
                  </a:lnTo>
                  <a:lnTo>
                    <a:pt x="3446695" y="4473655"/>
                  </a:lnTo>
                  <a:lnTo>
                    <a:pt x="3471297" y="4432562"/>
                  </a:lnTo>
                  <a:lnTo>
                    <a:pt x="3495617" y="4391282"/>
                  </a:lnTo>
                  <a:lnTo>
                    <a:pt x="3519654" y="4349816"/>
                  </a:lnTo>
                  <a:lnTo>
                    <a:pt x="3543407" y="4308166"/>
                  </a:lnTo>
                  <a:lnTo>
                    <a:pt x="3566874" y="4266334"/>
                  </a:lnTo>
                  <a:lnTo>
                    <a:pt x="3590055" y="4224320"/>
                  </a:lnTo>
                  <a:lnTo>
                    <a:pt x="3612947" y="4182126"/>
                  </a:lnTo>
                  <a:lnTo>
                    <a:pt x="3635550" y="4139753"/>
                  </a:lnTo>
                  <a:lnTo>
                    <a:pt x="3657863" y="4097202"/>
                  </a:lnTo>
                  <a:lnTo>
                    <a:pt x="3679883" y="4054476"/>
                  </a:lnTo>
                  <a:lnTo>
                    <a:pt x="3701610" y="4011574"/>
                  </a:lnTo>
                  <a:lnTo>
                    <a:pt x="3723042" y="3968499"/>
                  </a:lnTo>
                  <a:lnTo>
                    <a:pt x="3744178" y="3925252"/>
                  </a:lnTo>
                  <a:lnTo>
                    <a:pt x="3765016" y="3881834"/>
                  </a:lnTo>
                  <a:lnTo>
                    <a:pt x="3785556" y="3838246"/>
                  </a:lnTo>
                  <a:lnTo>
                    <a:pt x="3805796" y="3794490"/>
                  </a:lnTo>
                  <a:lnTo>
                    <a:pt x="3825734" y="3750567"/>
                  </a:lnTo>
                  <a:lnTo>
                    <a:pt x="3845370" y="3706479"/>
                  </a:lnTo>
                  <a:lnTo>
                    <a:pt x="3864702" y="3662226"/>
                  </a:lnTo>
                  <a:lnTo>
                    <a:pt x="3883728" y="3617811"/>
                  </a:lnTo>
                  <a:lnTo>
                    <a:pt x="3902448" y="3573233"/>
                  </a:lnTo>
                  <a:lnTo>
                    <a:pt x="3920859" y="3528496"/>
                  </a:lnTo>
                  <a:lnTo>
                    <a:pt x="3938962" y="3483600"/>
                  </a:lnTo>
                  <a:lnTo>
                    <a:pt x="3956753" y="3438546"/>
                  </a:lnTo>
                  <a:lnTo>
                    <a:pt x="3974233" y="3393335"/>
                  </a:lnTo>
                  <a:lnTo>
                    <a:pt x="3991399" y="3347970"/>
                  </a:lnTo>
                  <a:lnTo>
                    <a:pt x="4008251" y="3302451"/>
                  </a:lnTo>
                  <a:lnTo>
                    <a:pt x="4024786" y="3256780"/>
                  </a:lnTo>
                  <a:lnTo>
                    <a:pt x="4041005" y="3210958"/>
                  </a:lnTo>
                  <a:lnTo>
                    <a:pt x="4056905" y="3164986"/>
                  </a:lnTo>
                  <a:lnTo>
                    <a:pt x="4072484" y="3118866"/>
                  </a:lnTo>
                  <a:lnTo>
                    <a:pt x="4087743" y="3072598"/>
                  </a:lnTo>
                  <a:lnTo>
                    <a:pt x="4102679" y="3026185"/>
                  </a:lnTo>
                  <a:lnTo>
                    <a:pt x="4117291" y="2979628"/>
                  </a:lnTo>
                  <a:lnTo>
                    <a:pt x="4131578" y="2932928"/>
                  </a:lnTo>
                  <a:lnTo>
                    <a:pt x="4145538" y="2886086"/>
                  </a:lnTo>
                  <a:lnTo>
                    <a:pt x="4159170" y="2839103"/>
                  </a:lnTo>
                  <a:lnTo>
                    <a:pt x="4172473" y="2791982"/>
                  </a:lnTo>
                  <a:lnTo>
                    <a:pt x="4185446" y="2744723"/>
                  </a:lnTo>
                  <a:lnTo>
                    <a:pt x="4198086" y="2697327"/>
                  </a:lnTo>
                  <a:lnTo>
                    <a:pt x="4210394" y="2649796"/>
                  </a:lnTo>
                  <a:lnTo>
                    <a:pt x="4222367" y="2602132"/>
                  </a:lnTo>
                  <a:lnTo>
                    <a:pt x="4234004" y="2554335"/>
                  </a:lnTo>
                  <a:lnTo>
                    <a:pt x="4245304" y="2506407"/>
                  </a:lnTo>
                  <a:lnTo>
                    <a:pt x="4256265" y="2458350"/>
                  </a:lnTo>
                  <a:lnTo>
                    <a:pt x="4266887" y="2410163"/>
                  </a:lnTo>
                  <a:lnTo>
                    <a:pt x="4277167" y="2361850"/>
                  </a:lnTo>
                  <a:lnTo>
                    <a:pt x="4287105" y="2313411"/>
                  </a:lnTo>
                  <a:lnTo>
                    <a:pt x="4296699" y="2264847"/>
                  </a:lnTo>
                  <a:lnTo>
                    <a:pt x="4305948" y="2216161"/>
                  </a:lnTo>
                  <a:lnTo>
                    <a:pt x="4314850" y="2167352"/>
                  </a:lnTo>
                  <a:lnTo>
                    <a:pt x="4323405" y="2118423"/>
                  </a:lnTo>
                  <a:lnTo>
                    <a:pt x="4331611" y="2069375"/>
                  </a:lnTo>
                  <a:lnTo>
                    <a:pt x="4339466" y="2020209"/>
                  </a:lnTo>
                  <a:lnTo>
                    <a:pt x="4346969" y="1970926"/>
                  </a:lnTo>
                  <a:lnTo>
                    <a:pt x="4354119" y="1921529"/>
                  </a:lnTo>
                  <a:lnTo>
                    <a:pt x="4360915" y="1872017"/>
                  </a:lnTo>
                  <a:lnTo>
                    <a:pt x="4367355" y="1822393"/>
                  </a:lnTo>
                  <a:lnTo>
                    <a:pt x="4373438" y="1772658"/>
                  </a:lnTo>
                  <a:lnTo>
                    <a:pt x="4379163" y="1722813"/>
                  </a:lnTo>
                  <a:lnTo>
                    <a:pt x="4384528" y="1672859"/>
                  </a:lnTo>
                  <a:lnTo>
                    <a:pt x="4389532" y="1622798"/>
                  </a:lnTo>
                  <a:lnTo>
                    <a:pt x="4394173" y="1572631"/>
                  </a:lnTo>
                  <a:lnTo>
                    <a:pt x="4398451" y="1522359"/>
                  </a:lnTo>
                  <a:lnTo>
                    <a:pt x="4402364" y="1471985"/>
                  </a:lnTo>
                  <a:lnTo>
                    <a:pt x="4405910" y="1421508"/>
                  </a:lnTo>
                  <a:lnTo>
                    <a:pt x="4409089" y="1370931"/>
                  </a:lnTo>
                  <a:lnTo>
                    <a:pt x="4411899" y="1320254"/>
                  </a:lnTo>
                  <a:lnTo>
                    <a:pt x="4414338" y="1269480"/>
                  </a:lnTo>
                  <a:lnTo>
                    <a:pt x="4416406" y="1218609"/>
                  </a:lnTo>
                  <a:lnTo>
                    <a:pt x="4418101" y="1167642"/>
                  </a:lnTo>
                  <a:lnTo>
                    <a:pt x="4419421" y="1116582"/>
                  </a:lnTo>
                  <a:lnTo>
                    <a:pt x="4420366" y="1065429"/>
                  </a:lnTo>
                  <a:lnTo>
                    <a:pt x="4420934" y="1014184"/>
                  </a:lnTo>
                  <a:lnTo>
                    <a:pt x="4421124" y="962850"/>
                  </a:lnTo>
                  <a:lnTo>
                    <a:pt x="4420942" y="912560"/>
                  </a:lnTo>
                  <a:lnTo>
                    <a:pt x="4420397" y="862357"/>
                  </a:lnTo>
                  <a:lnTo>
                    <a:pt x="4419490" y="812242"/>
                  </a:lnTo>
                  <a:lnTo>
                    <a:pt x="4418223" y="762216"/>
                  </a:lnTo>
                  <a:lnTo>
                    <a:pt x="4416596" y="712280"/>
                  </a:lnTo>
                  <a:lnTo>
                    <a:pt x="4414611" y="662437"/>
                  </a:lnTo>
                  <a:lnTo>
                    <a:pt x="4412270" y="612686"/>
                  </a:lnTo>
                  <a:lnTo>
                    <a:pt x="4409573" y="563029"/>
                  </a:lnTo>
                  <a:lnTo>
                    <a:pt x="4406522" y="513467"/>
                  </a:lnTo>
                  <a:lnTo>
                    <a:pt x="4403118" y="464002"/>
                  </a:lnTo>
                  <a:lnTo>
                    <a:pt x="4399362" y="414635"/>
                  </a:lnTo>
                  <a:lnTo>
                    <a:pt x="4395255" y="365366"/>
                  </a:lnTo>
                  <a:lnTo>
                    <a:pt x="4390799" y="316198"/>
                  </a:lnTo>
                  <a:lnTo>
                    <a:pt x="4385995" y="267131"/>
                  </a:lnTo>
                  <a:lnTo>
                    <a:pt x="4352048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232275" cy="6858000"/>
            </a:xfrm>
            <a:custGeom>
              <a:avLst/>
              <a:gdLst/>
              <a:ahLst/>
              <a:cxnLst/>
              <a:rect l="l" t="t" r="r" b="b"/>
              <a:pathLst>
                <a:path w="4232275" h="6858000">
                  <a:moveTo>
                    <a:pt x="416177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45045" y="6858000"/>
                  </a:lnTo>
                  <a:lnTo>
                    <a:pt x="757986" y="6800151"/>
                  </a:lnTo>
                  <a:lnTo>
                    <a:pt x="800126" y="6777061"/>
                  </a:lnTo>
                  <a:lnTo>
                    <a:pt x="842079" y="6753675"/>
                  </a:lnTo>
                  <a:lnTo>
                    <a:pt x="883845" y="6729996"/>
                  </a:lnTo>
                  <a:lnTo>
                    <a:pt x="925423" y="6706024"/>
                  </a:lnTo>
                  <a:lnTo>
                    <a:pt x="966810" y="6681761"/>
                  </a:lnTo>
                  <a:lnTo>
                    <a:pt x="1008006" y="6657209"/>
                  </a:lnTo>
                  <a:lnTo>
                    <a:pt x="1049009" y="6632368"/>
                  </a:lnTo>
                  <a:lnTo>
                    <a:pt x="1089817" y="6607241"/>
                  </a:lnTo>
                  <a:lnTo>
                    <a:pt x="1130430" y="6581828"/>
                  </a:lnTo>
                  <a:lnTo>
                    <a:pt x="1170846" y="6556130"/>
                  </a:lnTo>
                  <a:lnTo>
                    <a:pt x="1211063" y="6530151"/>
                  </a:lnTo>
                  <a:lnTo>
                    <a:pt x="1251081" y="6503890"/>
                  </a:lnTo>
                  <a:lnTo>
                    <a:pt x="1290897" y="6477349"/>
                  </a:lnTo>
                  <a:lnTo>
                    <a:pt x="1330510" y="6450529"/>
                  </a:lnTo>
                  <a:lnTo>
                    <a:pt x="1369919" y="6423433"/>
                  </a:lnTo>
                  <a:lnTo>
                    <a:pt x="1409123" y="6396061"/>
                  </a:lnTo>
                  <a:lnTo>
                    <a:pt x="1448120" y="6368415"/>
                  </a:lnTo>
                  <a:lnTo>
                    <a:pt x="1486909" y="6340495"/>
                  </a:lnTo>
                  <a:lnTo>
                    <a:pt x="1525487" y="6312305"/>
                  </a:lnTo>
                  <a:lnTo>
                    <a:pt x="1563855" y="6283844"/>
                  </a:lnTo>
                  <a:lnTo>
                    <a:pt x="1602011" y="6255115"/>
                  </a:lnTo>
                  <a:lnTo>
                    <a:pt x="1639952" y="6226118"/>
                  </a:lnTo>
                  <a:lnTo>
                    <a:pt x="1677678" y="6196855"/>
                  </a:lnTo>
                  <a:lnTo>
                    <a:pt x="1715188" y="6167328"/>
                  </a:lnTo>
                  <a:lnTo>
                    <a:pt x="1752479" y="6137538"/>
                  </a:lnTo>
                  <a:lnTo>
                    <a:pt x="1789551" y="6107486"/>
                  </a:lnTo>
                  <a:lnTo>
                    <a:pt x="1826402" y="6077174"/>
                  </a:lnTo>
                  <a:lnTo>
                    <a:pt x="1863030" y="6046603"/>
                  </a:lnTo>
                  <a:lnTo>
                    <a:pt x="1899436" y="6015775"/>
                  </a:lnTo>
                  <a:lnTo>
                    <a:pt x="1935616" y="5984690"/>
                  </a:lnTo>
                  <a:lnTo>
                    <a:pt x="1971569" y="5953351"/>
                  </a:lnTo>
                  <a:lnTo>
                    <a:pt x="2007295" y="5921758"/>
                  </a:lnTo>
                  <a:lnTo>
                    <a:pt x="2042791" y="5889914"/>
                  </a:lnTo>
                  <a:lnTo>
                    <a:pt x="2078057" y="5857819"/>
                  </a:lnTo>
                  <a:lnTo>
                    <a:pt x="2113090" y="5825475"/>
                  </a:lnTo>
                  <a:lnTo>
                    <a:pt x="2147891" y="5792883"/>
                  </a:lnTo>
                  <a:lnTo>
                    <a:pt x="2182456" y="5760045"/>
                  </a:lnTo>
                  <a:lnTo>
                    <a:pt x="2216785" y="5726962"/>
                  </a:lnTo>
                  <a:lnTo>
                    <a:pt x="2250876" y="5693635"/>
                  </a:lnTo>
                  <a:lnTo>
                    <a:pt x="2284729" y="5660067"/>
                  </a:lnTo>
                  <a:lnTo>
                    <a:pt x="2318341" y="5626257"/>
                  </a:lnTo>
                  <a:lnTo>
                    <a:pt x="2351711" y="5592209"/>
                  </a:lnTo>
                  <a:lnTo>
                    <a:pt x="2384838" y="5557922"/>
                  </a:lnTo>
                  <a:lnTo>
                    <a:pt x="2417720" y="5523399"/>
                  </a:lnTo>
                  <a:lnTo>
                    <a:pt x="2450356" y="5488641"/>
                  </a:lnTo>
                  <a:lnTo>
                    <a:pt x="2482744" y="5453649"/>
                  </a:lnTo>
                  <a:lnTo>
                    <a:pt x="2514884" y="5418425"/>
                  </a:lnTo>
                  <a:lnTo>
                    <a:pt x="2546774" y="5382969"/>
                  </a:lnTo>
                  <a:lnTo>
                    <a:pt x="2578412" y="5347285"/>
                  </a:lnTo>
                  <a:lnTo>
                    <a:pt x="2609797" y="5311372"/>
                  </a:lnTo>
                  <a:lnTo>
                    <a:pt x="2640927" y="5275232"/>
                  </a:lnTo>
                  <a:lnTo>
                    <a:pt x="2671802" y="5238867"/>
                  </a:lnTo>
                  <a:lnTo>
                    <a:pt x="2702419" y="5202279"/>
                  </a:lnTo>
                  <a:lnTo>
                    <a:pt x="2732778" y="5165467"/>
                  </a:lnTo>
                  <a:lnTo>
                    <a:pt x="2762877" y="5128435"/>
                  </a:lnTo>
                  <a:lnTo>
                    <a:pt x="2792714" y="5091182"/>
                  </a:lnTo>
                  <a:lnTo>
                    <a:pt x="2822289" y="5053712"/>
                  </a:lnTo>
                  <a:lnTo>
                    <a:pt x="2851599" y="5016024"/>
                  </a:lnTo>
                  <a:lnTo>
                    <a:pt x="2880644" y="4978121"/>
                  </a:lnTo>
                  <a:lnTo>
                    <a:pt x="2909421" y="4940004"/>
                  </a:lnTo>
                  <a:lnTo>
                    <a:pt x="2937931" y="4901674"/>
                  </a:lnTo>
                  <a:lnTo>
                    <a:pt x="2966170" y="4863133"/>
                  </a:lnTo>
                  <a:lnTo>
                    <a:pt x="2994138" y="4824382"/>
                  </a:lnTo>
                  <a:lnTo>
                    <a:pt x="3021834" y="4785422"/>
                  </a:lnTo>
                  <a:lnTo>
                    <a:pt x="3049255" y="4746255"/>
                  </a:lnTo>
                  <a:lnTo>
                    <a:pt x="3076402" y="4706882"/>
                  </a:lnTo>
                  <a:lnTo>
                    <a:pt x="3103271" y="4667305"/>
                  </a:lnTo>
                  <a:lnTo>
                    <a:pt x="3129862" y="4627525"/>
                  </a:lnTo>
                  <a:lnTo>
                    <a:pt x="3156174" y="4587543"/>
                  </a:lnTo>
                  <a:lnTo>
                    <a:pt x="3182204" y="4547361"/>
                  </a:lnTo>
                  <a:lnTo>
                    <a:pt x="3207952" y="4506981"/>
                  </a:lnTo>
                  <a:lnTo>
                    <a:pt x="3233417" y="4466403"/>
                  </a:lnTo>
                  <a:lnTo>
                    <a:pt x="3258596" y="4425629"/>
                  </a:lnTo>
                  <a:lnTo>
                    <a:pt x="3283489" y="4384661"/>
                  </a:lnTo>
                  <a:lnTo>
                    <a:pt x="3308093" y="4343499"/>
                  </a:lnTo>
                  <a:lnTo>
                    <a:pt x="3332408" y="4302146"/>
                  </a:lnTo>
                  <a:lnTo>
                    <a:pt x="3356433" y="4260602"/>
                  </a:lnTo>
                  <a:lnTo>
                    <a:pt x="3380165" y="4218869"/>
                  </a:lnTo>
                  <a:lnTo>
                    <a:pt x="3403604" y="4176949"/>
                  </a:lnTo>
                  <a:lnTo>
                    <a:pt x="3426747" y="4134842"/>
                  </a:lnTo>
                  <a:lnTo>
                    <a:pt x="3449595" y="4092551"/>
                  </a:lnTo>
                  <a:lnTo>
                    <a:pt x="3472144" y="4050076"/>
                  </a:lnTo>
                  <a:lnTo>
                    <a:pt x="3494394" y="4007420"/>
                  </a:lnTo>
                  <a:lnTo>
                    <a:pt x="3516344" y="3964582"/>
                  </a:lnTo>
                  <a:lnTo>
                    <a:pt x="3537992" y="3921566"/>
                  </a:lnTo>
                  <a:lnTo>
                    <a:pt x="3559336" y="3878372"/>
                  </a:lnTo>
                  <a:lnTo>
                    <a:pt x="3580376" y="3835001"/>
                  </a:lnTo>
                  <a:lnTo>
                    <a:pt x="3601110" y="3791455"/>
                  </a:lnTo>
                  <a:lnTo>
                    <a:pt x="3621535" y="3747736"/>
                  </a:lnTo>
                  <a:lnTo>
                    <a:pt x="3641652" y="3703844"/>
                  </a:lnTo>
                  <a:lnTo>
                    <a:pt x="3661459" y="3659782"/>
                  </a:lnTo>
                  <a:lnTo>
                    <a:pt x="3680954" y="3615551"/>
                  </a:lnTo>
                  <a:lnTo>
                    <a:pt x="3700136" y="3571151"/>
                  </a:lnTo>
                  <a:lnTo>
                    <a:pt x="3719003" y="3526585"/>
                  </a:lnTo>
                  <a:lnTo>
                    <a:pt x="3737554" y="3481853"/>
                  </a:lnTo>
                  <a:lnTo>
                    <a:pt x="3755788" y="3436958"/>
                  </a:lnTo>
                  <a:lnTo>
                    <a:pt x="3773703" y="3391900"/>
                  </a:lnTo>
                  <a:lnTo>
                    <a:pt x="3791298" y="3346681"/>
                  </a:lnTo>
                  <a:lnTo>
                    <a:pt x="3808571" y="3301303"/>
                  </a:lnTo>
                  <a:lnTo>
                    <a:pt x="3825521" y="3255766"/>
                  </a:lnTo>
                  <a:lnTo>
                    <a:pt x="3842147" y="3210073"/>
                  </a:lnTo>
                  <a:lnTo>
                    <a:pt x="3858448" y="3164224"/>
                  </a:lnTo>
                  <a:lnTo>
                    <a:pt x="3874421" y="3118221"/>
                  </a:lnTo>
                  <a:lnTo>
                    <a:pt x="3890066" y="3072066"/>
                  </a:lnTo>
                  <a:lnTo>
                    <a:pt x="3905380" y="3025759"/>
                  </a:lnTo>
                  <a:lnTo>
                    <a:pt x="3920364" y="2979303"/>
                  </a:lnTo>
                  <a:lnTo>
                    <a:pt x="3935014" y="2932698"/>
                  </a:lnTo>
                  <a:lnTo>
                    <a:pt x="3949331" y="2885946"/>
                  </a:lnTo>
                  <a:lnTo>
                    <a:pt x="3963312" y="2839048"/>
                  </a:lnTo>
                  <a:lnTo>
                    <a:pt x="3976956" y="2792006"/>
                  </a:lnTo>
                  <a:lnTo>
                    <a:pt x="3990262" y="2744822"/>
                  </a:lnTo>
                  <a:lnTo>
                    <a:pt x="4003228" y="2697496"/>
                  </a:lnTo>
                  <a:lnTo>
                    <a:pt x="4015852" y="2650029"/>
                  </a:lnTo>
                  <a:lnTo>
                    <a:pt x="4028135" y="2602425"/>
                  </a:lnTo>
                  <a:lnTo>
                    <a:pt x="4040073" y="2554683"/>
                  </a:lnTo>
                  <a:lnTo>
                    <a:pt x="4051666" y="2506805"/>
                  </a:lnTo>
                  <a:lnTo>
                    <a:pt x="4062913" y="2458792"/>
                  </a:lnTo>
                  <a:lnTo>
                    <a:pt x="4073811" y="2410647"/>
                  </a:lnTo>
                  <a:lnTo>
                    <a:pt x="4084360" y="2362370"/>
                  </a:lnTo>
                  <a:lnTo>
                    <a:pt x="4094558" y="2313962"/>
                  </a:lnTo>
                  <a:lnTo>
                    <a:pt x="4104403" y="2265426"/>
                  </a:lnTo>
                  <a:lnTo>
                    <a:pt x="4113895" y="2216763"/>
                  </a:lnTo>
                  <a:lnTo>
                    <a:pt x="4123032" y="2167973"/>
                  </a:lnTo>
                  <a:lnTo>
                    <a:pt x="4131812" y="2119059"/>
                  </a:lnTo>
                  <a:lnTo>
                    <a:pt x="4140235" y="2070021"/>
                  </a:lnTo>
                  <a:lnTo>
                    <a:pt x="4148298" y="2020861"/>
                  </a:lnTo>
                  <a:lnTo>
                    <a:pt x="4156000" y="1971581"/>
                  </a:lnTo>
                  <a:lnTo>
                    <a:pt x="4163340" y="1922182"/>
                  </a:lnTo>
                  <a:lnTo>
                    <a:pt x="4170317" y="1872666"/>
                  </a:lnTo>
                  <a:lnTo>
                    <a:pt x="4176929" y="1823033"/>
                  </a:lnTo>
                  <a:lnTo>
                    <a:pt x="4183174" y="1773285"/>
                  </a:lnTo>
                  <a:lnTo>
                    <a:pt x="4189052" y="1723424"/>
                  </a:lnTo>
                  <a:lnTo>
                    <a:pt x="4194561" y="1673450"/>
                  </a:lnTo>
                  <a:lnTo>
                    <a:pt x="4199699" y="1623366"/>
                  </a:lnTo>
                  <a:lnTo>
                    <a:pt x="4204466" y="1573173"/>
                  </a:lnTo>
                  <a:lnTo>
                    <a:pt x="4208859" y="1522872"/>
                  </a:lnTo>
                  <a:lnTo>
                    <a:pt x="4212878" y="1472464"/>
                  </a:lnTo>
                  <a:lnTo>
                    <a:pt x="4216520" y="1421951"/>
                  </a:lnTo>
                  <a:lnTo>
                    <a:pt x="4219785" y="1371334"/>
                  </a:lnTo>
                  <a:lnTo>
                    <a:pt x="4222671" y="1320616"/>
                  </a:lnTo>
                  <a:lnTo>
                    <a:pt x="4225177" y="1269796"/>
                  </a:lnTo>
                  <a:lnTo>
                    <a:pt x="4227301" y="1218877"/>
                  </a:lnTo>
                  <a:lnTo>
                    <a:pt x="4229042" y="1167859"/>
                  </a:lnTo>
                  <a:lnTo>
                    <a:pt x="4230399" y="1116745"/>
                  </a:lnTo>
                  <a:lnTo>
                    <a:pt x="4231369" y="1065536"/>
                  </a:lnTo>
                  <a:lnTo>
                    <a:pt x="4231953" y="1014233"/>
                  </a:lnTo>
                  <a:lnTo>
                    <a:pt x="4232148" y="962837"/>
                  </a:lnTo>
                  <a:lnTo>
                    <a:pt x="4231942" y="910006"/>
                  </a:lnTo>
                  <a:lnTo>
                    <a:pt x="4231325" y="857272"/>
                  </a:lnTo>
                  <a:lnTo>
                    <a:pt x="4230300" y="804638"/>
                  </a:lnTo>
                  <a:lnTo>
                    <a:pt x="4228867" y="752105"/>
                  </a:lnTo>
                  <a:lnTo>
                    <a:pt x="4227027" y="699674"/>
                  </a:lnTo>
                  <a:lnTo>
                    <a:pt x="4224783" y="647347"/>
                  </a:lnTo>
                  <a:lnTo>
                    <a:pt x="4222136" y="595125"/>
                  </a:lnTo>
                  <a:lnTo>
                    <a:pt x="4219087" y="543010"/>
                  </a:lnTo>
                  <a:lnTo>
                    <a:pt x="4215638" y="491003"/>
                  </a:lnTo>
                  <a:lnTo>
                    <a:pt x="4211791" y="439106"/>
                  </a:lnTo>
                  <a:lnTo>
                    <a:pt x="4207546" y="387320"/>
                  </a:lnTo>
                  <a:lnTo>
                    <a:pt x="4202905" y="335646"/>
                  </a:lnTo>
                  <a:lnTo>
                    <a:pt x="4197870" y="284086"/>
                  </a:lnTo>
                  <a:lnTo>
                    <a:pt x="4161777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83411" y="1361688"/>
            <a:ext cx="2402205" cy="1562100"/>
          </a:xfrm>
          <a:prstGeom prst="rect"/>
        </p:spPr>
        <p:txBody>
          <a:bodyPr wrap="square" lIns="0" tIns="74295" rIns="0" bIns="0" rtlCol="0" vert="horz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dirty="0" sz="3600" spc="-370">
                <a:solidFill>
                  <a:srgbClr val="FFFFFF"/>
                </a:solidFill>
              </a:rPr>
              <a:t>W</a:t>
            </a:r>
            <a:r>
              <a:rPr dirty="0" sz="3600" spc="-225">
                <a:solidFill>
                  <a:srgbClr val="FFFFFF"/>
                </a:solidFill>
              </a:rPr>
              <a:t>e</a:t>
            </a:r>
            <a:r>
              <a:rPr dirty="0" sz="3600" spc="-190">
                <a:solidFill>
                  <a:srgbClr val="FFFFFF"/>
                </a:solidFill>
              </a:rPr>
              <a:t> </a:t>
            </a:r>
            <a:r>
              <a:rPr dirty="0" sz="3600" spc="-415">
                <a:solidFill>
                  <a:srgbClr val="FFFFFF"/>
                </a:solidFill>
              </a:rPr>
              <a:t>s</a:t>
            </a:r>
            <a:r>
              <a:rPr dirty="0" sz="3600" spc="-135">
                <a:solidFill>
                  <a:srgbClr val="FFFFFF"/>
                </a:solidFill>
              </a:rPr>
              <a:t>aid  </a:t>
            </a:r>
            <a:r>
              <a:rPr dirty="0" sz="3600" spc="-325">
                <a:solidFill>
                  <a:srgbClr val="FFFFFF"/>
                </a:solidFill>
              </a:rPr>
              <a:t>g</a:t>
            </a:r>
            <a:r>
              <a:rPr dirty="0" sz="3600" spc="-140">
                <a:solidFill>
                  <a:srgbClr val="FFFFFF"/>
                </a:solidFill>
              </a:rPr>
              <a:t>oo</a:t>
            </a:r>
            <a:r>
              <a:rPr dirty="0" sz="3600" spc="-135">
                <a:solidFill>
                  <a:srgbClr val="FFFFFF"/>
                </a:solidFill>
              </a:rPr>
              <a:t>d</a:t>
            </a:r>
            <a:r>
              <a:rPr dirty="0" sz="3600" spc="-150">
                <a:solidFill>
                  <a:srgbClr val="FFFFFF"/>
                </a:solidFill>
              </a:rPr>
              <a:t>b</a:t>
            </a:r>
            <a:r>
              <a:rPr dirty="0" sz="3600" spc="-270">
                <a:solidFill>
                  <a:srgbClr val="FFFFFF"/>
                </a:solidFill>
              </a:rPr>
              <a:t>y</a:t>
            </a:r>
            <a:r>
              <a:rPr dirty="0" sz="3600" spc="-225">
                <a:solidFill>
                  <a:srgbClr val="FFFFFF"/>
                </a:solidFill>
              </a:rPr>
              <a:t>e</a:t>
            </a:r>
            <a:r>
              <a:rPr dirty="0" sz="3600" spc="-190">
                <a:solidFill>
                  <a:srgbClr val="FFFFFF"/>
                </a:solidFill>
              </a:rPr>
              <a:t> </a:t>
            </a:r>
            <a:r>
              <a:rPr dirty="0" sz="3600" spc="-225">
                <a:solidFill>
                  <a:srgbClr val="FFFFFF"/>
                </a:solidFill>
              </a:rPr>
              <a:t>a</a:t>
            </a:r>
            <a:r>
              <a:rPr dirty="0" sz="3600" spc="-220">
                <a:solidFill>
                  <a:srgbClr val="FFFFFF"/>
                </a:solidFill>
              </a:rPr>
              <a:t>n</a:t>
            </a:r>
            <a:r>
              <a:rPr dirty="0" sz="3600" spc="-100">
                <a:solidFill>
                  <a:srgbClr val="FFFFFF"/>
                </a:solidFill>
              </a:rPr>
              <a:t>d  h</a:t>
            </a:r>
            <a:r>
              <a:rPr dirty="0" sz="3600" spc="-85">
                <a:solidFill>
                  <a:srgbClr val="FFFFFF"/>
                </a:solidFill>
              </a:rPr>
              <a:t>ell</a:t>
            </a:r>
            <a:r>
              <a:rPr dirty="0" sz="3600" spc="-130">
                <a:solidFill>
                  <a:srgbClr val="FFFFFF"/>
                </a:solidFill>
              </a:rPr>
              <a:t>o</a:t>
            </a:r>
            <a:r>
              <a:rPr dirty="0" sz="3600" spc="-180">
                <a:solidFill>
                  <a:srgbClr val="FFFFFF"/>
                </a:solidFill>
              </a:rPr>
              <a:t> </a:t>
            </a:r>
            <a:r>
              <a:rPr dirty="0" sz="3600" spc="145">
                <a:solidFill>
                  <a:srgbClr val="FFFFFF"/>
                </a:solidFill>
              </a:rPr>
              <a:t>t</a:t>
            </a:r>
            <a:r>
              <a:rPr dirty="0" sz="3600" spc="-650">
                <a:solidFill>
                  <a:srgbClr val="FFFFFF"/>
                </a:solidFill>
              </a:rPr>
              <a:t>o…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5277732" y="1398264"/>
            <a:ext cx="2563495" cy="292671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241300" marR="5080" indent="-228600">
              <a:lnSpc>
                <a:spcPts val="2160"/>
              </a:lnSpc>
              <a:spcBef>
                <a:spcPts val="37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170">
                <a:latin typeface="Arial"/>
                <a:cs typeface="Arial"/>
              </a:rPr>
              <a:t>Ru</a:t>
            </a:r>
            <a:r>
              <a:rPr dirty="0" sz="2000" spc="-155">
                <a:latin typeface="Arial"/>
                <a:cs typeface="Arial"/>
              </a:rPr>
              <a:t>b</a:t>
            </a:r>
            <a:r>
              <a:rPr dirty="0" sz="2000" spc="-95">
                <a:latin typeface="Arial"/>
                <a:cs typeface="Arial"/>
              </a:rPr>
              <a:t>y</a:t>
            </a:r>
            <a:r>
              <a:rPr dirty="0" sz="2000" spc="-130">
                <a:latin typeface="Arial"/>
                <a:cs typeface="Arial"/>
              </a:rPr>
              <a:t> </a:t>
            </a:r>
            <a:r>
              <a:rPr dirty="0" sz="2000" spc="-245">
                <a:latin typeface="Arial"/>
                <a:cs typeface="Arial"/>
              </a:rPr>
              <a:t>B</a:t>
            </a:r>
            <a:r>
              <a:rPr dirty="0" sz="2000" spc="-75">
                <a:latin typeface="Arial"/>
                <a:cs typeface="Arial"/>
              </a:rPr>
              <a:t>o</a:t>
            </a:r>
            <a:r>
              <a:rPr dirty="0" sz="2000" spc="-20">
                <a:latin typeface="Arial"/>
                <a:cs typeface="Arial"/>
              </a:rPr>
              <a:t>w</a:t>
            </a:r>
            <a:r>
              <a:rPr dirty="0" sz="2000" spc="10">
                <a:latin typeface="Arial"/>
                <a:cs typeface="Arial"/>
              </a:rPr>
              <a:t>l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225">
                <a:latin typeface="Arial"/>
                <a:cs typeface="Arial"/>
              </a:rPr>
              <a:t>s</a:t>
            </a:r>
            <a:r>
              <a:rPr dirty="0" sz="2000" spc="-60">
                <a:latin typeface="Arial"/>
                <a:cs typeface="Arial"/>
              </a:rPr>
              <a:t>,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75">
                <a:latin typeface="Arial"/>
                <a:cs typeface="Arial"/>
              </a:rPr>
              <a:t>m</a:t>
            </a:r>
            <a:r>
              <a:rPr dirty="0" sz="2000" spc="-75">
                <a:latin typeface="Arial"/>
                <a:cs typeface="Arial"/>
              </a:rPr>
              <a:t>o</a:t>
            </a:r>
            <a:r>
              <a:rPr dirty="0" sz="2000" spc="-125">
                <a:latin typeface="Arial"/>
                <a:cs typeface="Arial"/>
              </a:rPr>
              <a:t>v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40">
                <a:latin typeface="Arial"/>
                <a:cs typeface="Arial"/>
              </a:rPr>
              <a:t>d  </a:t>
            </a:r>
            <a:r>
              <a:rPr dirty="0" sz="2000" spc="35">
                <a:latin typeface="Arial"/>
                <a:cs typeface="Arial"/>
              </a:rPr>
              <a:t>f</a:t>
            </a:r>
            <a:r>
              <a:rPr dirty="0" sz="2000" spc="5">
                <a:latin typeface="Arial"/>
                <a:cs typeface="Arial"/>
              </a:rPr>
              <a:t>r</a:t>
            </a:r>
            <a:r>
              <a:rPr dirty="0" sz="2000" spc="-55">
                <a:latin typeface="Arial"/>
                <a:cs typeface="Arial"/>
              </a:rPr>
              <a:t>o</a:t>
            </a:r>
            <a:r>
              <a:rPr dirty="0" sz="2000" spc="-75">
                <a:latin typeface="Arial"/>
                <a:cs typeface="Arial"/>
              </a:rPr>
              <a:t>m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395">
                <a:latin typeface="Arial"/>
                <a:cs typeface="Arial"/>
              </a:rPr>
              <a:t>R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155">
                <a:latin typeface="Arial"/>
                <a:cs typeface="Arial"/>
              </a:rPr>
              <a:t>c</a:t>
            </a:r>
            <a:r>
              <a:rPr dirty="0" sz="2000" spc="25">
                <a:latin typeface="Arial"/>
                <a:cs typeface="Arial"/>
              </a:rPr>
              <a:t>r</a:t>
            </a:r>
            <a:r>
              <a:rPr dirty="0" sz="2000" spc="-60">
                <a:latin typeface="Arial"/>
                <a:cs typeface="Arial"/>
              </a:rPr>
              <a:t>u</a:t>
            </a:r>
            <a:r>
              <a:rPr dirty="0" sz="2000" spc="10">
                <a:latin typeface="Arial"/>
                <a:cs typeface="Arial"/>
              </a:rPr>
              <a:t>i</a:t>
            </a:r>
            <a:r>
              <a:rPr dirty="0" sz="2000" spc="10">
                <a:latin typeface="Arial"/>
                <a:cs typeface="Arial"/>
              </a:rPr>
              <a:t>t</a:t>
            </a:r>
            <a:r>
              <a:rPr dirty="0" sz="2000" spc="25">
                <a:latin typeface="Arial"/>
                <a:cs typeface="Arial"/>
              </a:rPr>
              <a:t>m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85">
                <a:latin typeface="Arial"/>
                <a:cs typeface="Arial"/>
              </a:rPr>
              <a:t>n</a:t>
            </a:r>
            <a:r>
              <a:rPr dirty="0" sz="2000" spc="114">
                <a:latin typeface="Arial"/>
                <a:cs typeface="Arial"/>
              </a:rPr>
              <a:t>t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110">
                <a:latin typeface="Arial"/>
                <a:cs typeface="Arial"/>
              </a:rPr>
              <a:t>an</a:t>
            </a:r>
            <a:r>
              <a:rPr dirty="0" sz="2000" spc="-40">
                <a:latin typeface="Arial"/>
                <a:cs typeface="Arial"/>
              </a:rPr>
              <a:t>d  </a:t>
            </a:r>
            <a:r>
              <a:rPr dirty="0" sz="2000" spc="-175">
                <a:latin typeface="Arial"/>
                <a:cs typeface="Arial"/>
              </a:rPr>
              <a:t>A</a:t>
            </a:r>
            <a:r>
              <a:rPr dirty="0" sz="2000" spc="-60">
                <a:latin typeface="Arial"/>
                <a:cs typeface="Arial"/>
              </a:rPr>
              <a:t>d</a:t>
            </a:r>
            <a:r>
              <a:rPr dirty="0" sz="2000" spc="-75">
                <a:latin typeface="Arial"/>
                <a:cs typeface="Arial"/>
              </a:rPr>
              <a:t>m</a:t>
            </a:r>
            <a:r>
              <a:rPr dirty="0" sz="2000" spc="-100">
                <a:latin typeface="Arial"/>
                <a:cs typeface="Arial"/>
              </a:rPr>
              <a:t>issio</a:t>
            </a:r>
            <a:r>
              <a:rPr dirty="0" sz="2000" spc="-60">
                <a:latin typeface="Arial"/>
                <a:cs typeface="Arial"/>
              </a:rPr>
              <a:t>n</a:t>
            </a:r>
            <a:r>
              <a:rPr dirty="0" sz="2000" spc="-220">
                <a:latin typeface="Arial"/>
                <a:cs typeface="Arial"/>
              </a:rPr>
              <a:t>s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90">
                <a:latin typeface="Arial"/>
                <a:cs typeface="Arial"/>
              </a:rPr>
              <a:t>t</a:t>
            </a:r>
            <a:r>
              <a:rPr dirty="0" sz="2000" spc="-40">
                <a:latin typeface="Arial"/>
                <a:cs typeface="Arial"/>
              </a:rPr>
              <a:t>o  </a:t>
            </a:r>
            <a:r>
              <a:rPr dirty="0" sz="2000" spc="-60">
                <a:latin typeface="Arial"/>
                <a:cs typeface="Arial"/>
              </a:rPr>
              <a:t>I</a:t>
            </a:r>
            <a:r>
              <a:rPr dirty="0" sz="2000" spc="-85">
                <a:latin typeface="Arial"/>
                <a:cs typeface="Arial"/>
              </a:rPr>
              <a:t>n</a:t>
            </a:r>
            <a:r>
              <a:rPr dirty="0" sz="2000" spc="90">
                <a:latin typeface="Arial"/>
                <a:cs typeface="Arial"/>
              </a:rPr>
              <a:t>t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25">
                <a:latin typeface="Arial"/>
                <a:cs typeface="Arial"/>
              </a:rPr>
              <a:t>r</a:t>
            </a:r>
            <a:r>
              <a:rPr dirty="0" sz="2000" spc="-60">
                <a:latin typeface="Arial"/>
                <a:cs typeface="Arial"/>
              </a:rPr>
              <a:t>n</a:t>
            </a:r>
            <a:r>
              <a:rPr dirty="0" sz="2000" spc="-180">
                <a:latin typeface="Arial"/>
                <a:cs typeface="Arial"/>
              </a:rPr>
              <a:t>a</a:t>
            </a:r>
            <a:r>
              <a:rPr dirty="0" sz="2000" spc="70">
                <a:latin typeface="Arial"/>
                <a:cs typeface="Arial"/>
              </a:rPr>
              <a:t>t</a:t>
            </a:r>
            <a:r>
              <a:rPr dirty="0" sz="2000" spc="50">
                <a:latin typeface="Arial"/>
                <a:cs typeface="Arial"/>
              </a:rPr>
              <a:t>i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-60">
                <a:latin typeface="Arial"/>
                <a:cs typeface="Arial"/>
              </a:rPr>
              <a:t>n</a:t>
            </a:r>
            <a:r>
              <a:rPr dirty="0" sz="2000" spc="-70">
                <a:latin typeface="Arial"/>
                <a:cs typeface="Arial"/>
              </a:rPr>
              <a:t>al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-415">
                <a:latin typeface="Arial"/>
                <a:cs typeface="Arial"/>
              </a:rPr>
              <a:t>S</a:t>
            </a:r>
            <a:r>
              <a:rPr dirty="0" sz="2000" spc="25">
                <a:latin typeface="Arial"/>
                <a:cs typeface="Arial"/>
              </a:rPr>
              <a:t>tu</a:t>
            </a:r>
            <a:r>
              <a:rPr dirty="0" sz="2000" spc="-60">
                <a:latin typeface="Arial"/>
                <a:cs typeface="Arial"/>
              </a:rPr>
              <a:t>d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85">
                <a:latin typeface="Arial"/>
                <a:cs typeface="Arial"/>
              </a:rPr>
              <a:t>n</a:t>
            </a:r>
            <a:r>
              <a:rPr dirty="0" sz="2000" spc="-45">
                <a:latin typeface="Arial"/>
                <a:cs typeface="Arial"/>
              </a:rPr>
              <a:t>ts  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60">
                <a:latin typeface="Arial"/>
                <a:cs typeface="Arial"/>
              </a:rPr>
              <a:t>nd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175">
                <a:latin typeface="Arial"/>
                <a:cs typeface="Arial"/>
              </a:rPr>
              <a:t>Sch</a:t>
            </a:r>
            <a:r>
              <a:rPr dirty="0" sz="2000" spc="-175">
                <a:latin typeface="Arial"/>
                <a:cs typeface="Arial"/>
              </a:rPr>
              <a:t>o</a:t>
            </a:r>
            <a:r>
              <a:rPr dirty="0" sz="2000" spc="10">
                <a:latin typeface="Arial"/>
                <a:cs typeface="Arial"/>
              </a:rPr>
              <a:t>l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10">
                <a:latin typeface="Arial"/>
                <a:cs typeface="Arial"/>
              </a:rPr>
              <a:t>r</a:t>
            </a:r>
            <a:r>
              <a:rPr dirty="0" sz="2000" spc="-220">
                <a:latin typeface="Arial"/>
                <a:cs typeface="Arial"/>
              </a:rPr>
              <a:t>s</a:t>
            </a:r>
            <a:endParaRPr sz="2000">
              <a:latin typeface="Arial"/>
              <a:cs typeface="Arial"/>
            </a:endParaRPr>
          </a:p>
          <a:p>
            <a:pPr marL="241300" marR="349250" indent="-228600">
              <a:lnSpc>
                <a:spcPts val="2160"/>
              </a:lnSpc>
              <a:spcBef>
                <a:spcPts val="994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370">
                <a:latin typeface="Arial"/>
                <a:cs typeface="Arial"/>
              </a:rPr>
              <a:t>J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-60">
                <a:latin typeface="Arial"/>
                <a:cs typeface="Arial"/>
              </a:rPr>
              <a:t>h</a:t>
            </a:r>
            <a:r>
              <a:rPr dirty="0" sz="2000" spc="-60">
                <a:latin typeface="Arial"/>
                <a:cs typeface="Arial"/>
              </a:rPr>
              <a:t>n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45">
                <a:latin typeface="Arial"/>
                <a:cs typeface="Arial"/>
              </a:rPr>
              <a:t>M</a:t>
            </a:r>
            <a:r>
              <a:rPr dirty="0" sz="2000" spc="-75">
                <a:latin typeface="Arial"/>
                <a:cs typeface="Arial"/>
              </a:rPr>
              <a:t>a</a:t>
            </a:r>
            <a:r>
              <a:rPr dirty="0" sz="2000" spc="-50">
                <a:latin typeface="Arial"/>
                <a:cs typeface="Arial"/>
              </a:rPr>
              <a:t>r</a:t>
            </a:r>
            <a:r>
              <a:rPr dirty="0" sz="2000" spc="-90">
                <a:latin typeface="Arial"/>
                <a:cs typeface="Arial"/>
              </a:rPr>
              <a:t>k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250">
                <a:latin typeface="Arial"/>
                <a:cs typeface="Arial"/>
              </a:rPr>
              <a:t>Ca</a:t>
            </a:r>
            <a:r>
              <a:rPr dirty="0" sz="2000" spc="-215">
                <a:latin typeface="Arial"/>
                <a:cs typeface="Arial"/>
              </a:rPr>
              <a:t>g</a:t>
            </a:r>
            <a:r>
              <a:rPr dirty="0" sz="2000" spc="10">
                <a:latin typeface="Arial"/>
                <a:cs typeface="Arial"/>
              </a:rPr>
              <a:t>l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60">
                <a:latin typeface="Arial"/>
                <a:cs typeface="Arial"/>
              </a:rPr>
              <a:t>,  </a:t>
            </a:r>
            <a:r>
              <a:rPr dirty="0" sz="2000" spc="-75">
                <a:latin typeface="Arial"/>
                <a:cs typeface="Arial"/>
              </a:rPr>
              <a:t>m</a:t>
            </a:r>
            <a:r>
              <a:rPr dirty="0" sz="2000" spc="-75">
                <a:latin typeface="Arial"/>
                <a:cs typeface="Arial"/>
              </a:rPr>
              <a:t>o</a:t>
            </a:r>
            <a:r>
              <a:rPr dirty="0" sz="2000" spc="-125">
                <a:latin typeface="Arial"/>
                <a:cs typeface="Arial"/>
              </a:rPr>
              <a:t>v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60">
                <a:latin typeface="Arial"/>
                <a:cs typeface="Arial"/>
              </a:rPr>
              <a:t>d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55">
                <a:latin typeface="Arial"/>
                <a:cs typeface="Arial"/>
              </a:rPr>
              <a:t>f</a:t>
            </a:r>
            <a:r>
              <a:rPr dirty="0" sz="2000" spc="-10">
                <a:latin typeface="Arial"/>
                <a:cs typeface="Arial"/>
              </a:rPr>
              <a:t>r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-40">
                <a:latin typeface="Arial"/>
                <a:cs typeface="Arial"/>
              </a:rPr>
              <a:t>m  </a:t>
            </a:r>
            <a:r>
              <a:rPr dirty="0" sz="2000" spc="-395">
                <a:latin typeface="Arial"/>
                <a:cs typeface="Arial"/>
              </a:rPr>
              <a:t>R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75">
                <a:latin typeface="Arial"/>
                <a:cs typeface="Arial"/>
              </a:rPr>
              <a:t>c</a:t>
            </a:r>
            <a:r>
              <a:rPr dirty="0" sz="2000" spc="-55">
                <a:latin typeface="Arial"/>
                <a:cs typeface="Arial"/>
              </a:rPr>
              <a:t>r</a:t>
            </a:r>
            <a:r>
              <a:rPr dirty="0" sz="2000" spc="-35">
                <a:latin typeface="Arial"/>
                <a:cs typeface="Arial"/>
              </a:rPr>
              <a:t>u</a:t>
            </a:r>
            <a:r>
              <a:rPr dirty="0" sz="2000" spc="-20">
                <a:latin typeface="Arial"/>
                <a:cs typeface="Arial"/>
              </a:rPr>
              <a:t>i</a:t>
            </a:r>
            <a:r>
              <a:rPr dirty="0" sz="2000" spc="114">
                <a:latin typeface="Arial"/>
                <a:cs typeface="Arial"/>
              </a:rPr>
              <a:t>t</a:t>
            </a:r>
            <a:r>
              <a:rPr dirty="0" sz="2000" spc="-75">
                <a:latin typeface="Arial"/>
                <a:cs typeface="Arial"/>
              </a:rPr>
              <a:t>m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85">
                <a:latin typeface="Arial"/>
                <a:cs typeface="Arial"/>
              </a:rPr>
              <a:t>n</a:t>
            </a:r>
            <a:r>
              <a:rPr dirty="0" sz="2000" spc="114">
                <a:latin typeface="Arial"/>
                <a:cs typeface="Arial"/>
              </a:rPr>
              <a:t>t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45">
                <a:latin typeface="Arial"/>
                <a:cs typeface="Arial"/>
              </a:rPr>
              <a:t>nd  </a:t>
            </a:r>
            <a:r>
              <a:rPr dirty="0" sz="2000" spc="-175">
                <a:latin typeface="Arial"/>
                <a:cs typeface="Arial"/>
              </a:rPr>
              <a:t>A</a:t>
            </a:r>
            <a:r>
              <a:rPr dirty="0" sz="2000" spc="-60">
                <a:latin typeface="Arial"/>
                <a:cs typeface="Arial"/>
              </a:rPr>
              <a:t>d</a:t>
            </a:r>
            <a:r>
              <a:rPr dirty="0" sz="2000" spc="-75">
                <a:latin typeface="Arial"/>
                <a:cs typeface="Arial"/>
              </a:rPr>
              <a:t>m</a:t>
            </a:r>
            <a:r>
              <a:rPr dirty="0" sz="2000" spc="-100">
                <a:latin typeface="Arial"/>
                <a:cs typeface="Arial"/>
              </a:rPr>
              <a:t>issio</a:t>
            </a:r>
            <a:r>
              <a:rPr dirty="0" sz="2000" spc="-60">
                <a:latin typeface="Arial"/>
                <a:cs typeface="Arial"/>
              </a:rPr>
              <a:t>n</a:t>
            </a:r>
            <a:r>
              <a:rPr dirty="0" sz="2000" spc="-220">
                <a:latin typeface="Arial"/>
                <a:cs typeface="Arial"/>
              </a:rPr>
              <a:t>s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90">
                <a:latin typeface="Arial"/>
                <a:cs typeface="Arial"/>
              </a:rPr>
              <a:t>t</a:t>
            </a:r>
            <a:r>
              <a:rPr dirty="0" sz="2000" spc="-60">
                <a:latin typeface="Arial"/>
                <a:cs typeface="Arial"/>
              </a:rPr>
              <a:t>o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385">
                <a:latin typeface="Arial"/>
                <a:cs typeface="Arial"/>
              </a:rPr>
              <a:t>G</a:t>
            </a:r>
            <a:r>
              <a:rPr dirty="0" sz="2000" spc="-330">
                <a:latin typeface="Arial"/>
                <a:cs typeface="Arial"/>
              </a:rPr>
              <a:t>S</a:t>
            </a:r>
            <a:r>
              <a:rPr dirty="0" sz="2000" spc="-60">
                <a:latin typeface="Arial"/>
                <a:cs typeface="Arial"/>
              </a:rPr>
              <a:t>I</a:t>
            </a:r>
            <a:r>
              <a:rPr dirty="0" sz="2000" spc="-220">
                <a:latin typeface="Arial"/>
                <a:cs typeface="Arial"/>
              </a:rPr>
              <a:t>E  </a:t>
            </a:r>
            <a:r>
              <a:rPr dirty="0" sz="2000" spc="-90">
                <a:latin typeface="Arial"/>
                <a:cs typeface="Arial"/>
              </a:rPr>
              <a:t>Communications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124443" y="477012"/>
            <a:ext cx="3676015" cy="6064250"/>
            <a:chOff x="8124443" y="477012"/>
            <a:chExt cx="3676015" cy="60642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00159" y="477012"/>
              <a:ext cx="2900171" cy="43510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4443" y="3569208"/>
              <a:ext cx="1981199" cy="29717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66921" y="2010355"/>
            <a:ext cx="40017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715">
                <a:solidFill>
                  <a:srgbClr val="FFFFFF"/>
                </a:solidFill>
              </a:rPr>
              <a:t>E</a:t>
            </a:r>
            <a:r>
              <a:rPr dirty="0" sz="4000" spc="-445">
                <a:solidFill>
                  <a:srgbClr val="FFFFFF"/>
                </a:solidFill>
              </a:rPr>
              <a:t>x</a:t>
            </a:r>
            <a:r>
              <a:rPr dirty="0" sz="4000" spc="-229">
                <a:solidFill>
                  <a:srgbClr val="FFFFFF"/>
                </a:solidFill>
              </a:rPr>
              <a:t>ec</a:t>
            </a:r>
            <a:r>
              <a:rPr dirty="0" sz="4000" spc="-250">
                <a:solidFill>
                  <a:srgbClr val="FFFFFF"/>
                </a:solidFill>
              </a:rPr>
              <a:t>u</a:t>
            </a:r>
            <a:r>
              <a:rPr dirty="0" sz="4000" spc="190">
                <a:solidFill>
                  <a:srgbClr val="FFFFFF"/>
                </a:solidFill>
              </a:rPr>
              <a:t>t</a:t>
            </a:r>
            <a:r>
              <a:rPr dirty="0" sz="4000" spc="-75">
                <a:solidFill>
                  <a:srgbClr val="FFFFFF"/>
                </a:solidFill>
              </a:rPr>
              <a:t>i</a:t>
            </a:r>
            <a:r>
              <a:rPr dirty="0" sz="4000" spc="-204">
                <a:solidFill>
                  <a:srgbClr val="FFFFFF"/>
                </a:solidFill>
              </a:rPr>
              <a:t>v</a:t>
            </a:r>
            <a:r>
              <a:rPr dirty="0" sz="4000" spc="-250">
                <a:solidFill>
                  <a:srgbClr val="FFFFFF"/>
                </a:solidFill>
              </a:rPr>
              <a:t>e</a:t>
            </a:r>
            <a:r>
              <a:rPr dirty="0" sz="4000" spc="-225">
                <a:solidFill>
                  <a:srgbClr val="FFFFFF"/>
                </a:solidFill>
              </a:rPr>
              <a:t> </a:t>
            </a:r>
            <a:r>
              <a:rPr dirty="0" sz="4000" spc="-860">
                <a:solidFill>
                  <a:srgbClr val="FFFFFF"/>
                </a:solidFill>
              </a:rPr>
              <a:t>S</a:t>
            </a:r>
            <a:r>
              <a:rPr dirty="0" sz="4000" spc="-155">
                <a:solidFill>
                  <a:srgbClr val="FFFFFF"/>
                </a:solidFill>
              </a:rPr>
              <a:t>u</a:t>
            </a:r>
            <a:r>
              <a:rPr dirty="0" sz="4000" spc="-180">
                <a:solidFill>
                  <a:srgbClr val="FFFFFF"/>
                </a:solidFill>
              </a:rPr>
              <a:t>mm</a:t>
            </a:r>
            <a:r>
              <a:rPr dirty="0" sz="4000" spc="-345">
                <a:solidFill>
                  <a:srgbClr val="FFFFFF"/>
                </a:solidFill>
              </a:rPr>
              <a:t>a</a:t>
            </a:r>
            <a:r>
              <a:rPr dirty="0" sz="4000" spc="70">
                <a:solidFill>
                  <a:srgbClr val="FFFFFF"/>
                </a:solidFill>
              </a:rPr>
              <a:t>r</a:t>
            </a:r>
            <a:r>
              <a:rPr dirty="0" sz="4000" spc="-240">
                <a:solidFill>
                  <a:srgbClr val="FFFFFF"/>
                </a:solidFill>
              </a:rPr>
              <a:t>y</a:t>
            </a:r>
            <a:endParaRPr sz="4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668" y="573023"/>
            <a:ext cx="5103876" cy="571178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108191" y="1417319"/>
            <a:ext cx="9525" cy="4023360"/>
          </a:xfrm>
          <a:custGeom>
            <a:avLst/>
            <a:gdLst/>
            <a:ahLst/>
            <a:cxnLst/>
            <a:rect l="l" t="t" r="r" b="b"/>
            <a:pathLst>
              <a:path w="9525" h="4023360">
                <a:moveTo>
                  <a:pt x="9144" y="0"/>
                </a:moveTo>
                <a:lnTo>
                  <a:pt x="0" y="0"/>
                </a:lnTo>
                <a:lnTo>
                  <a:pt x="0" y="4023359"/>
                </a:lnTo>
                <a:lnTo>
                  <a:pt x="9144" y="4023359"/>
                </a:lnTo>
                <a:lnTo>
                  <a:pt x="9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766921" y="2894020"/>
            <a:ext cx="4695825" cy="2544445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dirty="0" sz="1400" spc="-10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2020-2021 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was </a:t>
            </a:r>
            <a:r>
              <a:rPr dirty="0" sz="1400" spc="-11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year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change 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higher education 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across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04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9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nd 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Education.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Fall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2020,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time 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was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dominated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14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continued 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response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400" spc="-125">
                <a:solidFill>
                  <a:srgbClr val="FFFFFF"/>
                </a:solidFill>
                <a:latin typeface="Arial"/>
                <a:cs typeface="Arial"/>
              </a:rPr>
              <a:t>COVID-19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pandemic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reopening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campus. </a:t>
            </a:r>
            <a:r>
              <a:rPr dirty="0" sz="1400" spc="-125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August,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the majority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unit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returned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face-to-face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operations 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400" spc="-110">
                <a:solidFill>
                  <a:srgbClr val="FFFFFF"/>
                </a:solidFill>
                <a:latin typeface="Arial"/>
                <a:cs typeface="Arial"/>
              </a:rPr>
              <a:t>masks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and social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distancing.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travel 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suspended,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study 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abroad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staff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began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offering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virtual 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internships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study 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abroad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experiences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students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campus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Rome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Center 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faculty </a:t>
            </a:r>
            <a:r>
              <a:rPr dirty="0" sz="14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began 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teaching 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UAF</a:t>
            </a:r>
            <a:r>
              <a:rPr dirty="0" sz="1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courses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collaborating 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UAF</a:t>
            </a:r>
            <a:r>
              <a:rPr dirty="0" sz="14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faculty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1400" spc="-11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variety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projects.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Testing 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Services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reopened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its 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in-person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 center 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distancing 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restrictions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continued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offer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058920" cy="6858000"/>
          </a:xfrm>
          <a:custGeom>
            <a:avLst/>
            <a:gdLst/>
            <a:ahLst/>
            <a:cxnLst/>
            <a:rect l="l" t="t" r="r" b="b"/>
            <a:pathLst>
              <a:path w="4058920" h="6858000">
                <a:moveTo>
                  <a:pt x="4058412" y="0"/>
                </a:moveTo>
                <a:lnTo>
                  <a:pt x="0" y="0"/>
                </a:lnTo>
                <a:lnTo>
                  <a:pt x="0" y="6858000"/>
                </a:lnTo>
                <a:lnTo>
                  <a:pt x="4058412" y="6858000"/>
                </a:lnTo>
                <a:lnTo>
                  <a:pt x="4058412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1360163"/>
            <a:ext cx="2669540" cy="1604010"/>
          </a:xfrm>
          <a:prstGeom prst="rect"/>
        </p:spPr>
        <p:txBody>
          <a:bodyPr wrap="square" lIns="0" tIns="75565" rIns="0" bIns="0" rtlCol="0" vert="horz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95"/>
              </a:spcBef>
            </a:pPr>
            <a:r>
              <a:rPr dirty="0" sz="3700" spc="-380">
                <a:solidFill>
                  <a:srgbClr val="FFFFFF"/>
                </a:solidFill>
              </a:rPr>
              <a:t>W</a:t>
            </a:r>
            <a:r>
              <a:rPr dirty="0" sz="3700" spc="-235">
                <a:solidFill>
                  <a:srgbClr val="FFFFFF"/>
                </a:solidFill>
              </a:rPr>
              <a:t>e</a:t>
            </a:r>
            <a:r>
              <a:rPr dirty="0" sz="3700" spc="-195">
                <a:solidFill>
                  <a:srgbClr val="FFFFFF"/>
                </a:solidFill>
              </a:rPr>
              <a:t> </a:t>
            </a:r>
            <a:r>
              <a:rPr dirty="0" sz="3700" spc="-215">
                <a:solidFill>
                  <a:srgbClr val="FFFFFF"/>
                </a:solidFill>
              </a:rPr>
              <a:t>ch</a:t>
            </a:r>
            <a:r>
              <a:rPr dirty="0" sz="3700" spc="-229">
                <a:solidFill>
                  <a:srgbClr val="FFFFFF"/>
                </a:solidFill>
              </a:rPr>
              <a:t>a</a:t>
            </a:r>
            <a:r>
              <a:rPr dirty="0" sz="3700" spc="-235">
                <a:solidFill>
                  <a:srgbClr val="FFFFFF"/>
                </a:solidFill>
              </a:rPr>
              <a:t>n</a:t>
            </a:r>
            <a:r>
              <a:rPr dirty="0" sz="3700" spc="-360">
                <a:solidFill>
                  <a:srgbClr val="FFFFFF"/>
                </a:solidFill>
              </a:rPr>
              <a:t>g</a:t>
            </a:r>
            <a:r>
              <a:rPr dirty="0" sz="3700" spc="-240">
                <a:solidFill>
                  <a:srgbClr val="FFFFFF"/>
                </a:solidFill>
              </a:rPr>
              <a:t>e</a:t>
            </a:r>
            <a:r>
              <a:rPr dirty="0" sz="3700" spc="-95">
                <a:solidFill>
                  <a:srgbClr val="FFFFFF"/>
                </a:solidFill>
              </a:rPr>
              <a:t>d  </a:t>
            </a:r>
            <a:r>
              <a:rPr dirty="0" sz="3700" spc="-135">
                <a:solidFill>
                  <a:srgbClr val="FFFFFF"/>
                </a:solidFill>
              </a:rPr>
              <a:t>o</a:t>
            </a:r>
            <a:r>
              <a:rPr dirty="0" sz="3700" spc="-10">
                <a:solidFill>
                  <a:srgbClr val="FFFFFF"/>
                </a:solidFill>
              </a:rPr>
              <a:t>r</a:t>
            </a:r>
            <a:r>
              <a:rPr dirty="0" sz="3700" spc="-409">
                <a:solidFill>
                  <a:srgbClr val="FFFFFF"/>
                </a:solidFill>
              </a:rPr>
              <a:t>g</a:t>
            </a:r>
            <a:r>
              <a:rPr dirty="0" sz="3700" spc="-229">
                <a:solidFill>
                  <a:srgbClr val="FFFFFF"/>
                </a:solidFill>
              </a:rPr>
              <a:t>a</a:t>
            </a:r>
            <a:r>
              <a:rPr dirty="0" sz="3700" spc="-235">
                <a:solidFill>
                  <a:srgbClr val="FFFFFF"/>
                </a:solidFill>
              </a:rPr>
              <a:t>n</a:t>
            </a:r>
            <a:r>
              <a:rPr dirty="0" sz="3700" spc="-125">
                <a:solidFill>
                  <a:srgbClr val="FFFFFF"/>
                </a:solidFill>
              </a:rPr>
              <a:t>i</a:t>
            </a:r>
            <a:r>
              <a:rPr dirty="0" sz="3700" spc="-355">
                <a:solidFill>
                  <a:srgbClr val="FFFFFF"/>
                </a:solidFill>
              </a:rPr>
              <a:t>z</a:t>
            </a:r>
            <a:r>
              <a:rPr dirty="0" sz="3700" spc="-360">
                <a:solidFill>
                  <a:srgbClr val="FFFFFF"/>
                </a:solidFill>
              </a:rPr>
              <a:t>a</a:t>
            </a:r>
            <a:r>
              <a:rPr dirty="0" sz="3700" spc="180">
                <a:solidFill>
                  <a:srgbClr val="FFFFFF"/>
                </a:solidFill>
              </a:rPr>
              <a:t>t</a:t>
            </a:r>
            <a:r>
              <a:rPr dirty="0" sz="3700" spc="-40">
                <a:solidFill>
                  <a:srgbClr val="FFFFFF"/>
                </a:solidFill>
              </a:rPr>
              <a:t>i</a:t>
            </a:r>
            <a:r>
              <a:rPr dirty="0" sz="3700" spc="-95">
                <a:solidFill>
                  <a:srgbClr val="FFFFFF"/>
                </a:solidFill>
              </a:rPr>
              <a:t>o</a:t>
            </a:r>
            <a:r>
              <a:rPr dirty="0" sz="3700" spc="-145">
                <a:solidFill>
                  <a:srgbClr val="FFFFFF"/>
                </a:solidFill>
              </a:rPr>
              <a:t>n</a:t>
            </a:r>
            <a:r>
              <a:rPr dirty="0" sz="3700" spc="-140">
                <a:solidFill>
                  <a:srgbClr val="FFFFFF"/>
                </a:solidFill>
              </a:rPr>
              <a:t>al  </a:t>
            </a:r>
            <a:r>
              <a:rPr dirty="0" sz="3700" spc="-290">
                <a:solidFill>
                  <a:srgbClr val="FFFFFF"/>
                </a:solidFill>
              </a:rPr>
              <a:t>units…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4459594" y="1398264"/>
            <a:ext cx="3171825" cy="250571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dirty="0" sz="2000" spc="-305">
                <a:latin typeface="Arial"/>
                <a:cs typeface="Arial"/>
              </a:rPr>
              <a:t>F</a:t>
            </a:r>
            <a:r>
              <a:rPr dirty="0" sz="2000" spc="-10">
                <a:latin typeface="Arial"/>
                <a:cs typeface="Arial"/>
              </a:rPr>
              <a:t>r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-70">
                <a:latin typeface="Arial"/>
                <a:cs typeface="Arial"/>
              </a:rPr>
              <a:t>m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190">
                <a:latin typeface="Arial"/>
                <a:cs typeface="Arial"/>
              </a:rPr>
              <a:t>G</a:t>
            </a:r>
            <a:r>
              <a:rPr dirty="0" sz="2000" spc="-120">
                <a:latin typeface="Arial"/>
                <a:cs typeface="Arial"/>
              </a:rPr>
              <a:t>r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60">
                <a:latin typeface="Arial"/>
                <a:cs typeface="Arial"/>
              </a:rPr>
              <a:t>du</a:t>
            </a:r>
            <a:r>
              <a:rPr dirty="0" sz="2000" spc="-180">
                <a:latin typeface="Arial"/>
                <a:cs typeface="Arial"/>
              </a:rPr>
              <a:t>a</a:t>
            </a:r>
            <a:r>
              <a:rPr dirty="0" sz="2000" spc="90">
                <a:latin typeface="Arial"/>
                <a:cs typeface="Arial"/>
              </a:rPr>
              <a:t>t</a:t>
            </a:r>
            <a:r>
              <a:rPr dirty="0" sz="2000" spc="-120">
                <a:latin typeface="Arial"/>
                <a:cs typeface="Arial"/>
              </a:rPr>
              <a:t>e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330">
                <a:latin typeface="Arial"/>
                <a:cs typeface="Arial"/>
              </a:rPr>
              <a:t>F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10">
                <a:latin typeface="Arial"/>
                <a:cs typeface="Arial"/>
              </a:rPr>
              <a:t>ll</a:t>
            </a:r>
            <a:r>
              <a:rPr dirty="0" sz="2000" spc="-75">
                <a:latin typeface="Arial"/>
                <a:cs typeface="Arial"/>
              </a:rPr>
              <a:t>o</a:t>
            </a:r>
            <a:r>
              <a:rPr dirty="0" sz="2000" spc="-35">
                <a:latin typeface="Arial"/>
                <a:cs typeface="Arial"/>
              </a:rPr>
              <a:t>w</a:t>
            </a:r>
            <a:r>
              <a:rPr dirty="0" sz="2000" spc="-140">
                <a:latin typeface="Arial"/>
                <a:cs typeface="Arial"/>
              </a:rPr>
              <a:t>s</a:t>
            </a:r>
            <a:r>
              <a:rPr dirty="0" sz="2000" spc="-150">
                <a:latin typeface="Arial"/>
                <a:cs typeface="Arial"/>
              </a:rPr>
              <a:t>h</a:t>
            </a:r>
            <a:r>
              <a:rPr dirty="0" sz="2000" spc="-20">
                <a:latin typeface="Arial"/>
                <a:cs typeface="Arial"/>
              </a:rPr>
              <a:t>i</a:t>
            </a:r>
            <a:r>
              <a:rPr dirty="0" sz="2000" spc="-45">
                <a:latin typeface="Arial"/>
                <a:cs typeface="Arial"/>
              </a:rPr>
              <a:t>p</a:t>
            </a:r>
            <a:r>
              <a:rPr dirty="0" sz="2000" spc="-155">
                <a:latin typeface="Arial"/>
                <a:cs typeface="Arial"/>
              </a:rPr>
              <a:t>s  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60">
                <a:latin typeface="Arial"/>
                <a:cs typeface="Arial"/>
              </a:rPr>
              <a:t>nd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305">
                <a:latin typeface="Arial"/>
                <a:cs typeface="Arial"/>
              </a:rPr>
              <a:t>P</a:t>
            </a:r>
            <a:r>
              <a:rPr dirty="0" sz="2000" spc="-10">
                <a:latin typeface="Arial"/>
                <a:cs typeface="Arial"/>
              </a:rPr>
              <a:t>r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-90">
                <a:latin typeface="Arial"/>
                <a:cs typeface="Arial"/>
              </a:rPr>
              <a:t>g</a:t>
            </a:r>
            <a:r>
              <a:rPr dirty="0" sz="2000" spc="-95">
                <a:latin typeface="Arial"/>
                <a:cs typeface="Arial"/>
              </a:rPr>
              <a:t>r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70">
                <a:latin typeface="Arial"/>
                <a:cs typeface="Arial"/>
              </a:rPr>
              <a:t>m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-135">
                <a:latin typeface="Arial"/>
                <a:cs typeface="Arial"/>
              </a:rPr>
              <a:t>Supp</a:t>
            </a:r>
            <a:r>
              <a:rPr dirty="0" sz="2000" spc="-130">
                <a:latin typeface="Arial"/>
                <a:cs typeface="Arial"/>
              </a:rPr>
              <a:t>o</a:t>
            </a:r>
            <a:r>
              <a:rPr dirty="0" sz="2000" spc="25">
                <a:latin typeface="Arial"/>
                <a:cs typeface="Arial"/>
              </a:rPr>
              <a:t>r</a:t>
            </a:r>
            <a:r>
              <a:rPr dirty="0" sz="2000" spc="114">
                <a:latin typeface="Arial"/>
                <a:cs typeface="Arial"/>
              </a:rPr>
              <a:t>t</a:t>
            </a:r>
            <a:r>
              <a:rPr dirty="0" sz="2000" spc="-114">
                <a:latin typeface="Arial"/>
                <a:cs typeface="Arial"/>
              </a:rPr>
              <a:t> </a:t>
            </a:r>
            <a:r>
              <a:rPr dirty="0" sz="2000" spc="90">
                <a:latin typeface="Arial"/>
                <a:cs typeface="Arial"/>
              </a:rPr>
              <a:t>t</a:t>
            </a:r>
            <a:r>
              <a:rPr dirty="0" sz="2000" spc="-40">
                <a:latin typeface="Arial"/>
                <a:cs typeface="Arial"/>
              </a:rPr>
              <a:t>o  </a:t>
            </a:r>
            <a:r>
              <a:rPr dirty="0" sz="2000" spc="-300">
                <a:latin typeface="Arial"/>
                <a:cs typeface="Arial"/>
              </a:rPr>
              <a:t>G</a:t>
            </a:r>
            <a:r>
              <a:rPr dirty="0" sz="2000" spc="-10">
                <a:latin typeface="Arial"/>
                <a:cs typeface="Arial"/>
              </a:rPr>
              <a:t>r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95">
                <a:latin typeface="Arial"/>
                <a:cs typeface="Arial"/>
              </a:rPr>
              <a:t>du</a:t>
            </a:r>
            <a:r>
              <a:rPr dirty="0" sz="2000" spc="-120">
                <a:latin typeface="Arial"/>
                <a:cs typeface="Arial"/>
              </a:rPr>
              <a:t>a</a:t>
            </a:r>
            <a:r>
              <a:rPr dirty="0" sz="2000" spc="90">
                <a:latin typeface="Arial"/>
                <a:cs typeface="Arial"/>
              </a:rPr>
              <a:t>t</a:t>
            </a:r>
            <a:r>
              <a:rPr dirty="0" sz="2000" spc="-120">
                <a:latin typeface="Arial"/>
                <a:cs typeface="Arial"/>
              </a:rPr>
              <a:t>e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215">
                <a:latin typeface="Arial"/>
                <a:cs typeface="Arial"/>
              </a:rPr>
              <a:t>S</a:t>
            </a:r>
            <a:r>
              <a:rPr dirty="0" sz="2000" spc="-95">
                <a:latin typeface="Arial"/>
                <a:cs typeface="Arial"/>
              </a:rPr>
              <a:t>t</a:t>
            </a:r>
            <a:r>
              <a:rPr dirty="0" sz="2000" spc="-80">
                <a:latin typeface="Arial"/>
                <a:cs typeface="Arial"/>
              </a:rPr>
              <a:t>ud</a:t>
            </a:r>
            <a:r>
              <a:rPr dirty="0" sz="2000" spc="-85">
                <a:latin typeface="Arial"/>
                <a:cs typeface="Arial"/>
              </a:rPr>
              <a:t>e</a:t>
            </a:r>
            <a:r>
              <a:rPr dirty="0" sz="2000" spc="-85">
                <a:latin typeface="Arial"/>
                <a:cs typeface="Arial"/>
              </a:rPr>
              <a:t>n</a:t>
            </a:r>
            <a:r>
              <a:rPr dirty="0" sz="2000" spc="114">
                <a:latin typeface="Arial"/>
                <a:cs typeface="Arial"/>
              </a:rPr>
              <a:t>t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330">
                <a:latin typeface="Arial"/>
                <a:cs typeface="Arial"/>
              </a:rPr>
              <a:t>F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10">
                <a:latin typeface="Arial"/>
                <a:cs typeface="Arial"/>
              </a:rPr>
              <a:t>ll</a:t>
            </a:r>
            <a:r>
              <a:rPr dirty="0" sz="2000" spc="-75">
                <a:latin typeface="Arial"/>
                <a:cs typeface="Arial"/>
              </a:rPr>
              <a:t>o</a:t>
            </a:r>
            <a:r>
              <a:rPr dirty="0" sz="2000" spc="-35">
                <a:latin typeface="Arial"/>
                <a:cs typeface="Arial"/>
              </a:rPr>
              <a:t>w</a:t>
            </a:r>
            <a:r>
              <a:rPr dirty="0" sz="2000" spc="-225">
                <a:latin typeface="Arial"/>
                <a:cs typeface="Arial"/>
              </a:rPr>
              <a:t>s</a:t>
            </a:r>
            <a:r>
              <a:rPr dirty="0" sz="2000" spc="-35">
                <a:latin typeface="Arial"/>
                <a:cs typeface="Arial"/>
              </a:rPr>
              <a:t>h</a:t>
            </a:r>
            <a:r>
              <a:rPr dirty="0" sz="2000" spc="-20">
                <a:latin typeface="Arial"/>
                <a:cs typeface="Arial"/>
              </a:rPr>
              <a:t>i</a:t>
            </a:r>
            <a:r>
              <a:rPr dirty="0" sz="2000" spc="-70">
                <a:latin typeface="Arial"/>
                <a:cs typeface="Arial"/>
              </a:rPr>
              <a:t>p</a:t>
            </a:r>
            <a:r>
              <a:rPr dirty="0" sz="2000" spc="-225">
                <a:latin typeface="Arial"/>
                <a:cs typeface="Arial"/>
              </a:rPr>
              <a:t>s</a:t>
            </a:r>
            <a:r>
              <a:rPr dirty="0" sz="2000" spc="-60">
                <a:latin typeface="Arial"/>
                <a:cs typeface="Arial"/>
              </a:rPr>
              <a:t>,  </a:t>
            </a:r>
            <a:r>
              <a:rPr dirty="0" sz="2000" spc="-85">
                <a:latin typeface="Arial"/>
                <a:cs typeface="Arial"/>
              </a:rPr>
              <a:t>Registration </a:t>
            </a:r>
            <a:r>
              <a:rPr dirty="0" sz="2000" spc="-95">
                <a:latin typeface="Arial"/>
                <a:cs typeface="Arial"/>
              </a:rPr>
              <a:t>and</a:t>
            </a:r>
            <a:r>
              <a:rPr dirty="0" sz="2000" spc="-125">
                <a:latin typeface="Arial"/>
                <a:cs typeface="Arial"/>
              </a:rPr>
              <a:t> </a:t>
            </a:r>
            <a:r>
              <a:rPr dirty="0" sz="2000" spc="-80">
                <a:latin typeface="Arial"/>
                <a:cs typeface="Arial"/>
              </a:rPr>
              <a:t>Graduation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25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2000" spc="-140">
                <a:latin typeface="Arial"/>
                <a:cs typeface="Arial"/>
              </a:rPr>
              <a:t>V</a:t>
            </a:r>
            <a:r>
              <a:rPr dirty="0" sz="2000" spc="-55">
                <a:latin typeface="Arial"/>
                <a:cs typeface="Arial"/>
              </a:rPr>
              <a:t>i</a:t>
            </a:r>
            <a:r>
              <a:rPr dirty="0" sz="2000" spc="-125">
                <a:latin typeface="Arial"/>
                <a:cs typeface="Arial"/>
              </a:rPr>
              <a:t>ck</a:t>
            </a:r>
            <a:r>
              <a:rPr dirty="0" sz="2000" spc="-95">
                <a:latin typeface="Arial"/>
                <a:cs typeface="Arial"/>
              </a:rPr>
              <a:t>y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204">
                <a:latin typeface="Arial"/>
                <a:cs typeface="Arial"/>
              </a:rPr>
              <a:t>H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25">
                <a:latin typeface="Arial"/>
                <a:cs typeface="Arial"/>
              </a:rPr>
              <a:t>r</a:t>
            </a:r>
            <a:r>
              <a:rPr dirty="0" sz="2000" spc="114">
                <a:latin typeface="Arial"/>
                <a:cs typeface="Arial"/>
              </a:rPr>
              <a:t>t</a:t>
            </a:r>
            <a:r>
              <a:rPr dirty="0" sz="2000" spc="-35">
                <a:latin typeface="Arial"/>
                <a:cs typeface="Arial"/>
              </a:rPr>
              <a:t>w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10">
                <a:latin typeface="Arial"/>
                <a:cs typeface="Arial"/>
              </a:rPr>
              <a:t>ll</a:t>
            </a:r>
            <a:r>
              <a:rPr dirty="0" sz="2000" spc="-60">
                <a:latin typeface="Arial"/>
                <a:cs typeface="Arial"/>
              </a:rPr>
              <a:t>,</a:t>
            </a:r>
            <a:r>
              <a:rPr dirty="0" sz="2000" spc="-85">
                <a:latin typeface="Arial"/>
                <a:cs typeface="Arial"/>
              </a:rPr>
              <a:t> </a:t>
            </a:r>
            <a:r>
              <a:rPr dirty="0" sz="2000" spc="-150">
                <a:latin typeface="Arial"/>
                <a:cs typeface="Arial"/>
              </a:rPr>
              <a:t>D</a:t>
            </a:r>
            <a:r>
              <a:rPr dirty="0" sz="2000" spc="-55">
                <a:latin typeface="Arial"/>
                <a:cs typeface="Arial"/>
              </a:rPr>
              <a:t>i</a:t>
            </a:r>
            <a:r>
              <a:rPr dirty="0" sz="2000">
                <a:latin typeface="Arial"/>
                <a:cs typeface="Arial"/>
              </a:rPr>
              <a:t>r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25">
                <a:latin typeface="Arial"/>
                <a:cs typeface="Arial"/>
              </a:rPr>
              <a:t>c</a:t>
            </a:r>
            <a:r>
              <a:rPr dirty="0" sz="2000" spc="-40">
                <a:latin typeface="Arial"/>
                <a:cs typeface="Arial"/>
              </a:rPr>
              <a:t>t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30">
                <a:latin typeface="Arial"/>
                <a:cs typeface="Arial"/>
              </a:rPr>
              <a:t>r</a:t>
            </a:r>
            <a:endParaRPr sz="2000">
              <a:latin typeface="Arial"/>
              <a:cs typeface="Arial"/>
            </a:endParaRPr>
          </a:p>
          <a:p>
            <a:pPr marL="241300" marR="182880" indent="-228600">
              <a:lnSpc>
                <a:spcPts val="2160"/>
              </a:lnSpc>
              <a:spcBef>
                <a:spcPts val="104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2000" spc="-330">
                <a:latin typeface="Arial"/>
                <a:cs typeface="Arial"/>
              </a:rPr>
              <a:t>K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25">
                <a:latin typeface="Arial"/>
                <a:cs typeface="Arial"/>
              </a:rPr>
              <a:t>r</a:t>
            </a:r>
            <a:r>
              <a:rPr dirty="0" sz="2000" spc="35">
                <a:latin typeface="Arial"/>
                <a:cs typeface="Arial"/>
              </a:rPr>
              <a:t>r</a:t>
            </a:r>
            <a:r>
              <a:rPr dirty="0" sz="2000" spc="-95">
                <a:latin typeface="Arial"/>
                <a:cs typeface="Arial"/>
              </a:rPr>
              <a:t>y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385">
                <a:latin typeface="Arial"/>
                <a:cs typeface="Arial"/>
              </a:rPr>
              <a:t>C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10">
                <a:latin typeface="Arial"/>
                <a:cs typeface="Arial"/>
              </a:rPr>
              <a:t>l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60">
                <a:latin typeface="Arial"/>
                <a:cs typeface="Arial"/>
              </a:rPr>
              <a:t>,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275">
                <a:latin typeface="Arial"/>
                <a:cs typeface="Arial"/>
              </a:rPr>
              <a:t>L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10">
                <a:latin typeface="Arial"/>
                <a:cs typeface="Arial"/>
              </a:rPr>
              <a:t>i</a:t>
            </a:r>
            <a:r>
              <a:rPr dirty="0" sz="2000" spc="-110">
                <a:latin typeface="Arial"/>
                <a:cs typeface="Arial"/>
              </a:rPr>
              <a:t>g</a:t>
            </a:r>
            <a:r>
              <a:rPr dirty="0" sz="2000" spc="-114">
                <a:latin typeface="Arial"/>
                <a:cs typeface="Arial"/>
              </a:rPr>
              <a:t>h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45">
                <a:latin typeface="Arial"/>
                <a:cs typeface="Arial"/>
              </a:rPr>
              <a:t>M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10">
                <a:latin typeface="Arial"/>
                <a:cs typeface="Arial"/>
              </a:rPr>
              <a:t>r</a:t>
            </a:r>
            <a:r>
              <a:rPr dirty="0" sz="2000" spc="-225">
                <a:latin typeface="Arial"/>
                <a:cs typeface="Arial"/>
              </a:rPr>
              <a:t>s</a:t>
            </a:r>
            <a:r>
              <a:rPr dirty="0" sz="2000" spc="-110">
                <a:latin typeface="Arial"/>
                <a:cs typeface="Arial"/>
              </a:rPr>
              <a:t>h</a:t>
            </a:r>
            <a:r>
              <a:rPr dirty="0" sz="2000" spc="-114">
                <a:latin typeface="Arial"/>
                <a:cs typeface="Arial"/>
              </a:rPr>
              <a:t>a</a:t>
            </a:r>
            <a:r>
              <a:rPr dirty="0" sz="2000" spc="10">
                <a:latin typeface="Arial"/>
                <a:cs typeface="Arial"/>
              </a:rPr>
              <a:t>ll</a:t>
            </a:r>
            <a:r>
              <a:rPr dirty="0" sz="2000" spc="-60">
                <a:latin typeface="Arial"/>
                <a:cs typeface="Arial"/>
              </a:rPr>
              <a:t>,  </a:t>
            </a:r>
            <a:r>
              <a:rPr dirty="0" sz="2000" spc="-254">
                <a:latin typeface="Arial"/>
                <a:cs typeface="Arial"/>
              </a:rPr>
              <a:t>T</a:t>
            </a:r>
            <a:r>
              <a:rPr dirty="0" sz="2000" spc="-60">
                <a:latin typeface="Arial"/>
                <a:cs typeface="Arial"/>
              </a:rPr>
              <a:t>h</a:t>
            </a:r>
            <a:r>
              <a:rPr dirty="0" sz="2000" spc="-60">
                <a:latin typeface="Arial"/>
                <a:cs typeface="Arial"/>
              </a:rPr>
              <a:t>e</a:t>
            </a:r>
            <a:r>
              <a:rPr dirty="0" sz="2000" spc="-65">
                <a:latin typeface="Arial"/>
                <a:cs typeface="Arial"/>
              </a:rPr>
              <a:t>r</a:t>
            </a:r>
            <a:r>
              <a:rPr dirty="0" sz="2000" spc="-175">
                <a:latin typeface="Arial"/>
                <a:cs typeface="Arial"/>
              </a:rPr>
              <a:t>es</a:t>
            </a:r>
            <a:r>
              <a:rPr dirty="0" sz="2000" spc="-120">
                <a:latin typeface="Arial"/>
                <a:cs typeface="Arial"/>
              </a:rPr>
              <a:t>e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45">
                <a:latin typeface="Arial"/>
                <a:cs typeface="Arial"/>
              </a:rPr>
              <a:t>M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r</a:t>
            </a:r>
            <a:r>
              <a:rPr dirty="0" sz="2000" spc="-95">
                <a:latin typeface="Arial"/>
                <a:cs typeface="Arial"/>
              </a:rPr>
              <a:t>e</a:t>
            </a:r>
            <a:r>
              <a:rPr dirty="0" sz="2000" spc="-90">
                <a:latin typeface="Arial"/>
                <a:cs typeface="Arial"/>
              </a:rPr>
              <a:t>n</a:t>
            </a:r>
            <a:r>
              <a:rPr dirty="0" sz="2000" spc="-100">
                <a:latin typeface="Arial"/>
                <a:cs typeface="Arial"/>
              </a:rPr>
              <a:t>o</a:t>
            </a:r>
            <a:r>
              <a:rPr dirty="0" sz="2000" spc="-60">
                <a:latin typeface="Arial"/>
                <a:cs typeface="Arial"/>
              </a:rPr>
              <a:t>,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-370">
                <a:latin typeface="Arial"/>
                <a:cs typeface="Arial"/>
              </a:rPr>
              <a:t>J</a:t>
            </a:r>
            <a:r>
              <a:rPr dirty="0" sz="2000" spc="-60">
                <a:latin typeface="Arial"/>
                <a:cs typeface="Arial"/>
              </a:rPr>
              <a:t>u</a:t>
            </a:r>
            <a:r>
              <a:rPr dirty="0" sz="2000" spc="10">
                <a:latin typeface="Arial"/>
                <a:cs typeface="Arial"/>
              </a:rPr>
              <a:t>l</a:t>
            </a:r>
            <a:r>
              <a:rPr dirty="0" sz="2000" spc="-50">
                <a:latin typeface="Arial"/>
                <a:cs typeface="Arial"/>
              </a:rPr>
              <a:t>ie  </a:t>
            </a:r>
            <a:r>
              <a:rPr dirty="0" sz="2000" spc="-165">
                <a:latin typeface="Arial"/>
                <a:cs typeface="Arial"/>
              </a:rPr>
              <a:t>Rogers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30540" y="1412747"/>
            <a:ext cx="0" cy="3657600"/>
          </a:xfrm>
          <a:custGeom>
            <a:avLst/>
            <a:gdLst/>
            <a:ahLst/>
            <a:cxnLst/>
            <a:rect l="l" t="t" r="r" b="b"/>
            <a:pathLst>
              <a:path w="0"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530343" y="1398264"/>
            <a:ext cx="3010535" cy="250571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3340">
              <a:lnSpc>
                <a:spcPts val="2160"/>
              </a:lnSpc>
              <a:spcBef>
                <a:spcPts val="375"/>
              </a:spcBef>
            </a:pPr>
            <a:r>
              <a:rPr dirty="0" sz="2000" spc="-175">
                <a:latin typeface="Arial"/>
                <a:cs typeface="Arial"/>
              </a:rPr>
              <a:t>F</a:t>
            </a:r>
            <a:r>
              <a:rPr dirty="0" sz="2000" spc="-140">
                <a:latin typeface="Arial"/>
                <a:cs typeface="Arial"/>
              </a:rPr>
              <a:t>r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-70">
                <a:latin typeface="Arial"/>
                <a:cs typeface="Arial"/>
              </a:rPr>
              <a:t>m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185">
                <a:latin typeface="Arial"/>
                <a:cs typeface="Arial"/>
              </a:rPr>
              <a:t>Sp</a:t>
            </a:r>
            <a:r>
              <a:rPr dirty="0" sz="2000" spc="-175">
                <a:latin typeface="Arial"/>
                <a:cs typeface="Arial"/>
              </a:rPr>
              <a:t>o</a:t>
            </a:r>
            <a:r>
              <a:rPr dirty="0" sz="2000" spc="-150">
                <a:latin typeface="Arial"/>
                <a:cs typeface="Arial"/>
              </a:rPr>
              <a:t>n</a:t>
            </a:r>
            <a:r>
              <a:rPr dirty="0" sz="2000" spc="-140">
                <a:latin typeface="Arial"/>
                <a:cs typeface="Arial"/>
              </a:rPr>
              <a:t>s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r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60">
                <a:latin typeface="Arial"/>
                <a:cs typeface="Arial"/>
              </a:rPr>
              <a:t>d</a:t>
            </a:r>
            <a:r>
              <a:rPr dirty="0" sz="2000" spc="-125">
                <a:latin typeface="Arial"/>
                <a:cs typeface="Arial"/>
              </a:rPr>
              <a:t> </a:t>
            </a:r>
            <a:r>
              <a:rPr dirty="0" sz="2000" spc="-215">
                <a:latin typeface="Arial"/>
                <a:cs typeface="Arial"/>
              </a:rPr>
              <a:t>S</a:t>
            </a:r>
            <a:r>
              <a:rPr dirty="0" sz="2000" spc="-95">
                <a:latin typeface="Arial"/>
                <a:cs typeface="Arial"/>
              </a:rPr>
              <a:t>t</a:t>
            </a:r>
            <a:r>
              <a:rPr dirty="0" sz="2000" spc="-80">
                <a:latin typeface="Arial"/>
                <a:cs typeface="Arial"/>
              </a:rPr>
              <a:t>ud</a:t>
            </a:r>
            <a:r>
              <a:rPr dirty="0" sz="2000" spc="-85">
                <a:latin typeface="Arial"/>
                <a:cs typeface="Arial"/>
              </a:rPr>
              <a:t>e</a:t>
            </a:r>
            <a:r>
              <a:rPr dirty="0" sz="2000" spc="-85">
                <a:latin typeface="Arial"/>
                <a:cs typeface="Arial"/>
              </a:rPr>
              <a:t>n</a:t>
            </a:r>
            <a:r>
              <a:rPr dirty="0" sz="2000" spc="114">
                <a:latin typeface="Arial"/>
                <a:cs typeface="Arial"/>
              </a:rPr>
              <a:t>t</a:t>
            </a:r>
            <a:r>
              <a:rPr dirty="0" sz="2000" spc="-220">
                <a:latin typeface="Arial"/>
                <a:cs typeface="Arial"/>
              </a:rPr>
              <a:t>s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90">
                <a:latin typeface="Arial"/>
                <a:cs typeface="Arial"/>
              </a:rPr>
              <a:t>t</a:t>
            </a:r>
            <a:r>
              <a:rPr dirty="0" sz="2000" spc="-40">
                <a:latin typeface="Arial"/>
                <a:cs typeface="Arial"/>
              </a:rPr>
              <a:t>o  </a:t>
            </a:r>
            <a:r>
              <a:rPr dirty="0" sz="2000" spc="-185">
                <a:latin typeface="Arial"/>
                <a:cs typeface="Arial"/>
              </a:rPr>
              <a:t>Sp</a:t>
            </a:r>
            <a:r>
              <a:rPr dirty="0" sz="2000" spc="-175">
                <a:latin typeface="Arial"/>
                <a:cs typeface="Arial"/>
              </a:rPr>
              <a:t>o</a:t>
            </a:r>
            <a:r>
              <a:rPr dirty="0" sz="2000" spc="-150">
                <a:latin typeface="Arial"/>
                <a:cs typeface="Arial"/>
              </a:rPr>
              <a:t>n</a:t>
            </a:r>
            <a:r>
              <a:rPr dirty="0" sz="2000" spc="-140">
                <a:latin typeface="Arial"/>
                <a:cs typeface="Arial"/>
              </a:rPr>
              <a:t>s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r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60">
                <a:latin typeface="Arial"/>
                <a:cs typeface="Arial"/>
              </a:rPr>
              <a:t>d</a:t>
            </a:r>
            <a:r>
              <a:rPr dirty="0" sz="2000" spc="-125">
                <a:latin typeface="Arial"/>
                <a:cs typeface="Arial"/>
              </a:rPr>
              <a:t> </a:t>
            </a:r>
            <a:r>
              <a:rPr dirty="0" sz="2000" spc="-215">
                <a:latin typeface="Arial"/>
                <a:cs typeface="Arial"/>
              </a:rPr>
              <a:t>S</a:t>
            </a:r>
            <a:r>
              <a:rPr dirty="0" sz="2000" spc="-95">
                <a:latin typeface="Arial"/>
                <a:cs typeface="Arial"/>
              </a:rPr>
              <a:t>t</a:t>
            </a:r>
            <a:r>
              <a:rPr dirty="0" sz="2000" spc="-80">
                <a:latin typeface="Arial"/>
                <a:cs typeface="Arial"/>
              </a:rPr>
              <a:t>ud</a:t>
            </a:r>
            <a:r>
              <a:rPr dirty="0" sz="2000" spc="-85">
                <a:latin typeface="Arial"/>
                <a:cs typeface="Arial"/>
              </a:rPr>
              <a:t>e</a:t>
            </a:r>
            <a:r>
              <a:rPr dirty="0" sz="2000" spc="-85">
                <a:latin typeface="Arial"/>
                <a:cs typeface="Arial"/>
              </a:rPr>
              <a:t>n</a:t>
            </a:r>
            <a:r>
              <a:rPr dirty="0" sz="2000" spc="114">
                <a:latin typeface="Arial"/>
                <a:cs typeface="Arial"/>
              </a:rPr>
              <a:t>t</a:t>
            </a:r>
            <a:r>
              <a:rPr dirty="0" sz="2000" spc="-220">
                <a:latin typeface="Arial"/>
                <a:cs typeface="Arial"/>
              </a:rPr>
              <a:t>s</a:t>
            </a:r>
            <a:r>
              <a:rPr dirty="0" sz="2000" spc="-105">
                <a:latin typeface="Arial"/>
                <a:cs typeface="Arial"/>
              </a:rPr>
              <a:t> 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45">
                <a:latin typeface="Arial"/>
                <a:cs typeface="Arial"/>
              </a:rPr>
              <a:t>nd  </a:t>
            </a:r>
            <a:r>
              <a:rPr dirty="0" sz="2000" spc="-415">
                <a:latin typeface="Arial"/>
                <a:cs typeface="Arial"/>
              </a:rPr>
              <a:t>S</a:t>
            </a:r>
            <a:r>
              <a:rPr dirty="0" sz="2000" spc="-60">
                <a:latin typeface="Arial"/>
                <a:cs typeface="Arial"/>
              </a:rPr>
              <a:t>p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155">
                <a:latin typeface="Arial"/>
                <a:cs typeface="Arial"/>
              </a:rPr>
              <a:t>c</a:t>
            </a:r>
            <a:r>
              <a:rPr dirty="0" sz="2000" spc="-75">
                <a:latin typeface="Arial"/>
                <a:cs typeface="Arial"/>
              </a:rPr>
              <a:t>ia</a:t>
            </a:r>
            <a:r>
              <a:rPr dirty="0" sz="2000" spc="15">
                <a:latin typeface="Arial"/>
                <a:cs typeface="Arial"/>
              </a:rPr>
              <a:t>l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-185">
                <a:latin typeface="Arial"/>
                <a:cs typeface="Arial"/>
              </a:rPr>
              <a:t>P</a:t>
            </a:r>
            <a:r>
              <a:rPr dirty="0" sz="2000" spc="-130">
                <a:latin typeface="Arial"/>
                <a:cs typeface="Arial"/>
              </a:rPr>
              <a:t>r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-170">
                <a:latin typeface="Arial"/>
                <a:cs typeface="Arial"/>
              </a:rPr>
              <a:t>g</a:t>
            </a:r>
            <a:r>
              <a:rPr dirty="0" sz="2000" spc="-10">
                <a:latin typeface="Arial"/>
                <a:cs typeface="Arial"/>
              </a:rPr>
              <a:t>r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75">
                <a:latin typeface="Arial"/>
                <a:cs typeface="Arial"/>
              </a:rPr>
              <a:t>m</a:t>
            </a:r>
            <a:r>
              <a:rPr dirty="0" sz="2000" spc="-220">
                <a:latin typeface="Arial"/>
                <a:cs typeface="Arial"/>
              </a:rPr>
              <a:t>s</a:t>
            </a:r>
            <a:endParaRPr sz="2000">
              <a:latin typeface="Arial"/>
              <a:cs typeface="Arial"/>
            </a:endParaRPr>
          </a:p>
          <a:p>
            <a:pPr marL="241300" marR="344170" indent="-228600">
              <a:lnSpc>
                <a:spcPts val="2160"/>
              </a:lnSpc>
              <a:spcBef>
                <a:spcPts val="994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2000" spc="-145">
                <a:latin typeface="Arial"/>
                <a:cs typeface="Arial"/>
              </a:rPr>
              <a:t>Gl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15">
                <a:latin typeface="Arial"/>
                <a:cs typeface="Arial"/>
              </a:rPr>
              <a:t>ri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90">
                <a:latin typeface="Arial"/>
                <a:cs typeface="Arial"/>
              </a:rPr>
              <a:t> </a:t>
            </a:r>
            <a:r>
              <a:rPr dirty="0" sz="2000" spc="-305">
                <a:latin typeface="Arial"/>
                <a:cs typeface="Arial"/>
              </a:rPr>
              <a:t>F</a:t>
            </a:r>
            <a:r>
              <a:rPr dirty="0" sz="2000" spc="10">
                <a:latin typeface="Arial"/>
                <a:cs typeface="Arial"/>
              </a:rPr>
              <a:t>l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r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220">
                <a:latin typeface="Arial"/>
                <a:cs typeface="Arial"/>
              </a:rPr>
              <a:t>s</a:t>
            </a:r>
            <a:r>
              <a:rPr dirty="0" sz="2000" spc="-95">
                <a:latin typeface="Arial"/>
                <a:cs typeface="Arial"/>
              </a:rPr>
              <a:t> </a:t>
            </a:r>
            <a:r>
              <a:rPr dirty="0" sz="2000" spc="-355">
                <a:latin typeface="Arial"/>
                <a:cs typeface="Arial"/>
              </a:rPr>
              <a:t>P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145">
                <a:latin typeface="Arial"/>
                <a:cs typeface="Arial"/>
              </a:rPr>
              <a:t>ss</a:t>
            </a:r>
            <a:r>
              <a:rPr dirty="0" sz="2000" spc="-240">
                <a:latin typeface="Arial"/>
                <a:cs typeface="Arial"/>
              </a:rPr>
              <a:t>m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r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60">
                <a:latin typeface="Arial"/>
                <a:cs typeface="Arial"/>
              </a:rPr>
              <a:t>,  </a:t>
            </a:r>
            <a:r>
              <a:rPr dirty="0" sz="2000" spc="-55">
                <a:latin typeface="Arial"/>
                <a:cs typeface="Arial"/>
              </a:rPr>
              <a:t>Director</a:t>
            </a:r>
            <a:endParaRPr sz="2000">
              <a:latin typeface="Arial"/>
              <a:cs typeface="Arial"/>
            </a:endParaRPr>
          </a:p>
          <a:p>
            <a:pPr marL="241300" marR="5080" indent="-228600">
              <a:lnSpc>
                <a:spcPts val="2160"/>
              </a:lnSpc>
              <a:spcBef>
                <a:spcPts val="101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2000" spc="-185">
                <a:latin typeface="Arial"/>
                <a:cs typeface="Arial"/>
              </a:rPr>
              <a:t>Ca</a:t>
            </a:r>
            <a:r>
              <a:rPr dirty="0" sz="2000" spc="-245">
                <a:latin typeface="Arial"/>
                <a:cs typeface="Arial"/>
              </a:rPr>
              <a:t>m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10">
                <a:latin typeface="Arial"/>
                <a:cs typeface="Arial"/>
              </a:rPr>
              <a:t>r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-60">
                <a:latin typeface="Arial"/>
                <a:cs typeface="Arial"/>
              </a:rPr>
              <a:t>n</a:t>
            </a:r>
            <a:r>
              <a:rPr dirty="0" sz="2000" spc="-100">
                <a:latin typeface="Arial"/>
                <a:cs typeface="Arial"/>
              </a:rPr>
              <a:t> </a:t>
            </a:r>
            <a:r>
              <a:rPr dirty="0" sz="2000" spc="-160">
                <a:latin typeface="Arial"/>
                <a:cs typeface="Arial"/>
              </a:rPr>
              <a:t>Caja</a:t>
            </a:r>
            <a:r>
              <a:rPr dirty="0" sz="2000" spc="-85">
                <a:latin typeface="Arial"/>
                <a:cs typeface="Arial"/>
              </a:rPr>
              <a:t>,</a:t>
            </a:r>
            <a:r>
              <a:rPr dirty="0" sz="2000" spc="-125">
                <a:latin typeface="Arial"/>
                <a:cs typeface="Arial"/>
              </a:rPr>
              <a:t> </a:t>
            </a:r>
            <a:r>
              <a:rPr dirty="0" sz="2000" spc="-370">
                <a:latin typeface="Arial"/>
                <a:cs typeface="Arial"/>
              </a:rPr>
              <a:t>J</a:t>
            </a:r>
            <a:r>
              <a:rPr dirty="0" sz="2000" spc="-165">
                <a:latin typeface="Arial"/>
                <a:cs typeface="Arial"/>
              </a:rPr>
              <a:t>a</a:t>
            </a:r>
            <a:r>
              <a:rPr dirty="0" sz="2000" spc="-155">
                <a:latin typeface="Arial"/>
                <a:cs typeface="Arial"/>
              </a:rPr>
              <a:t>c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-60">
                <a:latin typeface="Arial"/>
                <a:cs typeface="Arial"/>
              </a:rPr>
              <a:t>b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100">
                <a:latin typeface="Arial"/>
                <a:cs typeface="Arial"/>
              </a:rPr>
              <a:t>Hi</a:t>
            </a:r>
            <a:r>
              <a:rPr dirty="0" sz="2000" spc="-180">
                <a:latin typeface="Arial"/>
                <a:cs typeface="Arial"/>
              </a:rPr>
              <a:t>a</a:t>
            </a:r>
            <a:r>
              <a:rPr dirty="0" sz="2000" spc="90">
                <a:latin typeface="Arial"/>
                <a:cs typeface="Arial"/>
              </a:rPr>
              <a:t>t</a:t>
            </a:r>
            <a:r>
              <a:rPr dirty="0" sz="2000" spc="30">
                <a:latin typeface="Arial"/>
                <a:cs typeface="Arial"/>
              </a:rPr>
              <a:t>t,  </a:t>
            </a:r>
            <a:r>
              <a:rPr dirty="0" sz="2000" spc="-275">
                <a:latin typeface="Arial"/>
                <a:cs typeface="Arial"/>
              </a:rPr>
              <a:t>L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20">
                <a:latin typeface="Arial"/>
                <a:cs typeface="Arial"/>
              </a:rPr>
              <a:t>u</a:t>
            </a:r>
            <a:r>
              <a:rPr dirty="0" sz="2000" spc="-40">
                <a:latin typeface="Arial"/>
                <a:cs typeface="Arial"/>
              </a:rPr>
              <a:t>r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60">
                <a:latin typeface="Arial"/>
                <a:cs typeface="Arial"/>
              </a:rPr>
              <a:t>n</a:t>
            </a:r>
            <a:r>
              <a:rPr dirty="0" sz="2000" spc="-110">
                <a:latin typeface="Arial"/>
                <a:cs typeface="Arial"/>
              </a:rPr>
              <a:t> </a:t>
            </a:r>
            <a:r>
              <a:rPr dirty="0" sz="2000" spc="-204">
                <a:latin typeface="Arial"/>
                <a:cs typeface="Arial"/>
              </a:rPr>
              <a:t>H</a:t>
            </a:r>
            <a:r>
              <a:rPr dirty="0" sz="2000" spc="-105">
                <a:latin typeface="Arial"/>
                <a:cs typeface="Arial"/>
              </a:rPr>
              <a:t>ugh</a:t>
            </a:r>
            <a:r>
              <a:rPr dirty="0" sz="2000" spc="-110">
                <a:latin typeface="Arial"/>
                <a:cs typeface="Arial"/>
              </a:rPr>
              <a:t>e</a:t>
            </a:r>
            <a:r>
              <a:rPr dirty="0" sz="2000" spc="-225">
                <a:latin typeface="Arial"/>
                <a:cs typeface="Arial"/>
              </a:rPr>
              <a:t>s</a:t>
            </a:r>
            <a:r>
              <a:rPr dirty="0" sz="2000" spc="-60">
                <a:latin typeface="Arial"/>
                <a:cs typeface="Arial"/>
              </a:rPr>
              <a:t>,</a:t>
            </a:r>
            <a:r>
              <a:rPr dirty="0" sz="2000" spc="-120">
                <a:latin typeface="Arial"/>
                <a:cs typeface="Arial"/>
              </a:rPr>
              <a:t> </a:t>
            </a:r>
            <a:r>
              <a:rPr dirty="0" sz="2000" spc="45">
                <a:latin typeface="Arial"/>
                <a:cs typeface="Arial"/>
              </a:rPr>
              <a:t>M</a:t>
            </a:r>
            <a:r>
              <a:rPr dirty="0" sz="2000" spc="10">
                <a:latin typeface="Arial"/>
                <a:cs typeface="Arial"/>
              </a:rPr>
              <a:t>i</a:t>
            </a:r>
            <a:r>
              <a:rPr dirty="0" sz="2000" spc="-125">
                <a:latin typeface="Arial"/>
                <a:cs typeface="Arial"/>
              </a:rPr>
              <a:t>cha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15">
                <a:latin typeface="Arial"/>
                <a:cs typeface="Arial"/>
              </a:rPr>
              <a:t>l  </a:t>
            </a:r>
            <a:r>
              <a:rPr dirty="0" sz="2000" spc="-254">
                <a:latin typeface="Arial"/>
                <a:cs typeface="Arial"/>
              </a:rPr>
              <a:t>Ra</a:t>
            </a:r>
            <a:r>
              <a:rPr dirty="0" sz="2000" spc="-60">
                <a:latin typeface="Arial"/>
                <a:cs typeface="Arial"/>
              </a:rPr>
              <a:t>u,</a:t>
            </a:r>
            <a:r>
              <a:rPr dirty="0" sz="2000" spc="-125">
                <a:latin typeface="Arial"/>
                <a:cs typeface="Arial"/>
              </a:rPr>
              <a:t> </a:t>
            </a:r>
            <a:r>
              <a:rPr dirty="0" sz="2000" spc="45">
                <a:latin typeface="Arial"/>
                <a:cs typeface="Arial"/>
              </a:rPr>
              <a:t>M</a:t>
            </a:r>
            <a:r>
              <a:rPr dirty="0" sz="2000" spc="-195">
                <a:latin typeface="Arial"/>
                <a:cs typeface="Arial"/>
              </a:rPr>
              <a:t>a</a:t>
            </a:r>
            <a:r>
              <a:rPr dirty="0" sz="2000" spc="-40">
                <a:latin typeface="Arial"/>
                <a:cs typeface="Arial"/>
              </a:rPr>
              <a:t>y</a:t>
            </a:r>
            <a:r>
              <a:rPr dirty="0" sz="2000" spc="-65">
                <a:latin typeface="Arial"/>
                <a:cs typeface="Arial"/>
              </a:rPr>
              <a:t>r</a:t>
            </a:r>
            <a:r>
              <a:rPr dirty="0" sz="2000" spc="-155">
                <a:latin typeface="Arial"/>
                <a:cs typeface="Arial"/>
              </a:rPr>
              <a:t>a</a:t>
            </a:r>
            <a:r>
              <a:rPr dirty="0" sz="2000" spc="-114">
                <a:latin typeface="Arial"/>
                <a:cs typeface="Arial"/>
              </a:rPr>
              <a:t> </a:t>
            </a:r>
            <a:r>
              <a:rPr dirty="0" sz="2000" spc="-434">
                <a:latin typeface="Arial"/>
                <a:cs typeface="Arial"/>
              </a:rPr>
              <a:t>T</a:t>
            </a:r>
            <a:r>
              <a:rPr dirty="0" sz="2000" spc="-65">
                <a:latin typeface="Arial"/>
                <a:cs typeface="Arial"/>
              </a:rPr>
              <a:t>o</a:t>
            </a:r>
            <a:r>
              <a:rPr dirty="0" sz="2000" spc="25">
                <a:latin typeface="Arial"/>
                <a:cs typeface="Arial"/>
              </a:rPr>
              <a:t>r</a:t>
            </a:r>
            <a:r>
              <a:rPr dirty="0" sz="2000">
                <a:latin typeface="Arial"/>
                <a:cs typeface="Arial"/>
              </a:rPr>
              <a:t>r</a:t>
            </a:r>
            <a:r>
              <a:rPr dirty="0" sz="2000" spc="-125">
                <a:latin typeface="Arial"/>
                <a:cs typeface="Arial"/>
              </a:rPr>
              <a:t>e</a:t>
            </a:r>
            <a:r>
              <a:rPr dirty="0" sz="2000" spc="-220">
                <a:latin typeface="Arial"/>
                <a:cs typeface="Arial"/>
              </a:rPr>
              <a:t>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4796155" cy="6858000"/>
            <a:chOff x="0" y="0"/>
            <a:chExt cx="4796155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4654550" cy="6858000"/>
            </a:xfrm>
            <a:custGeom>
              <a:avLst/>
              <a:gdLst/>
              <a:ahLst/>
              <a:cxnLst/>
              <a:rect l="l" t="t" r="r" b="b"/>
              <a:pathLst>
                <a:path w="4654550" h="6858000">
                  <a:moveTo>
                    <a:pt x="465429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54296" y="6858000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654296" y="0"/>
              <a:ext cx="142240" cy="6858000"/>
            </a:xfrm>
            <a:custGeom>
              <a:avLst/>
              <a:gdLst/>
              <a:ahLst/>
              <a:cxnLst/>
              <a:rect l="l" t="t" r="r" b="b"/>
              <a:pathLst>
                <a:path w="142239" h="6858000">
                  <a:moveTo>
                    <a:pt x="14173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41732" y="6858000"/>
                  </a:lnTo>
                  <a:lnTo>
                    <a:pt x="141732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6844" y="967740"/>
            <a:ext cx="2942843" cy="557326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7320" y="967752"/>
            <a:ext cx="2923031" cy="557325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16939" y="2491257"/>
            <a:ext cx="1932939" cy="1903730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z="4400" spc="-310">
                <a:solidFill>
                  <a:srgbClr val="FFFFFF"/>
                </a:solidFill>
              </a:rPr>
              <a:t>An</a:t>
            </a:r>
            <a:r>
              <a:rPr dirty="0" sz="4400" spc="-160">
                <a:solidFill>
                  <a:srgbClr val="FFFFFF"/>
                </a:solidFill>
              </a:rPr>
              <a:t>d</a:t>
            </a:r>
            <a:r>
              <a:rPr dirty="0" sz="4400" spc="-240">
                <a:solidFill>
                  <a:srgbClr val="FFFFFF"/>
                </a:solidFill>
              </a:rPr>
              <a:t> </a:t>
            </a:r>
            <a:r>
              <a:rPr dirty="0" sz="4400" spc="-160">
                <a:solidFill>
                  <a:srgbClr val="FFFFFF"/>
                </a:solidFill>
              </a:rPr>
              <a:t>w</a:t>
            </a:r>
            <a:r>
              <a:rPr dirty="0" sz="4400" spc="-185">
                <a:solidFill>
                  <a:srgbClr val="FFFFFF"/>
                </a:solidFill>
              </a:rPr>
              <a:t>e  </a:t>
            </a:r>
            <a:r>
              <a:rPr dirty="0" sz="4400" spc="-335">
                <a:solidFill>
                  <a:srgbClr val="FFFFFF"/>
                </a:solidFill>
              </a:rPr>
              <a:t>c</a:t>
            </a:r>
            <a:r>
              <a:rPr dirty="0" sz="4400" spc="-160">
                <a:solidFill>
                  <a:srgbClr val="FFFFFF"/>
                </a:solidFill>
              </a:rPr>
              <a:t>h</a:t>
            </a:r>
            <a:r>
              <a:rPr dirty="0" sz="4400" spc="-375">
                <a:solidFill>
                  <a:srgbClr val="FFFFFF"/>
                </a:solidFill>
              </a:rPr>
              <a:t>a</a:t>
            </a:r>
            <a:r>
              <a:rPr dirty="0" sz="4400" spc="-160">
                <a:solidFill>
                  <a:srgbClr val="FFFFFF"/>
                </a:solidFill>
              </a:rPr>
              <a:t>n</a:t>
            </a:r>
            <a:r>
              <a:rPr dirty="0" sz="4400" spc="-425">
                <a:solidFill>
                  <a:srgbClr val="FFFFFF"/>
                </a:solidFill>
              </a:rPr>
              <a:t>g</a:t>
            </a:r>
            <a:r>
              <a:rPr dirty="0" sz="4400" spc="-280">
                <a:solidFill>
                  <a:srgbClr val="FFFFFF"/>
                </a:solidFill>
              </a:rPr>
              <a:t>e</a:t>
            </a:r>
            <a:r>
              <a:rPr dirty="0" sz="4400" spc="-110">
                <a:solidFill>
                  <a:srgbClr val="FFFFFF"/>
                </a:solidFill>
              </a:rPr>
              <a:t>d  </a:t>
            </a:r>
            <a:r>
              <a:rPr dirty="0" sz="4400" spc="-480">
                <a:solidFill>
                  <a:srgbClr val="FFFFFF"/>
                </a:solidFill>
              </a:rPr>
              <a:t>deans…</a:t>
            </a:r>
            <a:endParaRPr sz="4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058920" cy="6858000"/>
          </a:xfrm>
          <a:custGeom>
            <a:avLst/>
            <a:gdLst/>
            <a:ahLst/>
            <a:cxnLst/>
            <a:rect l="l" t="t" r="r" b="b"/>
            <a:pathLst>
              <a:path w="4058920" h="6858000">
                <a:moveTo>
                  <a:pt x="4058412" y="0"/>
                </a:moveTo>
                <a:lnTo>
                  <a:pt x="0" y="0"/>
                </a:lnTo>
                <a:lnTo>
                  <a:pt x="0" y="6858000"/>
                </a:lnTo>
                <a:lnTo>
                  <a:pt x="4058412" y="6858000"/>
                </a:lnTo>
                <a:lnTo>
                  <a:pt x="4058412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1375403"/>
            <a:ext cx="2549525" cy="2617470"/>
          </a:xfrm>
          <a:prstGeom prst="rect"/>
        </p:spPr>
        <p:txBody>
          <a:bodyPr wrap="square" lIns="0" tIns="69215" rIns="0" bIns="0" rtlCol="0" vert="horz">
            <a:spAutoFit/>
          </a:bodyPr>
          <a:lstStyle/>
          <a:p>
            <a:pPr marL="12700" marR="5080">
              <a:lnSpc>
                <a:spcPct val="89900"/>
              </a:lnSpc>
              <a:spcBef>
                <a:spcPts val="545"/>
              </a:spcBef>
            </a:pPr>
            <a:r>
              <a:rPr dirty="0" sz="3700" spc="-5">
                <a:solidFill>
                  <a:srgbClr val="FFFFFF"/>
                </a:solidFill>
                <a:latin typeface="Georgia"/>
                <a:cs typeface="Georgia"/>
              </a:rPr>
              <a:t>Dr. Needy’s </a:t>
            </a:r>
            <a:r>
              <a:rPr dirty="0" sz="3700" spc="-8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3700" spc="-5">
                <a:solidFill>
                  <a:srgbClr val="FFFFFF"/>
                </a:solidFill>
                <a:latin typeface="Georgia"/>
                <a:cs typeface="Georgia"/>
              </a:rPr>
              <a:t>Top 10 </a:t>
            </a:r>
            <a:r>
              <a:rPr dirty="0" sz="3700" spc="-10">
                <a:solidFill>
                  <a:srgbClr val="FFFFFF"/>
                </a:solidFill>
                <a:latin typeface="Georgia"/>
                <a:cs typeface="Georgia"/>
              </a:rPr>
              <a:t>List </a:t>
            </a:r>
            <a:r>
              <a:rPr dirty="0" sz="3700" spc="-5">
                <a:solidFill>
                  <a:srgbClr val="FFFFFF"/>
                </a:solidFill>
                <a:latin typeface="Georgia"/>
                <a:cs typeface="Georgia"/>
              </a:rPr>
              <a:t> of</a:t>
            </a:r>
            <a:r>
              <a:rPr dirty="0" sz="3700" spc="-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3700" spc="-10">
                <a:solidFill>
                  <a:srgbClr val="FFFFFF"/>
                </a:solidFill>
                <a:latin typeface="Georgia"/>
                <a:cs typeface="Georgia"/>
              </a:rPr>
              <a:t>What</a:t>
            </a:r>
            <a:r>
              <a:rPr dirty="0" sz="3700" spc="-3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3700" spc="-10">
                <a:solidFill>
                  <a:srgbClr val="FFFFFF"/>
                </a:solidFill>
                <a:latin typeface="Georgia"/>
                <a:cs typeface="Georgia"/>
              </a:rPr>
              <a:t>She </a:t>
            </a:r>
            <a:r>
              <a:rPr dirty="0" sz="3700" spc="-8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3700" spc="-10">
                <a:solidFill>
                  <a:srgbClr val="FFFFFF"/>
                </a:solidFill>
                <a:latin typeface="Georgia"/>
                <a:cs typeface="Georgia"/>
              </a:rPr>
              <a:t>Will</a:t>
            </a:r>
            <a:r>
              <a:rPr dirty="0" sz="3700" spc="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3700" spc="-10">
                <a:solidFill>
                  <a:srgbClr val="FFFFFF"/>
                </a:solidFill>
                <a:latin typeface="Georgia"/>
                <a:cs typeface="Georgia"/>
              </a:rPr>
              <a:t>Miss </a:t>
            </a:r>
            <a:r>
              <a:rPr dirty="0" sz="3700" spc="-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3700" spc="-10">
                <a:solidFill>
                  <a:srgbClr val="FFFFFF"/>
                </a:solidFill>
                <a:latin typeface="Georgia"/>
                <a:cs typeface="Georgia"/>
              </a:rPr>
              <a:t>About</a:t>
            </a:r>
            <a:r>
              <a:rPr dirty="0" sz="3700" spc="-4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3700" spc="-5">
                <a:solidFill>
                  <a:srgbClr val="FFFFFF"/>
                </a:solidFill>
                <a:latin typeface="Georgia"/>
                <a:cs typeface="Georgia"/>
              </a:rPr>
              <a:t>GSIE</a:t>
            </a:r>
            <a:endParaRPr sz="37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59556" y="1402836"/>
            <a:ext cx="3249295" cy="259079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425"/>
              </a:spcBef>
              <a:buSzPct val="88888"/>
              <a:buChar char="•"/>
              <a:tabLst>
                <a:tab pos="53975" algn="l"/>
              </a:tabLst>
            </a:pPr>
            <a:r>
              <a:rPr dirty="0" sz="900" spc="-35">
                <a:latin typeface="Arial"/>
                <a:cs typeface="Arial"/>
              </a:rPr>
              <a:t>In </a:t>
            </a:r>
            <a:r>
              <a:rPr dirty="0" sz="900" spc="-55">
                <a:latin typeface="Arial"/>
                <a:cs typeface="Arial"/>
              </a:rPr>
              <a:t>David </a:t>
            </a:r>
            <a:r>
              <a:rPr dirty="0" sz="900" spc="-35">
                <a:latin typeface="Arial"/>
                <a:cs typeface="Arial"/>
              </a:rPr>
              <a:t>Lettermen style, </a:t>
            </a:r>
            <a:r>
              <a:rPr dirty="0" sz="900" spc="-5">
                <a:latin typeface="Arial"/>
                <a:cs typeface="Arial"/>
              </a:rPr>
              <a:t>let </a:t>
            </a:r>
            <a:r>
              <a:rPr dirty="0" sz="900" spc="-50">
                <a:latin typeface="Arial"/>
                <a:cs typeface="Arial"/>
              </a:rPr>
              <a:t>me </a:t>
            </a:r>
            <a:r>
              <a:rPr dirty="0" sz="900" spc="-55">
                <a:latin typeface="Arial"/>
                <a:cs typeface="Arial"/>
              </a:rPr>
              <a:t>share </a:t>
            </a:r>
            <a:r>
              <a:rPr dirty="0" sz="900" spc="-5">
                <a:latin typeface="Arial"/>
                <a:cs typeface="Arial"/>
              </a:rPr>
              <a:t>with </a:t>
            </a:r>
            <a:r>
              <a:rPr dirty="0" sz="900" spc="-45">
                <a:latin typeface="Arial"/>
                <a:cs typeface="Arial"/>
              </a:rPr>
              <a:t>you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65">
                <a:latin typeface="Arial"/>
                <a:cs typeface="Arial"/>
              </a:rPr>
              <a:t>Top </a:t>
            </a:r>
            <a:r>
              <a:rPr dirty="0" sz="900" spc="-50">
                <a:latin typeface="Arial"/>
                <a:cs typeface="Arial"/>
              </a:rPr>
              <a:t>10 </a:t>
            </a:r>
            <a:r>
              <a:rPr dirty="0" sz="900" spc="-65">
                <a:latin typeface="Arial"/>
                <a:cs typeface="Arial"/>
              </a:rPr>
              <a:t>Things </a:t>
            </a:r>
            <a:r>
              <a:rPr dirty="0" sz="900" spc="-20">
                <a:latin typeface="Arial"/>
                <a:cs typeface="Arial"/>
              </a:rPr>
              <a:t>I’m </a:t>
            </a:r>
            <a:r>
              <a:rPr dirty="0" sz="900" spc="-235">
                <a:latin typeface="Arial"/>
                <a:cs typeface="Arial"/>
              </a:rPr>
              <a:t> </a:t>
            </a:r>
            <a:r>
              <a:rPr dirty="0" sz="900" spc="-145">
                <a:latin typeface="Arial"/>
                <a:cs typeface="Arial"/>
              </a:rPr>
              <a:t>G</a:t>
            </a:r>
            <a:r>
              <a:rPr dirty="0" sz="900" spc="-30">
                <a:latin typeface="Arial"/>
                <a:cs typeface="Arial"/>
              </a:rPr>
              <a:t>o</a:t>
            </a:r>
            <a:r>
              <a:rPr dirty="0" sz="900" spc="-10">
                <a:latin typeface="Arial"/>
                <a:cs typeface="Arial"/>
              </a:rPr>
              <a:t>i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80">
                <a:latin typeface="Arial"/>
                <a:cs typeface="Arial"/>
              </a:rPr>
              <a:t>g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o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5">
                <a:latin typeface="Arial"/>
                <a:cs typeface="Arial"/>
              </a:rPr>
              <a:t>M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105">
                <a:latin typeface="Arial"/>
                <a:cs typeface="Arial"/>
              </a:rPr>
              <a:t>ss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100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b</a:t>
            </a:r>
            <a:r>
              <a:rPr dirty="0" sz="900" spc="-40">
                <a:latin typeface="Arial"/>
                <a:cs typeface="Arial"/>
              </a:rPr>
              <a:t>ou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145">
                <a:latin typeface="Arial"/>
                <a:cs typeface="Arial"/>
              </a:rPr>
              <a:t>G</a:t>
            </a:r>
            <a:r>
              <a:rPr dirty="0" sz="900" spc="-195">
                <a:latin typeface="Arial"/>
                <a:cs typeface="Arial"/>
              </a:rPr>
              <a:t>S</a:t>
            </a:r>
            <a:r>
              <a:rPr dirty="0" sz="900" spc="-40">
                <a:latin typeface="Arial"/>
                <a:cs typeface="Arial"/>
              </a:rPr>
              <a:t>I</a:t>
            </a:r>
            <a:r>
              <a:rPr dirty="0" sz="900" spc="-165">
                <a:latin typeface="Arial"/>
                <a:cs typeface="Arial"/>
              </a:rPr>
              <a:t>E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59518" y="1786884"/>
            <a:ext cx="3258820" cy="291338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7150">
              <a:lnSpc>
                <a:spcPct val="70000"/>
              </a:lnSpc>
              <a:spcBef>
                <a:spcPts val="425"/>
              </a:spcBef>
              <a:buSzPct val="88888"/>
              <a:buChar char="•"/>
              <a:tabLst>
                <a:tab pos="53975" algn="l"/>
              </a:tabLst>
            </a:pPr>
            <a:r>
              <a:rPr dirty="0" sz="900" spc="-40">
                <a:latin typeface="Arial"/>
                <a:cs typeface="Arial"/>
              </a:rPr>
              <a:t>10.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10">
                <a:latin typeface="Arial"/>
                <a:cs typeface="Arial"/>
              </a:rPr>
              <a:t> </a:t>
            </a:r>
            <a:r>
              <a:rPr dirty="0" sz="900" spc="-105">
                <a:latin typeface="Arial"/>
                <a:cs typeface="Arial"/>
              </a:rPr>
              <a:t>Q</a:t>
            </a:r>
            <a:r>
              <a:rPr dirty="0" sz="900" spc="-45">
                <a:latin typeface="Arial"/>
                <a:cs typeface="Arial"/>
              </a:rPr>
              <a:t>u</a:t>
            </a:r>
            <a:r>
              <a:rPr dirty="0" sz="900" spc="-50">
                <a:latin typeface="Arial"/>
                <a:cs typeface="Arial"/>
              </a:rPr>
              <a:t>e</a:t>
            </a:r>
            <a:r>
              <a:rPr dirty="0" sz="900" spc="-65">
                <a:latin typeface="Arial"/>
                <a:cs typeface="Arial"/>
              </a:rPr>
              <a:t>s</a:t>
            </a:r>
            <a:r>
              <a:rPr dirty="0" sz="900" spc="-80">
                <a:latin typeface="Arial"/>
                <a:cs typeface="Arial"/>
              </a:rPr>
              <a:t>o</a:t>
            </a:r>
            <a:r>
              <a:rPr dirty="0" sz="900" spc="40">
                <a:latin typeface="Arial"/>
                <a:cs typeface="Arial"/>
              </a:rPr>
              <a:t>!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00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Qu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110">
                <a:latin typeface="Arial"/>
                <a:cs typeface="Arial"/>
              </a:rPr>
              <a:t>s</a:t>
            </a:r>
            <a:r>
              <a:rPr dirty="0" sz="900" spc="-35">
                <a:latin typeface="Arial"/>
                <a:cs typeface="Arial"/>
              </a:rPr>
              <a:t>o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yo</a:t>
            </a:r>
            <a:r>
              <a:rPr dirty="0" sz="900" spc="-45">
                <a:latin typeface="Arial"/>
                <a:cs typeface="Arial"/>
              </a:rPr>
              <a:t>u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110">
                <a:latin typeface="Arial"/>
                <a:cs typeface="Arial"/>
              </a:rPr>
              <a:t>s</a:t>
            </a:r>
            <a:r>
              <a:rPr dirty="0" sz="900" spc="-70">
                <a:latin typeface="Arial"/>
                <a:cs typeface="Arial"/>
              </a:rPr>
              <a:t>k</a:t>
            </a:r>
            <a:r>
              <a:rPr dirty="0" sz="900" spc="-75">
                <a:latin typeface="Arial"/>
                <a:cs typeface="Arial"/>
              </a:rPr>
              <a:t>?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05">
                <a:latin typeface="Arial"/>
                <a:cs typeface="Arial"/>
              </a:rPr>
              <a:t> </a:t>
            </a:r>
            <a:r>
              <a:rPr dirty="0" sz="900" spc="-185">
                <a:latin typeface="Arial"/>
                <a:cs typeface="Arial"/>
              </a:rPr>
              <a:t>Y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u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qu</a:t>
            </a:r>
            <a:r>
              <a:rPr dirty="0" sz="900" spc="-85">
                <a:latin typeface="Arial"/>
                <a:cs typeface="Arial"/>
              </a:rPr>
              <a:t>es</a:t>
            </a:r>
            <a:r>
              <a:rPr dirty="0" sz="900" spc="-35">
                <a:latin typeface="Arial"/>
                <a:cs typeface="Arial"/>
              </a:rPr>
              <a:t>o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80">
                <a:latin typeface="Arial"/>
                <a:cs typeface="Arial"/>
              </a:rPr>
              <a:t>a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m</a:t>
            </a:r>
            <a:r>
              <a:rPr dirty="0" sz="900" spc="-15">
                <a:latin typeface="Arial"/>
                <a:cs typeface="Arial"/>
              </a:rPr>
              <a:t>e</a:t>
            </a:r>
            <a:r>
              <a:rPr dirty="0" sz="900" spc="-5">
                <a:latin typeface="Arial"/>
                <a:cs typeface="Arial"/>
              </a:rPr>
              <a:t>t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ph</a:t>
            </a:r>
            <a:r>
              <a:rPr dirty="0" sz="900" spc="-20">
                <a:latin typeface="Arial"/>
                <a:cs typeface="Arial"/>
              </a:rPr>
              <a:t>o</a:t>
            </a:r>
            <a:r>
              <a:rPr dirty="0" sz="900" spc="-10">
                <a:latin typeface="Arial"/>
                <a:cs typeface="Arial"/>
              </a:rPr>
              <a:t>r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10">
                <a:latin typeface="Arial"/>
                <a:cs typeface="Arial"/>
              </a:rPr>
              <a:t>f</a:t>
            </a:r>
            <a:r>
              <a:rPr dirty="0" sz="900" spc="-15">
                <a:latin typeface="Arial"/>
                <a:cs typeface="Arial"/>
              </a:rPr>
              <a:t>or  </a:t>
            </a:r>
            <a:r>
              <a:rPr dirty="0" sz="900" spc="-30">
                <a:latin typeface="Arial"/>
                <a:cs typeface="Arial"/>
              </a:rPr>
              <a:t>optimism, </a:t>
            </a:r>
            <a:r>
              <a:rPr dirty="0" sz="900" spc="-25">
                <a:latin typeface="Arial"/>
                <a:cs typeface="Arial"/>
              </a:rPr>
              <a:t>stability, </a:t>
            </a:r>
            <a:r>
              <a:rPr dirty="0" sz="900" spc="-35">
                <a:latin typeface="Arial"/>
                <a:cs typeface="Arial"/>
              </a:rPr>
              <a:t>security, </a:t>
            </a:r>
            <a:r>
              <a:rPr dirty="0" sz="900" spc="-50">
                <a:latin typeface="Arial"/>
                <a:cs typeface="Arial"/>
              </a:rPr>
              <a:t>and </a:t>
            </a:r>
            <a:r>
              <a:rPr dirty="0" sz="900" spc="-40">
                <a:latin typeface="Arial"/>
                <a:cs typeface="Arial"/>
              </a:rPr>
              <a:t>confidence </a:t>
            </a:r>
            <a:r>
              <a:rPr dirty="0" sz="900" spc="-10">
                <a:latin typeface="Arial"/>
                <a:cs typeface="Arial"/>
              </a:rPr>
              <a:t>that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10">
                <a:latin typeface="Arial"/>
                <a:cs typeface="Arial"/>
              </a:rPr>
              <a:t>future </a:t>
            </a:r>
            <a:r>
              <a:rPr dirty="0" sz="900" spc="-5">
                <a:latin typeface="Arial"/>
                <a:cs typeface="Arial"/>
              </a:rPr>
              <a:t>will </a:t>
            </a:r>
            <a:r>
              <a:rPr dirty="0" sz="900" spc="-45">
                <a:latin typeface="Arial"/>
                <a:cs typeface="Arial"/>
              </a:rPr>
              <a:t>be 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20">
                <a:latin typeface="Arial"/>
                <a:cs typeface="Arial"/>
              </a:rPr>
              <a:t>brighter. </a:t>
            </a:r>
            <a:r>
              <a:rPr dirty="0" sz="900" spc="-50">
                <a:latin typeface="Arial"/>
                <a:cs typeface="Arial"/>
              </a:rPr>
              <a:t>When </a:t>
            </a:r>
            <a:r>
              <a:rPr dirty="0" sz="900" spc="-35">
                <a:latin typeface="Arial"/>
                <a:cs typeface="Arial"/>
              </a:rPr>
              <a:t>I </a:t>
            </a:r>
            <a:r>
              <a:rPr dirty="0" sz="900" spc="-10">
                <a:latin typeface="Arial"/>
                <a:cs typeface="Arial"/>
              </a:rPr>
              <a:t>first </a:t>
            </a:r>
            <a:r>
              <a:rPr dirty="0" sz="900" spc="-30">
                <a:latin typeface="Arial"/>
                <a:cs typeface="Arial"/>
              </a:rPr>
              <a:t>joined </a:t>
            </a:r>
            <a:r>
              <a:rPr dirty="0" sz="900" spc="-135">
                <a:latin typeface="Arial"/>
                <a:cs typeface="Arial"/>
              </a:rPr>
              <a:t>GSIE</a:t>
            </a:r>
            <a:r>
              <a:rPr dirty="0" sz="900" spc="-13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on </a:t>
            </a:r>
            <a:r>
              <a:rPr dirty="0" sz="900" spc="-60">
                <a:latin typeface="Arial"/>
                <a:cs typeface="Arial"/>
              </a:rPr>
              <a:t>an </a:t>
            </a:r>
            <a:r>
              <a:rPr dirty="0" sz="900" spc="-10">
                <a:latin typeface="Arial"/>
                <a:cs typeface="Arial"/>
              </a:rPr>
              <a:t>interim </a:t>
            </a:r>
            <a:r>
              <a:rPr dirty="0" sz="900" spc="-65">
                <a:latin typeface="Arial"/>
                <a:cs typeface="Arial"/>
              </a:rPr>
              <a:t>basis </a:t>
            </a:r>
            <a:r>
              <a:rPr dirty="0" sz="900" spc="-15">
                <a:latin typeface="Arial"/>
                <a:cs typeface="Arial"/>
              </a:rPr>
              <a:t>in </a:t>
            </a:r>
            <a:r>
              <a:rPr dirty="0" sz="900" spc="-25">
                <a:latin typeface="Arial"/>
                <a:cs typeface="Arial"/>
              </a:rPr>
              <a:t>April </a:t>
            </a:r>
            <a:r>
              <a:rPr dirty="0" sz="900" spc="-50">
                <a:latin typeface="Arial"/>
                <a:cs typeface="Arial"/>
              </a:rPr>
              <a:t>2014, </a:t>
            </a:r>
            <a:r>
              <a:rPr dirty="0" sz="900" spc="-35">
                <a:latin typeface="Arial"/>
                <a:cs typeface="Arial"/>
              </a:rPr>
              <a:t>I 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recall </a:t>
            </a:r>
            <a:r>
              <a:rPr dirty="0" sz="900" spc="-40">
                <a:latin typeface="Arial"/>
                <a:cs typeface="Arial"/>
              </a:rPr>
              <a:t>Gloria </a:t>
            </a:r>
            <a:r>
              <a:rPr dirty="0" sz="900" spc="-60">
                <a:latin typeface="Arial"/>
                <a:cs typeface="Arial"/>
              </a:rPr>
              <a:t>asking </a:t>
            </a:r>
            <a:r>
              <a:rPr dirty="0" sz="900" spc="-70">
                <a:latin typeface="Arial"/>
                <a:cs typeface="Arial"/>
              </a:rPr>
              <a:t>Sedivy </a:t>
            </a:r>
            <a:r>
              <a:rPr dirty="0" sz="900" spc="-40">
                <a:latin typeface="Arial"/>
                <a:cs typeface="Arial"/>
              </a:rPr>
              <a:t>where’s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55">
                <a:latin typeface="Arial"/>
                <a:cs typeface="Arial"/>
              </a:rPr>
              <a:t>queso </a:t>
            </a:r>
            <a:r>
              <a:rPr dirty="0" sz="900" spc="-95">
                <a:latin typeface="Arial"/>
                <a:cs typeface="Arial"/>
              </a:rPr>
              <a:t>as</a:t>
            </a:r>
            <a:r>
              <a:rPr dirty="0" sz="900" spc="-9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we </a:t>
            </a:r>
            <a:r>
              <a:rPr dirty="0" sz="900" spc="-40">
                <a:latin typeface="Arial"/>
                <a:cs typeface="Arial"/>
              </a:rPr>
              <a:t>prepared </a:t>
            </a:r>
            <a:r>
              <a:rPr dirty="0" sz="900" spc="-25">
                <a:latin typeface="Arial"/>
                <a:cs typeface="Arial"/>
              </a:rPr>
              <a:t>our </a:t>
            </a:r>
            <a:r>
              <a:rPr dirty="0" sz="900" spc="-20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lunches </a:t>
            </a:r>
            <a:r>
              <a:rPr dirty="0" sz="900" spc="-5">
                <a:latin typeface="Arial"/>
                <a:cs typeface="Arial"/>
              </a:rPr>
              <a:t>for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45">
                <a:latin typeface="Arial"/>
                <a:cs typeface="Arial"/>
              </a:rPr>
              <a:t>May commencement rehearsal.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65">
                <a:latin typeface="Arial"/>
                <a:cs typeface="Arial"/>
              </a:rPr>
              <a:t>Sedivy </a:t>
            </a:r>
            <a:r>
              <a:rPr dirty="0" sz="900" spc="-25">
                <a:latin typeface="Arial"/>
                <a:cs typeface="Arial"/>
              </a:rPr>
              <a:t>replied </a:t>
            </a:r>
            <a:r>
              <a:rPr dirty="0" sz="900" spc="-10">
                <a:latin typeface="Arial"/>
                <a:cs typeface="Arial"/>
              </a:rPr>
              <a:t>that 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w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w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u</a:t>
            </a:r>
            <a:r>
              <a:rPr dirty="0" sz="900">
                <a:latin typeface="Arial"/>
                <a:cs typeface="Arial"/>
              </a:rPr>
              <a:t>l</a:t>
            </a:r>
            <a:r>
              <a:rPr dirty="0" sz="900" spc="-35">
                <a:latin typeface="Arial"/>
                <a:cs typeface="Arial"/>
              </a:rPr>
              <a:t>dn</a:t>
            </a:r>
            <a:r>
              <a:rPr dirty="0" sz="900" spc="15">
                <a:latin typeface="Arial"/>
                <a:cs typeface="Arial"/>
              </a:rPr>
              <a:t>’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10">
                <a:latin typeface="Arial"/>
                <a:cs typeface="Arial"/>
              </a:rPr>
              <a:t>ff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35">
                <a:latin typeface="Arial"/>
                <a:cs typeface="Arial"/>
              </a:rPr>
              <a:t>d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o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bu</a:t>
            </a:r>
            <a:r>
              <a:rPr dirty="0" sz="900" spc="-55">
                <a:latin typeface="Arial"/>
                <a:cs typeface="Arial"/>
              </a:rPr>
              <a:t>y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0">
                <a:latin typeface="Arial"/>
                <a:cs typeface="Arial"/>
              </a:rPr>
              <a:t>.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0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I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d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0">
                <a:latin typeface="Arial"/>
                <a:cs typeface="Arial"/>
              </a:rPr>
              <a:t>w</a:t>
            </a:r>
            <a:r>
              <a:rPr dirty="0" sz="900" spc="-35">
                <a:latin typeface="Arial"/>
                <a:cs typeface="Arial"/>
              </a:rPr>
              <a:t>o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45">
                <a:latin typeface="Arial"/>
                <a:cs typeface="Arial"/>
              </a:rPr>
              <a:t>mm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35">
                <a:latin typeface="Arial"/>
                <a:cs typeface="Arial"/>
              </a:rPr>
              <a:t>d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40">
                <a:latin typeface="Arial"/>
                <a:cs typeface="Arial"/>
              </a:rPr>
              <a:t>e 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u</a:t>
            </a:r>
            <a:r>
              <a:rPr dirty="0" sz="900" spc="-85">
                <a:latin typeface="Arial"/>
                <a:cs typeface="Arial"/>
              </a:rPr>
              <a:t>g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110">
                <a:latin typeface="Arial"/>
                <a:cs typeface="Arial"/>
              </a:rPr>
              <a:t>s</a:t>
            </a:r>
            <a:r>
              <a:rPr dirty="0" sz="900" spc="-30">
                <a:latin typeface="Arial"/>
                <a:cs typeface="Arial"/>
              </a:rPr>
              <a:t>.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00">
                <a:latin typeface="Arial"/>
                <a:cs typeface="Arial"/>
              </a:rPr>
              <a:t> </a:t>
            </a:r>
            <a:r>
              <a:rPr dirty="0" sz="900" spc="-135">
                <a:latin typeface="Arial"/>
                <a:cs typeface="Arial"/>
              </a:rPr>
              <a:t>F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0">
                <a:latin typeface="Arial"/>
                <a:cs typeface="Arial"/>
              </a:rPr>
              <a:t>,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w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55">
                <a:latin typeface="Arial"/>
                <a:cs typeface="Arial"/>
              </a:rPr>
              <a:t>v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I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d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240">
                <a:latin typeface="Arial"/>
                <a:cs typeface="Arial"/>
              </a:rPr>
              <a:t>…</a:t>
            </a:r>
            <a:r>
              <a:rPr dirty="0" sz="900" spc="-50">
                <a:latin typeface="Arial"/>
                <a:cs typeface="Arial"/>
              </a:rPr>
              <a:t>l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55">
                <a:latin typeface="Arial"/>
                <a:cs typeface="Arial"/>
              </a:rPr>
              <a:t>v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80">
                <a:latin typeface="Arial"/>
                <a:cs typeface="Arial"/>
              </a:rPr>
              <a:t>g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15">
                <a:latin typeface="Arial"/>
                <a:cs typeface="Arial"/>
              </a:rPr>
              <a:t>f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110">
                <a:latin typeface="Arial"/>
                <a:cs typeface="Arial"/>
              </a:rPr>
              <a:t>s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un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75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25">
                <a:latin typeface="Arial"/>
                <a:cs typeface="Arial"/>
              </a:rPr>
              <a:t>n  </a:t>
            </a:r>
            <a:r>
              <a:rPr dirty="0" sz="900" spc="-60">
                <a:latin typeface="Arial"/>
                <a:cs typeface="Arial"/>
              </a:rPr>
              <a:t>campus </a:t>
            </a:r>
            <a:r>
              <a:rPr dirty="0" sz="900" spc="-50">
                <a:latin typeface="Arial"/>
                <a:cs typeface="Arial"/>
              </a:rPr>
              <a:t>and </a:t>
            </a:r>
            <a:r>
              <a:rPr dirty="0" sz="900" spc="-45">
                <a:latin typeface="Arial"/>
                <a:cs typeface="Arial"/>
              </a:rPr>
              <a:t>moving </a:t>
            </a:r>
            <a:r>
              <a:rPr dirty="0" sz="900" spc="5">
                <a:latin typeface="Arial"/>
                <a:cs typeface="Arial"/>
              </a:rPr>
              <a:t>to </a:t>
            </a:r>
            <a:r>
              <a:rPr dirty="0" sz="900" spc="-45">
                <a:latin typeface="Arial"/>
                <a:cs typeface="Arial"/>
              </a:rPr>
              <a:t>one </a:t>
            </a:r>
            <a:r>
              <a:rPr dirty="0" sz="900" spc="-10">
                <a:latin typeface="Arial"/>
                <a:cs typeface="Arial"/>
              </a:rPr>
              <a:t>of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40">
                <a:latin typeface="Arial"/>
                <a:cs typeface="Arial"/>
              </a:rPr>
              <a:t>poorest?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55">
                <a:latin typeface="Arial"/>
                <a:cs typeface="Arial"/>
              </a:rPr>
              <a:t>And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60">
                <a:latin typeface="Arial"/>
                <a:cs typeface="Arial"/>
              </a:rPr>
              <a:t>second </a:t>
            </a:r>
            <a:r>
              <a:rPr dirty="0" sz="900" spc="-20">
                <a:latin typeface="Arial"/>
                <a:cs typeface="Arial"/>
              </a:rPr>
              <a:t>thought </a:t>
            </a:r>
            <a:r>
              <a:rPr dirty="0" sz="900" spc="-1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that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65">
                <a:latin typeface="Arial"/>
                <a:cs typeface="Arial"/>
              </a:rPr>
              <a:t>came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5">
                <a:latin typeface="Arial"/>
                <a:cs typeface="Arial"/>
              </a:rPr>
              <a:t>to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me,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somewhat</a:t>
            </a:r>
            <a:r>
              <a:rPr dirty="0" sz="900" spc="-20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in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the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form</a:t>
            </a:r>
            <a:r>
              <a:rPr dirty="0" sz="900" spc="-2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of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80">
                <a:latin typeface="Arial"/>
                <a:cs typeface="Arial"/>
              </a:rPr>
              <a:t>a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battle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cry, </a:t>
            </a:r>
            <a:r>
              <a:rPr dirty="0" sz="900" spc="-50">
                <a:latin typeface="Arial"/>
                <a:cs typeface="Arial"/>
              </a:rPr>
              <a:t>is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that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we</a:t>
            </a:r>
            <a:r>
              <a:rPr dirty="0" sz="900" spc="-8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will </a:t>
            </a:r>
            <a:r>
              <a:rPr dirty="0" sz="900" spc="-23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75">
                <a:latin typeface="Arial"/>
                <a:cs typeface="Arial"/>
              </a:rPr>
              <a:t>a</a:t>
            </a:r>
            <a:r>
              <a:rPr dirty="0" sz="900" spc="-55">
                <a:latin typeface="Arial"/>
                <a:cs typeface="Arial"/>
              </a:rPr>
              <a:t>v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9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qu</a:t>
            </a:r>
            <a:r>
              <a:rPr dirty="0" sz="900" spc="-50">
                <a:latin typeface="Arial"/>
                <a:cs typeface="Arial"/>
              </a:rPr>
              <a:t>e</a:t>
            </a:r>
            <a:r>
              <a:rPr dirty="0" sz="900" spc="-110">
                <a:latin typeface="Arial"/>
                <a:cs typeface="Arial"/>
              </a:rPr>
              <a:t>s</a:t>
            </a:r>
            <a:r>
              <a:rPr dirty="0" sz="900" spc="-35">
                <a:latin typeface="Arial"/>
                <a:cs typeface="Arial"/>
              </a:rPr>
              <a:t>o</a:t>
            </a:r>
            <a:r>
              <a:rPr dirty="0" sz="900" spc="-100">
                <a:latin typeface="Arial"/>
                <a:cs typeface="Arial"/>
              </a:rPr>
              <a:t> </a:t>
            </a:r>
            <a:r>
              <a:rPr dirty="0" sz="900" spc="-75">
                <a:latin typeface="Arial"/>
                <a:cs typeface="Arial"/>
              </a:rPr>
              <a:t>a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8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7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50">
                <a:latin typeface="Arial"/>
                <a:cs typeface="Arial"/>
              </a:rPr>
              <a:t>e</a:t>
            </a:r>
            <a:r>
              <a:rPr dirty="0" sz="900" spc="-70">
                <a:latin typeface="Arial"/>
                <a:cs typeface="Arial"/>
              </a:rPr>
              <a:t>x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90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25">
                <a:latin typeface="Arial"/>
                <a:cs typeface="Arial"/>
              </a:rPr>
              <a:t>o</a:t>
            </a:r>
            <a:r>
              <a:rPr dirty="0" sz="900" spc="-45">
                <a:latin typeface="Arial"/>
                <a:cs typeface="Arial"/>
              </a:rPr>
              <a:t>m</a:t>
            </a:r>
            <a:r>
              <a:rPr dirty="0" sz="900" spc="-60">
                <a:latin typeface="Arial"/>
                <a:cs typeface="Arial"/>
              </a:rPr>
              <a:t>m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n</a:t>
            </a:r>
            <a:r>
              <a:rPr dirty="0" sz="900" spc="-85">
                <a:latin typeface="Arial"/>
                <a:cs typeface="Arial"/>
              </a:rPr>
              <a:t>c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60">
                <a:latin typeface="Arial"/>
                <a:cs typeface="Arial"/>
              </a:rPr>
              <a:t>m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n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9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l</a:t>
            </a:r>
            <a:r>
              <a:rPr dirty="0" sz="900" spc="-35">
                <a:latin typeface="Arial"/>
                <a:cs typeface="Arial"/>
              </a:rPr>
              <a:t>un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o</a:t>
            </a:r>
            <a:r>
              <a:rPr dirty="0" sz="900" spc="-40">
                <a:latin typeface="Arial"/>
                <a:cs typeface="Arial"/>
              </a:rPr>
              <a:t>n</a:t>
            </a:r>
            <a:r>
              <a:rPr dirty="0" sz="900" spc="40">
                <a:latin typeface="Arial"/>
                <a:cs typeface="Arial"/>
              </a:rPr>
              <a:t>!</a:t>
            </a:r>
            <a:endParaRPr sz="900">
              <a:latin typeface="Arial"/>
              <a:cs typeface="Arial"/>
            </a:endParaRPr>
          </a:p>
          <a:p>
            <a:pPr marL="12700" marR="12700">
              <a:lnSpc>
                <a:spcPct val="70000"/>
              </a:lnSpc>
              <a:spcBef>
                <a:spcPts val="800"/>
              </a:spcBef>
              <a:buSzPct val="88888"/>
              <a:buChar char="•"/>
              <a:tabLst>
                <a:tab pos="53975" algn="l"/>
              </a:tabLst>
            </a:pPr>
            <a:r>
              <a:rPr dirty="0" sz="900" spc="-40">
                <a:latin typeface="Arial"/>
                <a:cs typeface="Arial"/>
              </a:rPr>
              <a:t>9.</a:t>
            </a:r>
            <a:r>
              <a:rPr dirty="0" sz="900" spc="150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The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One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65">
                <a:latin typeface="Arial"/>
                <a:cs typeface="Arial"/>
              </a:rPr>
              <a:t>Book</a:t>
            </a:r>
            <a:r>
              <a:rPr dirty="0" sz="900" spc="-20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One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Community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55">
                <a:latin typeface="Arial"/>
                <a:cs typeface="Arial"/>
              </a:rPr>
              <a:t>Program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that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we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60">
                <a:latin typeface="Arial"/>
                <a:cs typeface="Arial"/>
              </a:rPr>
              <a:t>have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participated </a:t>
            </a:r>
            <a:r>
              <a:rPr dirty="0" sz="900" spc="-235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in</a:t>
            </a:r>
            <a:r>
              <a:rPr dirty="0" sz="900" spc="-65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together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70000"/>
              </a:lnSpc>
              <a:spcBef>
                <a:spcPts val="600"/>
              </a:spcBef>
              <a:buSzPct val="88888"/>
              <a:buChar char="•"/>
              <a:tabLst>
                <a:tab pos="53975" algn="l"/>
              </a:tabLst>
            </a:pPr>
            <a:r>
              <a:rPr dirty="0" sz="900" spc="-40">
                <a:latin typeface="Arial"/>
                <a:cs typeface="Arial"/>
              </a:rPr>
              <a:t>8.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The </a:t>
            </a:r>
            <a:r>
              <a:rPr dirty="0" sz="900" spc="-45">
                <a:latin typeface="Arial"/>
                <a:cs typeface="Arial"/>
              </a:rPr>
              <a:t>acknowledgement </a:t>
            </a:r>
            <a:r>
              <a:rPr dirty="0" sz="900" spc="-10">
                <a:latin typeface="Arial"/>
                <a:cs typeface="Arial"/>
              </a:rPr>
              <a:t>that </a:t>
            </a:r>
            <a:r>
              <a:rPr dirty="0" sz="900" spc="-45">
                <a:latin typeface="Arial"/>
                <a:cs typeface="Arial"/>
              </a:rPr>
              <a:t>we are </a:t>
            </a:r>
            <a:r>
              <a:rPr dirty="0" sz="900" spc="-80">
                <a:latin typeface="Arial"/>
                <a:cs typeface="Arial"/>
              </a:rPr>
              <a:t>a </a:t>
            </a:r>
            <a:r>
              <a:rPr dirty="0" sz="900" spc="-50">
                <a:latin typeface="Arial"/>
                <a:cs typeface="Arial"/>
              </a:rPr>
              <a:t>service </a:t>
            </a:r>
            <a:r>
              <a:rPr dirty="0" sz="900" spc="-5">
                <a:latin typeface="Arial"/>
                <a:cs typeface="Arial"/>
              </a:rPr>
              <a:t>unit </a:t>
            </a:r>
            <a:r>
              <a:rPr dirty="0" sz="900" spc="-50">
                <a:latin typeface="Arial"/>
                <a:cs typeface="Arial"/>
              </a:rPr>
              <a:t>and </a:t>
            </a:r>
            <a:r>
              <a:rPr dirty="0" sz="900" spc="-5">
                <a:latin typeface="Arial"/>
                <a:cs typeface="Arial"/>
              </a:rPr>
              <a:t>with </a:t>
            </a:r>
            <a:r>
              <a:rPr dirty="0" sz="900" spc="-25">
                <a:latin typeface="Arial"/>
                <a:cs typeface="Arial"/>
              </a:rPr>
              <a:t>this </a:t>
            </a:r>
            <a:r>
              <a:rPr dirty="0" sz="900" spc="-20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40">
                <a:latin typeface="Arial"/>
                <a:cs typeface="Arial"/>
              </a:rPr>
              <a:t>om</a:t>
            </a:r>
            <a:r>
              <a:rPr dirty="0" sz="900" spc="-90">
                <a:latin typeface="Arial"/>
                <a:cs typeface="Arial"/>
              </a:rPr>
              <a:t>e</a:t>
            </a:r>
            <a:r>
              <a:rPr dirty="0" sz="900" spc="-75">
                <a:latin typeface="Arial"/>
                <a:cs typeface="Arial"/>
              </a:rPr>
              <a:t>s</a:t>
            </a:r>
            <a:r>
              <a:rPr dirty="0" sz="900" spc="-25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g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75">
                <a:latin typeface="Arial"/>
                <a:cs typeface="Arial"/>
              </a:rPr>
              <a:t>ea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85">
                <a:latin typeface="Arial"/>
                <a:cs typeface="Arial"/>
              </a:rPr>
              <a:t>es</a:t>
            </a:r>
            <a:r>
              <a:rPr dirty="0" sz="900" spc="-35">
                <a:latin typeface="Arial"/>
                <a:cs typeface="Arial"/>
              </a:rPr>
              <a:t>p</a:t>
            </a:r>
            <a:r>
              <a:rPr dirty="0" sz="900" spc="-40">
                <a:latin typeface="Arial"/>
                <a:cs typeface="Arial"/>
              </a:rPr>
              <a:t>on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35">
                <a:latin typeface="Arial"/>
                <a:cs typeface="Arial"/>
              </a:rPr>
              <a:t>b</a:t>
            </a:r>
            <a:r>
              <a:rPr dirty="0" sz="900">
                <a:latin typeface="Arial"/>
                <a:cs typeface="Arial"/>
              </a:rPr>
              <a:t>ili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60">
                <a:latin typeface="Arial"/>
                <a:cs typeface="Arial"/>
              </a:rPr>
              <a:t>y</a:t>
            </a:r>
            <a:r>
              <a:rPr dirty="0" sz="900" spc="-30">
                <a:latin typeface="Arial"/>
                <a:cs typeface="Arial"/>
              </a:rPr>
              <a:t>.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1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I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45">
                <a:latin typeface="Arial"/>
                <a:cs typeface="Arial"/>
              </a:rPr>
              <a:t>m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75">
                <a:latin typeface="Arial"/>
                <a:cs typeface="Arial"/>
              </a:rPr>
              <a:t>os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25">
                <a:latin typeface="Arial"/>
                <a:cs typeface="Arial"/>
              </a:rPr>
              <a:t> </a:t>
            </a:r>
            <a:r>
              <a:rPr dirty="0" sz="900" spc="-80">
                <a:latin typeface="Arial"/>
                <a:cs typeface="Arial"/>
              </a:rPr>
              <a:t>a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70">
                <a:latin typeface="Arial"/>
                <a:cs typeface="Arial"/>
              </a:rPr>
              <a:t>e</a:t>
            </a:r>
            <a:r>
              <a:rPr dirty="0" sz="900" spc="-60">
                <a:latin typeface="Arial"/>
                <a:cs typeface="Arial"/>
              </a:rPr>
              <a:t>c</a:t>
            </a:r>
            <a:r>
              <a:rPr dirty="0" sz="900" spc="-50">
                <a:latin typeface="Arial"/>
                <a:cs typeface="Arial"/>
              </a:rPr>
              <a:t>en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qu</a:t>
            </a:r>
            <a:r>
              <a:rPr dirty="0" sz="900">
                <a:latin typeface="Arial"/>
                <a:cs typeface="Arial"/>
              </a:rPr>
              <a:t>o</a:t>
            </a:r>
            <a:r>
              <a:rPr dirty="0" sz="900">
                <a:latin typeface="Arial"/>
                <a:cs typeface="Arial"/>
              </a:rPr>
              <a:t>t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b</a:t>
            </a:r>
            <a:r>
              <a:rPr dirty="0" sz="900" spc="-40">
                <a:latin typeface="Arial"/>
                <a:cs typeface="Arial"/>
              </a:rPr>
              <a:t>ou</a:t>
            </a:r>
            <a:r>
              <a:rPr dirty="0" sz="900" spc="45">
                <a:latin typeface="Arial"/>
                <a:cs typeface="Arial"/>
              </a:rPr>
              <a:t>t  </a:t>
            </a:r>
            <a:r>
              <a:rPr dirty="0" sz="900" spc="-50">
                <a:latin typeface="Arial"/>
                <a:cs typeface="Arial"/>
              </a:rPr>
              <a:t>service,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written</a:t>
            </a:r>
            <a:r>
              <a:rPr dirty="0" sz="900" spc="-45">
                <a:latin typeface="Arial"/>
                <a:cs typeface="Arial"/>
              </a:rPr>
              <a:t> by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80">
                <a:latin typeface="Arial"/>
                <a:cs typeface="Arial"/>
              </a:rPr>
              <a:t>Leo</a:t>
            </a:r>
            <a:r>
              <a:rPr dirty="0" sz="900" spc="-2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Tolstoy,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 spc="-80">
                <a:latin typeface="Arial"/>
                <a:cs typeface="Arial"/>
              </a:rPr>
              <a:t>a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75">
                <a:latin typeface="Arial"/>
                <a:cs typeface="Arial"/>
              </a:rPr>
              <a:t>Russian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writer</a:t>
            </a:r>
            <a:r>
              <a:rPr dirty="0" sz="900" spc="-2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who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is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regarded</a:t>
            </a:r>
            <a:r>
              <a:rPr dirty="0" sz="900" spc="-15">
                <a:latin typeface="Arial"/>
                <a:cs typeface="Arial"/>
              </a:rPr>
              <a:t> </a:t>
            </a:r>
            <a:r>
              <a:rPr dirty="0" sz="900" spc="-95">
                <a:latin typeface="Arial"/>
                <a:cs typeface="Arial"/>
              </a:rPr>
              <a:t>as </a:t>
            </a:r>
            <a:r>
              <a:rPr dirty="0" sz="900" spc="-9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one </a:t>
            </a:r>
            <a:r>
              <a:rPr dirty="0" sz="900" spc="-10">
                <a:latin typeface="Arial"/>
                <a:cs typeface="Arial"/>
              </a:rPr>
              <a:t>of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40">
                <a:latin typeface="Arial"/>
                <a:cs typeface="Arial"/>
              </a:rPr>
              <a:t>greatest </a:t>
            </a:r>
            <a:r>
              <a:rPr dirty="0" sz="900" spc="-35">
                <a:latin typeface="Arial"/>
                <a:cs typeface="Arial"/>
              </a:rPr>
              <a:t>authors </a:t>
            </a:r>
            <a:r>
              <a:rPr dirty="0" sz="900" spc="-10">
                <a:latin typeface="Arial"/>
                <a:cs typeface="Arial"/>
              </a:rPr>
              <a:t>of </a:t>
            </a:r>
            <a:r>
              <a:rPr dirty="0" sz="900" spc="-30">
                <a:latin typeface="Arial"/>
                <a:cs typeface="Arial"/>
              </a:rPr>
              <a:t>all </a:t>
            </a:r>
            <a:r>
              <a:rPr dirty="0" sz="900" spc="-20">
                <a:latin typeface="Arial"/>
                <a:cs typeface="Arial"/>
              </a:rPr>
              <a:t>time.</a:t>
            </a:r>
            <a:r>
              <a:rPr dirty="0" sz="900" spc="-15">
                <a:latin typeface="Arial"/>
                <a:cs typeface="Arial"/>
              </a:rPr>
              <a:t> </a:t>
            </a:r>
            <a:r>
              <a:rPr dirty="0" sz="900" spc="-80">
                <a:latin typeface="Arial"/>
                <a:cs typeface="Arial"/>
              </a:rPr>
              <a:t>He </a:t>
            </a:r>
            <a:r>
              <a:rPr dirty="0" sz="900" spc="-55">
                <a:latin typeface="Arial"/>
                <a:cs typeface="Arial"/>
              </a:rPr>
              <a:t>said </a:t>
            </a:r>
            <a:r>
              <a:rPr dirty="0" sz="900" spc="25">
                <a:latin typeface="Arial"/>
                <a:cs typeface="Arial"/>
              </a:rPr>
              <a:t>“It </a:t>
            </a:r>
            <a:r>
              <a:rPr dirty="0" sz="900" spc="-50">
                <a:latin typeface="Arial"/>
                <a:cs typeface="Arial"/>
              </a:rPr>
              <a:t>is </a:t>
            </a:r>
            <a:r>
              <a:rPr dirty="0" sz="900" spc="-10">
                <a:latin typeface="Arial"/>
                <a:cs typeface="Arial"/>
              </a:rPr>
              <a:t>within </a:t>
            </a:r>
            <a:r>
              <a:rPr dirty="0" sz="900" spc="-50">
                <a:latin typeface="Arial"/>
                <a:cs typeface="Arial"/>
              </a:rPr>
              <a:t>my </a:t>
            </a:r>
            <a:r>
              <a:rPr dirty="0" sz="900" spc="-35">
                <a:latin typeface="Arial"/>
                <a:cs typeface="Arial"/>
              </a:rPr>
              <a:t>power 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o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35">
                <a:latin typeface="Arial"/>
                <a:cs typeface="Arial"/>
              </a:rPr>
              <a:t>e</a:t>
            </a:r>
            <a:r>
              <a:rPr dirty="0" sz="900" spc="-20">
                <a:latin typeface="Arial"/>
                <a:cs typeface="Arial"/>
              </a:rPr>
              <a:t>r</a:t>
            </a:r>
            <a:r>
              <a:rPr dirty="0" sz="900" spc="-55">
                <a:latin typeface="Arial"/>
                <a:cs typeface="Arial"/>
              </a:rPr>
              <a:t>v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80">
                <a:latin typeface="Arial"/>
                <a:cs typeface="Arial"/>
              </a:rPr>
              <a:t>U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55">
                <a:latin typeface="Arial"/>
                <a:cs typeface="Arial"/>
              </a:rPr>
              <a:t>v</a:t>
            </a:r>
            <a:r>
              <a:rPr dirty="0" sz="900" spc="-35">
                <a:latin typeface="Arial"/>
                <a:cs typeface="Arial"/>
              </a:rPr>
              <a:t>e</a:t>
            </a:r>
            <a:r>
              <a:rPr dirty="0" sz="900" spc="-20">
                <a:latin typeface="Arial"/>
                <a:cs typeface="Arial"/>
              </a:rPr>
              <a:t>r</a:t>
            </a:r>
            <a:r>
              <a:rPr dirty="0" sz="900" spc="-110">
                <a:latin typeface="Arial"/>
                <a:cs typeface="Arial"/>
              </a:rPr>
              <a:t>s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20">
                <a:latin typeface="Arial"/>
                <a:cs typeface="Arial"/>
              </a:rPr>
              <a:t>o</a:t>
            </a:r>
            <a:r>
              <a:rPr dirty="0" sz="900" spc="-10">
                <a:latin typeface="Arial"/>
                <a:cs typeface="Arial"/>
              </a:rPr>
              <a:t>r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>
                <a:latin typeface="Arial"/>
                <a:cs typeface="Arial"/>
              </a:rPr>
              <a:t>o</a:t>
            </a:r>
            <a:r>
              <a:rPr dirty="0" sz="900">
                <a:latin typeface="Arial"/>
                <a:cs typeface="Arial"/>
              </a:rPr>
              <a:t>t</a:t>
            </a:r>
            <a:r>
              <a:rPr dirty="0" sz="900" spc="-30">
                <a:latin typeface="Arial"/>
                <a:cs typeface="Arial"/>
              </a:rPr>
              <a:t>.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00">
                <a:latin typeface="Arial"/>
                <a:cs typeface="Arial"/>
              </a:rPr>
              <a:t> </a:t>
            </a:r>
            <a:r>
              <a:rPr dirty="0" sz="900" spc="-195">
                <a:latin typeface="Arial"/>
                <a:cs typeface="Arial"/>
              </a:rPr>
              <a:t>S</a:t>
            </a:r>
            <a:r>
              <a:rPr dirty="0" sz="900" spc="-35">
                <a:latin typeface="Arial"/>
                <a:cs typeface="Arial"/>
              </a:rPr>
              <a:t>e</a:t>
            </a:r>
            <a:r>
              <a:rPr dirty="0" sz="900" spc="-20">
                <a:latin typeface="Arial"/>
                <a:cs typeface="Arial"/>
              </a:rPr>
              <a:t>r</a:t>
            </a:r>
            <a:r>
              <a:rPr dirty="0" sz="900" spc="-55">
                <a:latin typeface="Arial"/>
                <a:cs typeface="Arial"/>
              </a:rPr>
              <a:t>v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80">
                <a:latin typeface="Arial"/>
                <a:cs typeface="Arial"/>
              </a:rPr>
              <a:t>g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80">
                <a:latin typeface="Arial"/>
                <a:cs typeface="Arial"/>
              </a:rPr>
              <a:t>U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55">
                <a:latin typeface="Arial"/>
                <a:cs typeface="Arial"/>
              </a:rPr>
              <a:t>v</a:t>
            </a:r>
            <a:r>
              <a:rPr dirty="0" sz="900" spc="-35">
                <a:latin typeface="Arial"/>
                <a:cs typeface="Arial"/>
              </a:rPr>
              <a:t>e</a:t>
            </a:r>
            <a:r>
              <a:rPr dirty="0" sz="900" spc="-20">
                <a:latin typeface="Arial"/>
                <a:cs typeface="Arial"/>
              </a:rPr>
              <a:t>r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30">
                <a:latin typeface="Arial"/>
                <a:cs typeface="Arial"/>
              </a:rPr>
              <a:t>,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I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dd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o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m</a:t>
            </a:r>
            <a:r>
              <a:rPr dirty="0" sz="900" spc="-55">
                <a:latin typeface="Arial"/>
                <a:cs typeface="Arial"/>
              </a:rPr>
              <a:t>y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o</a:t>
            </a:r>
            <a:r>
              <a:rPr dirty="0" sz="900" spc="-40">
                <a:latin typeface="Arial"/>
                <a:cs typeface="Arial"/>
              </a:rPr>
              <a:t>w</a:t>
            </a:r>
            <a:r>
              <a:rPr dirty="0" sz="900" spc="-25">
                <a:latin typeface="Arial"/>
                <a:cs typeface="Arial"/>
              </a:rPr>
              <a:t>n  </a:t>
            </a:r>
            <a:r>
              <a:rPr dirty="0" sz="900" spc="-50">
                <a:latin typeface="Arial"/>
                <a:cs typeface="Arial"/>
              </a:rPr>
              <a:t>good and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50">
                <a:latin typeface="Arial"/>
                <a:cs typeface="Arial"/>
              </a:rPr>
              <a:t>good </a:t>
            </a:r>
            <a:r>
              <a:rPr dirty="0" sz="900" spc="-10">
                <a:latin typeface="Arial"/>
                <a:cs typeface="Arial"/>
              </a:rPr>
              <a:t>of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35">
                <a:latin typeface="Arial"/>
                <a:cs typeface="Arial"/>
              </a:rPr>
              <a:t>whole </a:t>
            </a:r>
            <a:r>
              <a:rPr dirty="0" sz="900" spc="-20">
                <a:latin typeface="Arial"/>
                <a:cs typeface="Arial"/>
              </a:rPr>
              <a:t>world.</a:t>
            </a:r>
            <a:r>
              <a:rPr dirty="0" sz="900" spc="-15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Not </a:t>
            </a:r>
            <a:r>
              <a:rPr dirty="0" sz="900" spc="-50">
                <a:latin typeface="Arial"/>
                <a:cs typeface="Arial"/>
              </a:rPr>
              <a:t>serving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50">
                <a:latin typeface="Arial"/>
                <a:cs typeface="Arial"/>
              </a:rPr>
              <a:t>Universe, </a:t>
            </a:r>
            <a:r>
              <a:rPr dirty="0" sz="900" spc="-35">
                <a:latin typeface="Arial"/>
                <a:cs typeface="Arial"/>
              </a:rPr>
              <a:t>I 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forfeit </a:t>
            </a:r>
            <a:r>
              <a:rPr dirty="0" sz="900" spc="-50">
                <a:latin typeface="Arial"/>
                <a:cs typeface="Arial"/>
              </a:rPr>
              <a:t>my </a:t>
            </a:r>
            <a:r>
              <a:rPr dirty="0" sz="900" spc="-35">
                <a:latin typeface="Arial"/>
                <a:cs typeface="Arial"/>
              </a:rPr>
              <a:t>own </a:t>
            </a:r>
            <a:r>
              <a:rPr dirty="0" sz="900" spc="-50">
                <a:latin typeface="Arial"/>
                <a:cs typeface="Arial"/>
              </a:rPr>
              <a:t>good and </a:t>
            </a:r>
            <a:r>
              <a:rPr dirty="0" sz="900" spc="-35">
                <a:latin typeface="Arial"/>
                <a:cs typeface="Arial"/>
              </a:rPr>
              <a:t>deprive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20">
                <a:latin typeface="Arial"/>
                <a:cs typeface="Arial"/>
              </a:rPr>
              <a:t>world </a:t>
            </a:r>
            <a:r>
              <a:rPr dirty="0" sz="900" spc="-10">
                <a:latin typeface="Arial"/>
                <a:cs typeface="Arial"/>
              </a:rPr>
              <a:t>of that </a:t>
            </a:r>
            <a:r>
              <a:rPr dirty="0" sz="900" spc="-45">
                <a:latin typeface="Arial"/>
                <a:cs typeface="Arial"/>
              </a:rPr>
              <a:t>good, </a:t>
            </a:r>
            <a:r>
              <a:rPr dirty="0" sz="900" spc="-35">
                <a:latin typeface="Arial"/>
                <a:cs typeface="Arial"/>
              </a:rPr>
              <a:t>which </a:t>
            </a:r>
            <a:r>
              <a:rPr dirty="0" sz="900" spc="-70">
                <a:latin typeface="Arial"/>
                <a:cs typeface="Arial"/>
              </a:rPr>
              <a:t>was </a:t>
            </a:r>
            <a:r>
              <a:rPr dirty="0" sz="900" spc="-15">
                <a:latin typeface="Arial"/>
                <a:cs typeface="Arial"/>
              </a:rPr>
              <a:t>in </a:t>
            </a:r>
            <a:r>
              <a:rPr dirty="0" sz="900" spc="-235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my </a:t>
            </a:r>
            <a:r>
              <a:rPr dirty="0" sz="900" spc="-35">
                <a:latin typeface="Arial"/>
                <a:cs typeface="Arial"/>
              </a:rPr>
              <a:t>power </a:t>
            </a:r>
            <a:r>
              <a:rPr dirty="0" sz="900" spc="5">
                <a:latin typeface="Arial"/>
                <a:cs typeface="Arial"/>
              </a:rPr>
              <a:t>to </a:t>
            </a:r>
            <a:r>
              <a:rPr dirty="0" sz="900" spc="-25">
                <a:latin typeface="Arial"/>
                <a:cs typeface="Arial"/>
              </a:rPr>
              <a:t>create.”</a:t>
            </a:r>
            <a:r>
              <a:rPr dirty="0" sz="900" spc="-20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Let me </a:t>
            </a:r>
            <a:r>
              <a:rPr dirty="0" sz="900" spc="-35">
                <a:latin typeface="Arial"/>
                <a:cs typeface="Arial"/>
              </a:rPr>
              <a:t>re-read </a:t>
            </a:r>
            <a:r>
              <a:rPr dirty="0" sz="900" spc="-25">
                <a:latin typeface="Arial"/>
                <a:cs typeface="Arial"/>
              </a:rPr>
              <a:t>this </a:t>
            </a:r>
            <a:r>
              <a:rPr dirty="0" sz="900" spc="-60">
                <a:latin typeface="Arial"/>
                <a:cs typeface="Arial"/>
              </a:rPr>
              <a:t>again </a:t>
            </a:r>
            <a:r>
              <a:rPr dirty="0" sz="900" spc="-50">
                <a:latin typeface="Arial"/>
                <a:cs typeface="Arial"/>
              </a:rPr>
              <a:t>and </a:t>
            </a:r>
            <a:r>
              <a:rPr dirty="0" sz="900" spc="-25">
                <a:latin typeface="Arial"/>
                <a:cs typeface="Arial"/>
              </a:rPr>
              <a:t>substitute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word “Universe” </a:t>
            </a:r>
            <a:r>
              <a:rPr dirty="0" sz="900" spc="-5">
                <a:latin typeface="Arial"/>
                <a:cs typeface="Arial"/>
              </a:rPr>
              <a:t>with </a:t>
            </a:r>
            <a:r>
              <a:rPr dirty="0" sz="900" spc="-20">
                <a:latin typeface="Arial"/>
                <a:cs typeface="Arial"/>
              </a:rPr>
              <a:t>“University.” </a:t>
            </a:r>
            <a:r>
              <a:rPr dirty="0" sz="900" spc="25">
                <a:latin typeface="Arial"/>
                <a:cs typeface="Arial"/>
              </a:rPr>
              <a:t>“It </a:t>
            </a:r>
            <a:r>
              <a:rPr dirty="0" sz="900" spc="-50">
                <a:latin typeface="Arial"/>
                <a:cs typeface="Arial"/>
              </a:rPr>
              <a:t>is </a:t>
            </a:r>
            <a:r>
              <a:rPr dirty="0" sz="900" spc="-10">
                <a:latin typeface="Arial"/>
                <a:cs typeface="Arial"/>
              </a:rPr>
              <a:t>within </a:t>
            </a:r>
            <a:r>
              <a:rPr dirty="0" sz="900" spc="-50">
                <a:latin typeface="Arial"/>
                <a:cs typeface="Arial"/>
              </a:rPr>
              <a:t>my </a:t>
            </a:r>
            <a:r>
              <a:rPr dirty="0" sz="900" spc="-35">
                <a:latin typeface="Arial"/>
                <a:cs typeface="Arial"/>
              </a:rPr>
              <a:t>power </a:t>
            </a:r>
            <a:r>
              <a:rPr dirty="0" sz="900" spc="5">
                <a:latin typeface="Arial"/>
                <a:cs typeface="Arial"/>
              </a:rPr>
              <a:t>to </a:t>
            </a:r>
            <a:r>
              <a:rPr dirty="0" sz="900" spc="-55">
                <a:latin typeface="Arial"/>
                <a:cs typeface="Arial"/>
              </a:rPr>
              <a:t>serve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23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University </a:t>
            </a:r>
            <a:r>
              <a:rPr dirty="0" sz="900" spc="-15">
                <a:latin typeface="Arial"/>
                <a:cs typeface="Arial"/>
              </a:rPr>
              <a:t>or not.</a:t>
            </a:r>
            <a:r>
              <a:rPr dirty="0" sz="900" spc="220">
                <a:latin typeface="Arial"/>
                <a:cs typeface="Arial"/>
              </a:rPr>
              <a:t> </a:t>
            </a:r>
            <a:r>
              <a:rPr dirty="0" sz="900" spc="-60">
                <a:latin typeface="Arial"/>
                <a:cs typeface="Arial"/>
              </a:rPr>
              <a:t>Serving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35">
                <a:latin typeface="Arial"/>
                <a:cs typeface="Arial"/>
              </a:rPr>
              <a:t>University, I </a:t>
            </a:r>
            <a:r>
              <a:rPr dirty="0" sz="900" spc="-50">
                <a:latin typeface="Arial"/>
                <a:cs typeface="Arial"/>
              </a:rPr>
              <a:t>add </a:t>
            </a:r>
            <a:r>
              <a:rPr dirty="0" sz="900" spc="5">
                <a:latin typeface="Arial"/>
                <a:cs typeface="Arial"/>
              </a:rPr>
              <a:t>to </a:t>
            </a:r>
            <a:r>
              <a:rPr dirty="0" sz="900" spc="-50">
                <a:latin typeface="Arial"/>
                <a:cs typeface="Arial"/>
              </a:rPr>
              <a:t>my </a:t>
            </a:r>
            <a:r>
              <a:rPr dirty="0" sz="900" spc="-35">
                <a:latin typeface="Arial"/>
                <a:cs typeface="Arial"/>
              </a:rPr>
              <a:t>own </a:t>
            </a:r>
            <a:r>
              <a:rPr dirty="0" sz="900" spc="-50">
                <a:latin typeface="Arial"/>
                <a:cs typeface="Arial"/>
              </a:rPr>
              <a:t>good and 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50">
                <a:latin typeface="Arial"/>
                <a:cs typeface="Arial"/>
              </a:rPr>
              <a:t>good </a:t>
            </a:r>
            <a:r>
              <a:rPr dirty="0" sz="900" spc="-10">
                <a:latin typeface="Arial"/>
                <a:cs typeface="Arial"/>
              </a:rPr>
              <a:t>of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35">
                <a:latin typeface="Arial"/>
                <a:cs typeface="Arial"/>
              </a:rPr>
              <a:t>whole </a:t>
            </a:r>
            <a:r>
              <a:rPr dirty="0" sz="900" spc="-20">
                <a:latin typeface="Arial"/>
                <a:cs typeface="Arial"/>
              </a:rPr>
              <a:t>world. </a:t>
            </a:r>
            <a:r>
              <a:rPr dirty="0" sz="900" spc="-25">
                <a:latin typeface="Arial"/>
                <a:cs typeface="Arial"/>
              </a:rPr>
              <a:t>Not </a:t>
            </a:r>
            <a:r>
              <a:rPr dirty="0" sz="900" spc="-45">
                <a:latin typeface="Arial"/>
                <a:cs typeface="Arial"/>
              </a:rPr>
              <a:t>serving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35">
                <a:latin typeface="Arial"/>
                <a:cs typeface="Arial"/>
              </a:rPr>
              <a:t>University, I </a:t>
            </a:r>
            <a:r>
              <a:rPr dirty="0" sz="900" spc="-5">
                <a:latin typeface="Arial"/>
                <a:cs typeface="Arial"/>
              </a:rPr>
              <a:t>forfeit </a:t>
            </a:r>
            <a:r>
              <a:rPr dirty="0" sz="900" spc="-50">
                <a:latin typeface="Arial"/>
                <a:cs typeface="Arial"/>
              </a:rPr>
              <a:t>my 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own </a:t>
            </a:r>
            <a:r>
              <a:rPr dirty="0" sz="900" spc="-50">
                <a:latin typeface="Arial"/>
                <a:cs typeface="Arial"/>
              </a:rPr>
              <a:t>good and </a:t>
            </a:r>
            <a:r>
              <a:rPr dirty="0" sz="900" spc="-35">
                <a:latin typeface="Arial"/>
                <a:cs typeface="Arial"/>
              </a:rPr>
              <a:t>deprive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20">
                <a:latin typeface="Arial"/>
                <a:cs typeface="Arial"/>
              </a:rPr>
              <a:t>world </a:t>
            </a:r>
            <a:r>
              <a:rPr dirty="0" sz="900" spc="-10">
                <a:latin typeface="Arial"/>
                <a:cs typeface="Arial"/>
              </a:rPr>
              <a:t>of that </a:t>
            </a:r>
            <a:r>
              <a:rPr dirty="0" sz="900" spc="-45">
                <a:latin typeface="Arial"/>
                <a:cs typeface="Arial"/>
              </a:rPr>
              <a:t>good, </a:t>
            </a:r>
            <a:r>
              <a:rPr dirty="0" sz="900" spc="-35">
                <a:latin typeface="Arial"/>
                <a:cs typeface="Arial"/>
              </a:rPr>
              <a:t>which </a:t>
            </a:r>
            <a:r>
              <a:rPr dirty="0" sz="900" spc="-70">
                <a:latin typeface="Arial"/>
                <a:cs typeface="Arial"/>
              </a:rPr>
              <a:t>was </a:t>
            </a:r>
            <a:r>
              <a:rPr dirty="0" sz="900" spc="-15">
                <a:latin typeface="Arial"/>
                <a:cs typeface="Arial"/>
              </a:rPr>
              <a:t>in </a:t>
            </a:r>
            <a:r>
              <a:rPr dirty="0" sz="900" spc="-50">
                <a:latin typeface="Arial"/>
                <a:cs typeface="Arial"/>
              </a:rPr>
              <a:t>my </a:t>
            </a:r>
            <a:r>
              <a:rPr dirty="0" sz="900" spc="-30">
                <a:latin typeface="Arial"/>
                <a:cs typeface="Arial"/>
              </a:rPr>
              <a:t>power </a:t>
            </a:r>
            <a:r>
              <a:rPr dirty="0" sz="900" spc="-235">
                <a:latin typeface="Arial"/>
                <a:cs typeface="Arial"/>
              </a:rPr>
              <a:t> </a:t>
            </a:r>
            <a:r>
              <a:rPr dirty="0" sz="900" spc="5">
                <a:latin typeface="Arial"/>
                <a:cs typeface="Arial"/>
              </a:rPr>
              <a:t>to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create.”</a:t>
            </a:r>
            <a:endParaRPr sz="900">
              <a:latin typeface="Arial"/>
              <a:cs typeface="Arial"/>
            </a:endParaRPr>
          </a:p>
          <a:p>
            <a:pPr marL="12700" marR="57785">
              <a:lnSpc>
                <a:spcPct val="70000"/>
              </a:lnSpc>
              <a:spcBef>
                <a:spcPts val="600"/>
              </a:spcBef>
              <a:buSzPct val="88888"/>
              <a:buChar char="•"/>
              <a:tabLst>
                <a:tab pos="78740" algn="l"/>
              </a:tabLst>
            </a:pPr>
            <a:r>
              <a:rPr dirty="0" sz="900" spc="-50">
                <a:latin typeface="Arial"/>
                <a:cs typeface="Arial"/>
              </a:rPr>
              <a:t>7</a:t>
            </a:r>
            <a:r>
              <a:rPr dirty="0" sz="900" spc="-30">
                <a:latin typeface="Arial"/>
                <a:cs typeface="Arial"/>
              </a:rPr>
              <a:t>.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1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I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e</a:t>
            </a:r>
            <a:r>
              <a:rPr dirty="0" sz="900" spc="-20">
                <a:latin typeface="Arial"/>
                <a:cs typeface="Arial"/>
              </a:rPr>
              <a:t>r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40">
                <a:latin typeface="Arial"/>
                <a:cs typeface="Arial"/>
              </a:rPr>
              <a:t>on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5">
                <a:latin typeface="Arial"/>
                <a:cs typeface="Arial"/>
              </a:rPr>
              <a:t>l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165">
                <a:latin typeface="Arial"/>
                <a:cs typeface="Arial"/>
              </a:rPr>
              <a:t>E</a:t>
            </a:r>
            <a:r>
              <a:rPr dirty="0" sz="900" spc="-35">
                <a:latin typeface="Arial"/>
                <a:cs typeface="Arial"/>
              </a:rPr>
              <a:t>du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75">
                <a:latin typeface="Arial"/>
                <a:cs typeface="Arial"/>
              </a:rPr>
              <a:t> </a:t>
            </a:r>
            <a:r>
              <a:rPr dirty="0" sz="900" spc="-65">
                <a:latin typeface="Arial"/>
                <a:cs typeface="Arial"/>
              </a:rPr>
              <a:t>Wee</a:t>
            </a:r>
            <a:r>
              <a:rPr dirty="0" sz="900" spc="-45">
                <a:latin typeface="Arial"/>
                <a:cs typeface="Arial"/>
              </a:rPr>
              <a:t>k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55">
                <a:latin typeface="Arial"/>
                <a:cs typeface="Arial"/>
              </a:rPr>
              <a:t>–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nd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d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95">
                <a:latin typeface="Arial"/>
                <a:cs typeface="Arial"/>
              </a:rPr>
              <a:t>z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110">
                <a:latin typeface="Arial"/>
                <a:cs typeface="Arial"/>
              </a:rPr>
              <a:t>s</a:t>
            </a:r>
            <a:r>
              <a:rPr dirty="0" sz="900" spc="-30">
                <a:latin typeface="Arial"/>
                <a:cs typeface="Arial"/>
              </a:rPr>
              <a:t>,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up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d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95">
                <a:latin typeface="Arial"/>
                <a:cs typeface="Arial"/>
              </a:rPr>
              <a:t>z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15">
                <a:latin typeface="Arial"/>
                <a:cs typeface="Arial"/>
              </a:rPr>
              <a:t>f  </a:t>
            </a:r>
            <a:r>
              <a:rPr dirty="0" sz="900" spc="-45">
                <a:latin typeface="Arial"/>
                <a:cs typeface="Arial"/>
              </a:rPr>
              <a:t>events,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one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of</a:t>
            </a:r>
            <a:r>
              <a:rPr dirty="0" sz="900" spc="-35">
                <a:latin typeface="Arial"/>
                <a:cs typeface="Arial"/>
              </a:rPr>
              <a:t> which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is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International </a:t>
            </a:r>
            <a:r>
              <a:rPr dirty="0" sz="900" spc="-75">
                <a:latin typeface="Arial"/>
                <a:cs typeface="Arial"/>
              </a:rPr>
              <a:t>Dress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Day,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my</a:t>
            </a:r>
            <a:r>
              <a:rPr dirty="0" sz="900" spc="-45">
                <a:latin typeface="Arial"/>
                <a:cs typeface="Arial"/>
              </a:rPr>
              <a:t> personal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favorite.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59594" y="4912609"/>
            <a:ext cx="34925" cy="56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">
                <a:latin typeface="Arial"/>
                <a:cs typeface="Arial"/>
              </a:rPr>
              <a:t>•</a:t>
            </a:r>
            <a:endParaRPr sz="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59594" y="5040624"/>
            <a:ext cx="29845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00" spc="-5">
                <a:latin typeface="Arial"/>
                <a:cs typeface="Arial"/>
              </a:rPr>
              <a:t>•</a:t>
            </a:r>
            <a:endParaRPr sz="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30540" y="1412747"/>
            <a:ext cx="0" cy="3657600"/>
          </a:xfrm>
          <a:custGeom>
            <a:avLst/>
            <a:gdLst/>
            <a:ahLst/>
            <a:cxnLst/>
            <a:rect l="l" t="t" r="r" b="b"/>
            <a:pathLst>
              <a:path w="0"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530343" y="1402836"/>
            <a:ext cx="2976880" cy="45085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algn="just" marL="12700" marR="5080" indent="-635">
              <a:lnSpc>
                <a:spcPct val="70000"/>
              </a:lnSpc>
              <a:spcBef>
                <a:spcPts val="425"/>
              </a:spcBef>
              <a:buSzPct val="88888"/>
              <a:buFont typeface="Arial"/>
              <a:buChar char="•"/>
              <a:tabLst>
                <a:tab pos="53975" algn="l"/>
              </a:tabLst>
            </a:pPr>
            <a:r>
              <a:rPr dirty="0" sz="900" spc="-15">
                <a:latin typeface="Times New Roman"/>
                <a:cs typeface="Times New Roman"/>
              </a:rPr>
              <a:t>6</a:t>
            </a:r>
            <a:r>
              <a:rPr dirty="0" sz="900" spc="-15">
                <a:latin typeface="Arial"/>
                <a:cs typeface="Arial"/>
              </a:rPr>
              <a:t>. </a:t>
            </a:r>
            <a:r>
              <a:rPr dirty="0" sz="900" spc="-55">
                <a:latin typeface="Arial"/>
                <a:cs typeface="Arial"/>
              </a:rPr>
              <a:t>Travel </a:t>
            </a:r>
            <a:r>
              <a:rPr dirty="0" sz="900" spc="5">
                <a:latin typeface="Arial"/>
                <a:cs typeface="Arial"/>
              </a:rPr>
              <a:t>to </a:t>
            </a:r>
            <a:r>
              <a:rPr dirty="0" sz="900" spc="-25">
                <a:latin typeface="Arial"/>
                <a:cs typeface="Arial"/>
              </a:rPr>
              <a:t>wonderful </a:t>
            </a:r>
            <a:r>
              <a:rPr dirty="0" sz="900" spc="-20">
                <a:latin typeface="Arial"/>
                <a:cs typeface="Arial"/>
              </a:rPr>
              <a:t>international </a:t>
            </a:r>
            <a:r>
              <a:rPr dirty="0" sz="900" spc="-35">
                <a:latin typeface="Arial"/>
                <a:cs typeface="Arial"/>
              </a:rPr>
              <a:t>destinations where I </a:t>
            </a:r>
            <a:r>
              <a:rPr dirty="0" sz="900" spc="-60">
                <a:latin typeface="Arial"/>
                <a:cs typeface="Arial"/>
              </a:rPr>
              <a:t>have 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had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45">
                <a:latin typeface="Arial"/>
                <a:cs typeface="Arial"/>
              </a:rPr>
              <a:t>pleasure </a:t>
            </a:r>
            <a:r>
              <a:rPr dirty="0" sz="900" spc="-10">
                <a:latin typeface="Arial"/>
                <a:cs typeface="Arial"/>
              </a:rPr>
              <a:t>of </a:t>
            </a:r>
            <a:r>
              <a:rPr dirty="0" sz="900" spc="-35">
                <a:latin typeface="Arial"/>
                <a:cs typeface="Arial"/>
              </a:rPr>
              <a:t>working </a:t>
            </a:r>
            <a:r>
              <a:rPr dirty="0" sz="900" spc="-5">
                <a:latin typeface="Arial"/>
                <a:cs typeface="Arial"/>
              </a:rPr>
              <a:t>with </a:t>
            </a:r>
            <a:r>
              <a:rPr dirty="0" sz="900" spc="-35">
                <a:latin typeface="Arial"/>
                <a:cs typeface="Arial"/>
              </a:rPr>
              <a:t>alumni, </a:t>
            </a:r>
            <a:r>
              <a:rPr dirty="0" sz="900" spc="-30">
                <a:latin typeface="Arial"/>
                <a:cs typeface="Arial"/>
              </a:rPr>
              <a:t>friends </a:t>
            </a:r>
            <a:r>
              <a:rPr dirty="0" sz="900" spc="-50">
                <a:latin typeface="Arial"/>
                <a:cs typeface="Arial"/>
              </a:rPr>
              <a:t>and </a:t>
            </a:r>
            <a:r>
              <a:rPr dirty="0" sz="900" spc="-55">
                <a:latin typeface="Arial"/>
                <a:cs typeface="Arial"/>
              </a:rPr>
              <a:t>colleagues </a:t>
            </a:r>
            <a:r>
              <a:rPr dirty="0" sz="900" spc="-235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in </a:t>
            </a:r>
            <a:r>
              <a:rPr dirty="0" sz="900" spc="-10">
                <a:latin typeface="Arial"/>
                <a:cs typeface="Arial"/>
              </a:rPr>
              <a:t>their </a:t>
            </a:r>
            <a:r>
              <a:rPr dirty="0" sz="900" spc="-45">
                <a:latin typeface="Arial"/>
                <a:cs typeface="Arial"/>
              </a:rPr>
              <a:t>home </a:t>
            </a:r>
            <a:r>
              <a:rPr dirty="0" sz="900" spc="-35">
                <a:latin typeface="Arial"/>
                <a:cs typeface="Arial"/>
              </a:rPr>
              <a:t>countries </a:t>
            </a:r>
            <a:r>
              <a:rPr dirty="0" sz="900" spc="-30">
                <a:latin typeface="Arial"/>
                <a:cs typeface="Arial"/>
              </a:rPr>
              <a:t>including </a:t>
            </a:r>
            <a:r>
              <a:rPr dirty="0" sz="900" spc="-75">
                <a:latin typeface="Arial"/>
                <a:cs typeface="Arial"/>
              </a:rPr>
              <a:t>Panama, Japan, </a:t>
            </a:r>
            <a:r>
              <a:rPr dirty="0" sz="900" spc="-60">
                <a:latin typeface="Arial"/>
                <a:cs typeface="Arial"/>
              </a:rPr>
              <a:t>France, </a:t>
            </a:r>
            <a:r>
              <a:rPr dirty="0" sz="900" spc="-40">
                <a:latin typeface="Arial"/>
                <a:cs typeface="Arial"/>
              </a:rPr>
              <a:t>Bolivia </a:t>
            </a:r>
            <a:r>
              <a:rPr dirty="0" sz="900" spc="-235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nd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o</a:t>
            </a:r>
            <a:r>
              <a:rPr dirty="0" sz="900" spc="-5">
                <a:latin typeface="Arial"/>
                <a:cs typeface="Arial"/>
              </a:rPr>
              <a:t>f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40">
                <a:latin typeface="Arial"/>
                <a:cs typeface="Arial"/>
              </a:rPr>
              <a:t>ou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110">
                <a:latin typeface="Arial"/>
                <a:cs typeface="Arial"/>
              </a:rPr>
              <a:t>s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175">
                <a:latin typeface="Arial"/>
                <a:cs typeface="Arial"/>
              </a:rPr>
              <a:t>R</a:t>
            </a:r>
            <a:r>
              <a:rPr dirty="0" sz="900" spc="-40">
                <a:latin typeface="Arial"/>
                <a:cs typeface="Arial"/>
              </a:rPr>
              <a:t>om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30">
                <a:latin typeface="Arial"/>
                <a:cs typeface="Arial"/>
              </a:rPr>
              <a:t>,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I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>
                <a:latin typeface="Arial"/>
                <a:cs typeface="Arial"/>
              </a:rPr>
              <a:t>l</a:t>
            </a:r>
            <a:r>
              <a:rPr dirty="0" sz="900" spc="-15">
                <a:latin typeface="Arial"/>
                <a:cs typeface="Arial"/>
              </a:rPr>
              <a:t>y!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30305" y="2087112"/>
            <a:ext cx="3037840" cy="45085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425"/>
              </a:spcBef>
              <a:buSzPct val="88888"/>
              <a:buChar char="•"/>
              <a:tabLst>
                <a:tab pos="53975" algn="l"/>
              </a:tabLst>
            </a:pPr>
            <a:r>
              <a:rPr dirty="0" sz="900" spc="-40">
                <a:latin typeface="Arial"/>
                <a:cs typeface="Arial"/>
              </a:rPr>
              <a:t>5.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The </a:t>
            </a:r>
            <a:r>
              <a:rPr dirty="0" sz="900" spc="-30">
                <a:latin typeface="Arial"/>
                <a:cs typeface="Arial"/>
              </a:rPr>
              <a:t>realization </a:t>
            </a:r>
            <a:r>
              <a:rPr dirty="0" sz="900" spc="-10">
                <a:latin typeface="Arial"/>
                <a:cs typeface="Arial"/>
              </a:rPr>
              <a:t>that </a:t>
            </a:r>
            <a:r>
              <a:rPr dirty="0" sz="900" spc="-45">
                <a:latin typeface="Arial"/>
                <a:cs typeface="Arial"/>
              </a:rPr>
              <a:t>we </a:t>
            </a:r>
            <a:r>
              <a:rPr dirty="0" sz="900" spc="-65">
                <a:latin typeface="Arial"/>
                <a:cs typeface="Arial"/>
              </a:rPr>
              <a:t>can </a:t>
            </a:r>
            <a:r>
              <a:rPr dirty="0" sz="900" spc="-60">
                <a:latin typeface="Arial"/>
                <a:cs typeface="Arial"/>
              </a:rPr>
              <a:t>assemble </a:t>
            </a:r>
            <a:r>
              <a:rPr dirty="0" sz="900" spc="-15">
                <a:latin typeface="Arial"/>
                <a:cs typeface="Arial"/>
              </a:rPr>
              <a:t>in </a:t>
            </a:r>
            <a:r>
              <a:rPr dirty="0" sz="900" spc="-70">
                <a:latin typeface="Arial"/>
                <a:cs typeface="Arial"/>
              </a:rPr>
              <a:t>less </a:t>
            </a:r>
            <a:r>
              <a:rPr dirty="0" sz="900" spc="-30">
                <a:latin typeface="Arial"/>
                <a:cs typeface="Arial"/>
              </a:rPr>
              <a:t>than </a:t>
            </a:r>
            <a:r>
              <a:rPr dirty="0" sz="900" spc="-45">
                <a:latin typeface="Arial"/>
                <a:cs typeface="Arial"/>
              </a:rPr>
              <a:t>3 </a:t>
            </a:r>
            <a:r>
              <a:rPr dirty="0" sz="900" spc="-35">
                <a:latin typeface="Arial"/>
                <a:cs typeface="Arial"/>
              </a:rPr>
              <a:t>minutes, </a:t>
            </a:r>
            <a:r>
              <a:rPr dirty="0" sz="900" spc="10">
                <a:latin typeface="Arial"/>
                <a:cs typeface="Arial"/>
              </a:rPr>
              <a:t>if </a:t>
            </a:r>
            <a:r>
              <a:rPr dirty="0" sz="900" spc="-240">
                <a:latin typeface="Arial"/>
                <a:cs typeface="Arial"/>
              </a:rPr>
              <a:t> </a:t>
            </a:r>
            <a:r>
              <a:rPr dirty="0" sz="900" spc="-60">
                <a:latin typeface="Arial"/>
                <a:cs typeface="Arial"/>
              </a:rPr>
              <a:t>an </a:t>
            </a:r>
            <a:r>
              <a:rPr dirty="0" sz="900" spc="-40">
                <a:latin typeface="Arial"/>
                <a:cs typeface="Arial"/>
              </a:rPr>
              <a:t>email </a:t>
            </a:r>
            <a:r>
              <a:rPr dirty="0" sz="900" spc="-75">
                <a:latin typeface="Arial"/>
                <a:cs typeface="Arial"/>
              </a:rPr>
              <a:t>goes </a:t>
            </a:r>
            <a:r>
              <a:rPr dirty="0" sz="900" spc="-10">
                <a:latin typeface="Arial"/>
                <a:cs typeface="Arial"/>
              </a:rPr>
              <a:t>out </a:t>
            </a:r>
            <a:r>
              <a:rPr dirty="0" sz="900" spc="-45">
                <a:latin typeface="Arial"/>
                <a:cs typeface="Arial"/>
              </a:rPr>
              <a:t>announcing </a:t>
            </a:r>
            <a:r>
              <a:rPr dirty="0" sz="900" spc="-10">
                <a:latin typeface="Arial"/>
                <a:cs typeface="Arial"/>
              </a:rPr>
              <a:t>that </a:t>
            </a:r>
            <a:r>
              <a:rPr dirty="0" sz="900" spc="-20">
                <a:latin typeface="Arial"/>
                <a:cs typeface="Arial"/>
              </a:rPr>
              <a:t>there </a:t>
            </a:r>
            <a:r>
              <a:rPr dirty="0" sz="900" spc="-50">
                <a:latin typeface="Arial"/>
                <a:cs typeface="Arial"/>
              </a:rPr>
              <a:t>is </a:t>
            </a:r>
            <a:r>
              <a:rPr dirty="0" sz="900" spc="-25">
                <a:latin typeface="Arial"/>
                <a:cs typeface="Arial"/>
              </a:rPr>
              <a:t>food </a:t>
            </a:r>
            <a:r>
              <a:rPr dirty="0" sz="900" spc="5">
                <a:latin typeface="Arial"/>
                <a:cs typeface="Arial"/>
              </a:rPr>
              <a:t>to </a:t>
            </a:r>
            <a:r>
              <a:rPr dirty="0" sz="900" spc="-75">
                <a:latin typeface="Arial"/>
                <a:cs typeface="Arial"/>
              </a:rPr>
              <a:t>share…bagels, </a:t>
            </a:r>
            <a:r>
              <a:rPr dirty="0" sz="900" spc="-23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donuts,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cookies,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or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just </a:t>
            </a:r>
            <a:r>
              <a:rPr dirty="0" sz="900" spc="-30">
                <a:latin typeface="Arial"/>
                <a:cs typeface="Arial"/>
              </a:rPr>
              <a:t>about </a:t>
            </a:r>
            <a:r>
              <a:rPr dirty="0" sz="900" spc="-35">
                <a:latin typeface="Arial"/>
                <a:cs typeface="Arial"/>
              </a:rPr>
              <a:t>anything.</a:t>
            </a:r>
            <a:r>
              <a:rPr dirty="0" sz="900" spc="175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Leftovers</a:t>
            </a:r>
            <a:r>
              <a:rPr dirty="0" sz="900" spc="15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just</a:t>
            </a:r>
            <a:r>
              <a:rPr dirty="0" sz="900" spc="-2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never</a:t>
            </a:r>
            <a:r>
              <a:rPr dirty="0" sz="900" spc="-15">
                <a:latin typeface="Arial"/>
                <a:cs typeface="Arial"/>
              </a:rPr>
              <a:t> </a:t>
            </a:r>
            <a:r>
              <a:rPr dirty="0" sz="900" spc="-60">
                <a:latin typeface="Arial"/>
                <a:cs typeface="Arial"/>
              </a:rPr>
              <a:t>go 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o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w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110">
                <a:latin typeface="Arial"/>
                <a:cs typeface="Arial"/>
              </a:rPr>
              <a:t>s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un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0"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30305" y="2769865"/>
            <a:ext cx="3016885" cy="64262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425"/>
              </a:spcBef>
              <a:buSzPct val="88888"/>
              <a:buChar char="•"/>
              <a:tabLst>
                <a:tab pos="53975" algn="l"/>
              </a:tabLst>
            </a:pPr>
            <a:r>
              <a:rPr dirty="0" sz="900" spc="-40">
                <a:latin typeface="Arial"/>
                <a:cs typeface="Arial"/>
              </a:rPr>
              <a:t>4.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The </a:t>
            </a:r>
            <a:r>
              <a:rPr dirty="0" sz="900" spc="-25">
                <a:latin typeface="Arial"/>
                <a:cs typeface="Arial"/>
              </a:rPr>
              <a:t>monthly </a:t>
            </a:r>
            <a:r>
              <a:rPr dirty="0" sz="900" spc="-135">
                <a:latin typeface="Arial"/>
                <a:cs typeface="Arial"/>
              </a:rPr>
              <a:t>GSIE</a:t>
            </a:r>
            <a:r>
              <a:rPr dirty="0" sz="900" spc="-13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newsletter </a:t>
            </a:r>
            <a:r>
              <a:rPr dirty="0" sz="900" spc="-40">
                <a:latin typeface="Arial"/>
                <a:cs typeface="Arial"/>
              </a:rPr>
              <a:t>prepared </a:t>
            </a:r>
            <a:r>
              <a:rPr dirty="0" sz="900" spc="-45">
                <a:latin typeface="Arial"/>
                <a:cs typeface="Arial"/>
              </a:rPr>
              <a:t>by </a:t>
            </a:r>
            <a:r>
              <a:rPr dirty="0" sz="900" spc="-90">
                <a:latin typeface="Arial"/>
                <a:cs typeface="Arial"/>
              </a:rPr>
              <a:t>Cassie </a:t>
            </a:r>
            <a:r>
              <a:rPr dirty="0" sz="900" spc="-5">
                <a:latin typeface="Arial"/>
                <a:cs typeface="Arial"/>
              </a:rPr>
              <a:t>with 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contributions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from</a:t>
            </a:r>
            <a:r>
              <a:rPr dirty="0" sz="900" spc="-20">
                <a:latin typeface="Arial"/>
                <a:cs typeface="Arial"/>
              </a:rPr>
              <a:t> </a:t>
            </a:r>
            <a:r>
              <a:rPr dirty="0" sz="900" spc="-65">
                <a:latin typeface="Arial"/>
                <a:cs typeface="Arial"/>
              </a:rPr>
              <a:t>each</a:t>
            </a:r>
            <a:r>
              <a:rPr dirty="0" sz="900" spc="-2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of</a:t>
            </a:r>
            <a:r>
              <a:rPr dirty="0" sz="900" spc="-2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you.</a:t>
            </a:r>
            <a:r>
              <a:rPr dirty="0" sz="900" spc="18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My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20">
                <a:latin typeface="Arial"/>
                <a:cs typeface="Arial"/>
              </a:rPr>
              <a:t>favorite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part</a:t>
            </a:r>
            <a:r>
              <a:rPr dirty="0" sz="900" spc="-25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is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just </a:t>
            </a:r>
            <a:r>
              <a:rPr dirty="0" sz="900" spc="-35">
                <a:latin typeface="Arial"/>
                <a:cs typeface="Arial"/>
              </a:rPr>
              <a:t>looking 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>
                <a:latin typeface="Arial"/>
                <a:cs typeface="Arial"/>
              </a:rPr>
              <a:t>l</a:t>
            </a:r>
            <a:r>
              <a:rPr dirty="0" sz="900" spc="-5">
                <a:latin typeface="Arial"/>
                <a:cs typeface="Arial"/>
              </a:rPr>
              <a:t>l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b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u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10">
                <a:latin typeface="Arial"/>
                <a:cs typeface="Arial"/>
              </a:rPr>
              <a:t>f</a:t>
            </a:r>
            <a:r>
              <a:rPr dirty="0" sz="900" spc="-35">
                <a:latin typeface="Arial"/>
                <a:cs typeface="Arial"/>
              </a:rPr>
              <a:t>u</a:t>
            </a:r>
            <a:r>
              <a:rPr dirty="0" sz="900" spc="-5">
                <a:latin typeface="Arial"/>
                <a:cs typeface="Arial"/>
              </a:rPr>
              <a:t>l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p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u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>
                <a:latin typeface="Arial"/>
                <a:cs typeface="Arial"/>
              </a:rPr>
              <a:t>l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35">
                <a:latin typeface="Arial"/>
                <a:cs typeface="Arial"/>
              </a:rPr>
              <a:t>b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80">
                <a:latin typeface="Arial"/>
                <a:cs typeface="Arial"/>
              </a:rPr>
              <a:t>g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u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un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nd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15">
                <a:latin typeface="Arial"/>
                <a:cs typeface="Arial"/>
              </a:rPr>
              <a:t>f  </a:t>
            </a:r>
            <a:r>
              <a:rPr dirty="0" sz="900" spc="-45">
                <a:latin typeface="Arial"/>
                <a:cs typeface="Arial"/>
              </a:rPr>
              <a:t>yo</a:t>
            </a:r>
            <a:r>
              <a:rPr dirty="0" sz="900" spc="-45">
                <a:latin typeface="Arial"/>
                <a:cs typeface="Arial"/>
              </a:rPr>
              <a:t>u</a:t>
            </a:r>
            <a:r>
              <a:rPr dirty="0" sz="900" spc="-30">
                <a:latin typeface="Arial"/>
                <a:cs typeface="Arial"/>
              </a:rPr>
              <a:t>.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 </a:t>
            </a:r>
            <a:r>
              <a:rPr dirty="0" sz="900" spc="-120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m</a:t>
            </a:r>
            <a:r>
              <a:rPr dirty="0" sz="900" spc="-40">
                <a:latin typeface="Arial"/>
                <a:cs typeface="Arial"/>
              </a:rPr>
              <a:t>on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>
                <a:latin typeface="Arial"/>
                <a:cs typeface="Arial"/>
              </a:rPr>
              <a:t>l</a:t>
            </a:r>
            <a:r>
              <a:rPr dirty="0" sz="900" spc="-55">
                <a:latin typeface="Arial"/>
                <a:cs typeface="Arial"/>
              </a:rPr>
              <a:t>y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40">
                <a:latin typeface="Arial"/>
                <a:cs typeface="Arial"/>
              </a:rPr>
              <a:t>e</a:t>
            </a:r>
            <a:r>
              <a:rPr dirty="0" sz="900" spc="-55">
                <a:latin typeface="Arial"/>
                <a:cs typeface="Arial"/>
              </a:rPr>
              <a:t>w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>
                <a:latin typeface="Arial"/>
                <a:cs typeface="Arial"/>
              </a:rPr>
              <a:t>l</a:t>
            </a:r>
            <a:r>
              <a:rPr dirty="0" sz="900" spc="-15">
                <a:latin typeface="Arial"/>
                <a:cs typeface="Arial"/>
              </a:rPr>
              <a:t>e</a:t>
            </a:r>
            <a:r>
              <a:rPr dirty="0" sz="900" spc="-5">
                <a:latin typeface="Arial"/>
                <a:cs typeface="Arial"/>
              </a:rPr>
              <a:t>t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e</a:t>
            </a:r>
            <a:r>
              <a:rPr dirty="0" sz="900" spc="-20">
                <a:latin typeface="Arial"/>
                <a:cs typeface="Arial"/>
              </a:rPr>
              <a:t>r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i</a:t>
            </a:r>
            <a:r>
              <a:rPr dirty="0" sz="900" spc="-75">
                <a:latin typeface="Arial"/>
                <a:cs typeface="Arial"/>
              </a:rPr>
              <a:t>s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10">
                <a:latin typeface="Arial"/>
                <a:cs typeface="Arial"/>
              </a:rPr>
              <a:t>f</a:t>
            </a:r>
            <a:r>
              <a:rPr dirty="0" sz="900" spc="-30">
                <a:latin typeface="Arial"/>
                <a:cs typeface="Arial"/>
              </a:rPr>
              <a:t>o</a:t>
            </a:r>
            <a:r>
              <a:rPr dirty="0" sz="900" spc="-10">
                <a:latin typeface="Arial"/>
                <a:cs typeface="Arial"/>
              </a:rPr>
              <a:t>l</a:t>
            </a:r>
            <a:r>
              <a:rPr dirty="0" sz="900">
                <a:latin typeface="Arial"/>
                <a:cs typeface="Arial"/>
              </a:rPr>
              <a:t>l</a:t>
            </a:r>
            <a:r>
              <a:rPr dirty="0" sz="900" spc="-30">
                <a:latin typeface="Arial"/>
                <a:cs typeface="Arial"/>
              </a:rPr>
              <a:t>o</a:t>
            </a:r>
            <a:r>
              <a:rPr dirty="0" sz="900" spc="-40">
                <a:latin typeface="Arial"/>
                <a:cs typeface="Arial"/>
              </a:rPr>
              <a:t>w</a:t>
            </a:r>
            <a:r>
              <a:rPr dirty="0" sz="900" spc="-50">
                <a:latin typeface="Arial"/>
                <a:cs typeface="Arial"/>
              </a:rPr>
              <a:t>e</a:t>
            </a:r>
            <a:r>
              <a:rPr dirty="0" sz="900" spc="-45">
                <a:latin typeface="Arial"/>
                <a:cs typeface="Arial"/>
              </a:rPr>
              <a:t>d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>
                <a:latin typeface="Arial"/>
                <a:cs typeface="Arial"/>
              </a:rPr>
              <a:t>l</a:t>
            </a:r>
            <a:r>
              <a:rPr dirty="0" sz="900" spc="-75">
                <a:latin typeface="Arial"/>
                <a:cs typeface="Arial"/>
              </a:rPr>
              <a:t>os</a:t>
            </a:r>
            <a:r>
              <a:rPr dirty="0" sz="900" spc="-50">
                <a:latin typeface="Arial"/>
                <a:cs typeface="Arial"/>
              </a:rPr>
              <a:t>e</a:t>
            </a:r>
            <a:r>
              <a:rPr dirty="0" sz="900" spc="-20">
                <a:latin typeface="Arial"/>
                <a:cs typeface="Arial"/>
              </a:rPr>
              <a:t>l</a:t>
            </a:r>
            <a:r>
              <a:rPr dirty="0" sz="900" spc="-55">
                <a:latin typeface="Arial"/>
                <a:cs typeface="Arial"/>
              </a:rPr>
              <a:t>y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b</a:t>
            </a:r>
            <a:r>
              <a:rPr dirty="0" sz="900" spc="-55">
                <a:latin typeface="Arial"/>
                <a:cs typeface="Arial"/>
              </a:rPr>
              <a:t>y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75">
                <a:latin typeface="Arial"/>
                <a:cs typeface="Arial"/>
              </a:rPr>
              <a:t>ea</a:t>
            </a:r>
            <a:r>
              <a:rPr dirty="0" sz="900" spc="-35">
                <a:latin typeface="Arial"/>
                <a:cs typeface="Arial"/>
              </a:rPr>
              <a:t>d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55">
                <a:latin typeface="Arial"/>
                <a:cs typeface="Arial"/>
              </a:rPr>
              <a:t>g  </a:t>
            </a:r>
            <a:r>
              <a:rPr dirty="0" sz="900" spc="-10">
                <a:latin typeface="Arial"/>
                <a:cs typeface="Arial"/>
              </a:rPr>
              <a:t>of </a:t>
            </a:r>
            <a:r>
              <a:rPr dirty="0" sz="900" spc="-55">
                <a:latin typeface="Arial"/>
                <a:cs typeface="Arial"/>
              </a:rPr>
              <a:t>“Examples </a:t>
            </a:r>
            <a:r>
              <a:rPr dirty="0" sz="900" spc="-10">
                <a:latin typeface="Arial"/>
                <a:cs typeface="Arial"/>
              </a:rPr>
              <a:t>of </a:t>
            </a:r>
            <a:r>
              <a:rPr dirty="0" sz="900" spc="-135">
                <a:latin typeface="Arial"/>
                <a:cs typeface="Arial"/>
              </a:rPr>
              <a:t>GSIE </a:t>
            </a:r>
            <a:r>
              <a:rPr dirty="0" sz="900" spc="-40">
                <a:latin typeface="Arial"/>
                <a:cs typeface="Arial"/>
              </a:rPr>
              <a:t>Staff </a:t>
            </a:r>
            <a:r>
              <a:rPr dirty="0" sz="900" spc="-30">
                <a:latin typeface="Arial"/>
                <a:cs typeface="Arial"/>
              </a:rPr>
              <a:t>Meeting </a:t>
            </a:r>
            <a:r>
              <a:rPr dirty="0" sz="900" spc="-20">
                <a:latin typeface="Arial"/>
                <a:cs typeface="Arial"/>
              </a:rPr>
              <a:t>Unit </a:t>
            </a:r>
            <a:r>
              <a:rPr dirty="0" sz="900" spc="-50">
                <a:latin typeface="Arial"/>
                <a:cs typeface="Arial"/>
              </a:rPr>
              <a:t>Goals” </a:t>
            </a:r>
            <a:r>
              <a:rPr dirty="0" sz="900" spc="-20">
                <a:latin typeface="Arial"/>
                <a:cs typeface="Arial"/>
              </a:rPr>
              <a:t>at </a:t>
            </a:r>
            <a:r>
              <a:rPr dirty="0" sz="900" spc="-25">
                <a:latin typeface="Arial"/>
                <a:cs typeface="Arial"/>
              </a:rPr>
              <a:t>our monthly </a:t>
            </a:r>
            <a:r>
              <a:rPr dirty="0" sz="900" spc="-20">
                <a:latin typeface="Arial"/>
                <a:cs typeface="Arial"/>
              </a:rPr>
              <a:t> </a:t>
            </a:r>
            <a:r>
              <a:rPr dirty="0" sz="900" spc="-25">
                <a:latin typeface="Arial"/>
                <a:cs typeface="Arial"/>
              </a:rPr>
              <a:t>staff</a:t>
            </a:r>
            <a:r>
              <a:rPr dirty="0" sz="900" spc="-35">
                <a:latin typeface="Arial"/>
                <a:cs typeface="Arial"/>
              </a:rPr>
              <a:t> meeting.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30305" y="3644641"/>
            <a:ext cx="3026410" cy="45085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425"/>
              </a:spcBef>
              <a:buSzPct val="88888"/>
              <a:buChar char="•"/>
              <a:tabLst>
                <a:tab pos="53975" algn="l"/>
              </a:tabLst>
            </a:pPr>
            <a:r>
              <a:rPr dirty="0" sz="900" spc="-40">
                <a:latin typeface="Arial"/>
                <a:cs typeface="Arial"/>
              </a:rPr>
              <a:t>3.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35">
                <a:latin typeface="Arial"/>
                <a:cs typeface="Arial"/>
              </a:rPr>
              <a:t>GSIE </a:t>
            </a:r>
            <a:r>
              <a:rPr dirty="0" sz="900" spc="-20">
                <a:latin typeface="Arial"/>
                <a:cs typeface="Arial"/>
              </a:rPr>
              <a:t>traditions </a:t>
            </a:r>
            <a:r>
              <a:rPr dirty="0" sz="900" spc="-30">
                <a:latin typeface="Arial"/>
                <a:cs typeface="Arial"/>
              </a:rPr>
              <a:t>including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45">
                <a:latin typeface="Arial"/>
                <a:cs typeface="Arial"/>
              </a:rPr>
              <a:t>Haunted </a:t>
            </a:r>
            <a:r>
              <a:rPr dirty="0" sz="900" spc="-70">
                <a:latin typeface="Arial"/>
                <a:cs typeface="Arial"/>
              </a:rPr>
              <a:t>House </a:t>
            </a:r>
            <a:r>
              <a:rPr dirty="0" sz="900" spc="-40">
                <a:latin typeface="Arial"/>
                <a:cs typeface="Arial"/>
              </a:rPr>
              <a:t>created </a:t>
            </a:r>
            <a:r>
              <a:rPr dirty="0" sz="900" spc="-50">
                <a:latin typeface="Arial"/>
                <a:cs typeface="Arial"/>
              </a:rPr>
              <a:t>and 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shared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with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us</a:t>
            </a:r>
            <a:r>
              <a:rPr dirty="0" sz="900" spc="-45">
                <a:latin typeface="Arial"/>
                <a:cs typeface="Arial"/>
              </a:rPr>
              <a:t> by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the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55">
                <a:latin typeface="Arial"/>
                <a:cs typeface="Arial"/>
              </a:rPr>
              <a:t>Admissions</a:t>
            </a:r>
            <a:r>
              <a:rPr dirty="0" sz="900" spc="-15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Staff,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60">
                <a:latin typeface="Arial"/>
                <a:cs typeface="Arial"/>
              </a:rPr>
              <a:t>Thanksgiving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Potluck, 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135">
                <a:latin typeface="Arial"/>
                <a:cs typeface="Arial"/>
              </a:rPr>
              <a:t>GSIE</a:t>
            </a:r>
            <a:r>
              <a:rPr dirty="0" sz="900" spc="-45">
                <a:latin typeface="Arial"/>
                <a:cs typeface="Arial"/>
              </a:rPr>
              <a:t> Holiday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Potluck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with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the</a:t>
            </a:r>
            <a:r>
              <a:rPr dirty="0" sz="900" spc="-50">
                <a:latin typeface="Arial"/>
                <a:cs typeface="Arial"/>
              </a:rPr>
              <a:t> added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20">
                <a:latin typeface="Arial"/>
                <a:cs typeface="Arial"/>
              </a:rPr>
              <a:t>fun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of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the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ugly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sweater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&amp;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tie </a:t>
            </a:r>
            <a:r>
              <a:rPr dirty="0" sz="900" spc="-235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45">
                <a:latin typeface="Arial"/>
                <a:cs typeface="Arial"/>
              </a:rPr>
              <a:t>m</a:t>
            </a:r>
            <a:r>
              <a:rPr dirty="0" sz="900" spc="-35">
                <a:latin typeface="Arial"/>
                <a:cs typeface="Arial"/>
              </a:rPr>
              <a:t>p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nd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125">
                <a:latin typeface="Arial"/>
                <a:cs typeface="Arial"/>
              </a:rPr>
              <a:t>B</a:t>
            </a:r>
            <a:r>
              <a:rPr dirty="0" sz="900" spc="-40">
                <a:latin typeface="Arial"/>
                <a:cs typeface="Arial"/>
              </a:rPr>
              <a:t>I</a:t>
            </a:r>
            <a:r>
              <a:rPr dirty="0" sz="900" spc="-80">
                <a:latin typeface="Arial"/>
                <a:cs typeface="Arial"/>
              </a:rPr>
              <a:t>N</a:t>
            </a:r>
            <a:r>
              <a:rPr dirty="0" sz="900" spc="-145">
                <a:latin typeface="Arial"/>
                <a:cs typeface="Arial"/>
              </a:rPr>
              <a:t>G</a:t>
            </a:r>
            <a:r>
              <a:rPr dirty="0" sz="900" spc="-114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g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b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b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85">
                <a:latin typeface="Arial"/>
                <a:cs typeface="Arial"/>
              </a:rPr>
              <a:t>g</a:t>
            </a:r>
            <a:r>
              <a:rPr dirty="0" sz="900" spc="-30"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30305" y="4328917"/>
            <a:ext cx="2908935" cy="45085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425"/>
              </a:spcBef>
              <a:buSzPct val="88888"/>
              <a:buChar char="•"/>
              <a:tabLst>
                <a:tab pos="53975" algn="l"/>
              </a:tabLst>
            </a:pPr>
            <a:r>
              <a:rPr dirty="0" sz="900" spc="-40">
                <a:latin typeface="Arial"/>
                <a:cs typeface="Arial"/>
              </a:rPr>
              <a:t>2. </a:t>
            </a:r>
            <a:r>
              <a:rPr dirty="0" sz="900" spc="-20">
                <a:latin typeface="Arial"/>
                <a:cs typeface="Arial"/>
              </a:rPr>
              <a:t>Writing </a:t>
            </a:r>
            <a:r>
              <a:rPr dirty="0" sz="900" spc="5">
                <a:latin typeface="Arial"/>
                <a:cs typeface="Arial"/>
              </a:rPr>
              <a:t>to </a:t>
            </a:r>
            <a:r>
              <a:rPr dirty="0" sz="900" spc="-45">
                <a:latin typeface="Arial"/>
                <a:cs typeface="Arial"/>
              </a:rPr>
              <a:t>you </a:t>
            </a:r>
            <a:r>
              <a:rPr dirty="0" sz="900" spc="-35">
                <a:latin typeface="Arial"/>
                <a:cs typeface="Arial"/>
              </a:rPr>
              <a:t>daily </a:t>
            </a:r>
            <a:r>
              <a:rPr dirty="0" sz="900" spc="-30">
                <a:latin typeface="Arial"/>
                <a:cs typeface="Arial"/>
              </a:rPr>
              <a:t>during </a:t>
            </a:r>
            <a:r>
              <a:rPr dirty="0" sz="900" spc="-15">
                <a:latin typeface="Arial"/>
                <a:cs typeface="Arial"/>
              </a:rPr>
              <a:t>the </a:t>
            </a:r>
            <a:r>
              <a:rPr dirty="0" sz="900" spc="-40">
                <a:latin typeface="Arial"/>
                <a:cs typeface="Arial"/>
              </a:rPr>
              <a:t>coronavirus </a:t>
            </a:r>
            <a:r>
              <a:rPr dirty="0" sz="900" spc="-45">
                <a:latin typeface="Arial"/>
                <a:cs typeface="Arial"/>
              </a:rPr>
              <a:t>pandemic 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b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85">
                <a:latin typeface="Arial"/>
                <a:cs typeface="Arial"/>
              </a:rPr>
              <a:t>g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35">
                <a:latin typeface="Arial"/>
                <a:cs typeface="Arial"/>
              </a:rPr>
              <a:t>nn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80">
                <a:latin typeface="Arial"/>
                <a:cs typeface="Arial"/>
              </a:rPr>
              <a:t>g</a:t>
            </a:r>
            <a:r>
              <a:rPr dirty="0" sz="900" spc="-75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5">
                <a:latin typeface="Arial"/>
                <a:cs typeface="Arial"/>
              </a:rPr>
              <a:t>M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1</a:t>
            </a:r>
            <a:r>
              <a:rPr dirty="0" sz="900" spc="-45">
                <a:latin typeface="Arial"/>
                <a:cs typeface="Arial"/>
              </a:rPr>
              <a:t>9</a:t>
            </a:r>
            <a:r>
              <a:rPr dirty="0" sz="900" spc="-75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nd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35">
                <a:latin typeface="Arial"/>
                <a:cs typeface="Arial"/>
              </a:rPr>
              <a:t>nd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80">
                <a:latin typeface="Arial"/>
                <a:cs typeface="Arial"/>
              </a:rPr>
              <a:t>g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100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u</a:t>
            </a:r>
            <a:r>
              <a:rPr dirty="0" sz="900" spc="-85">
                <a:latin typeface="Arial"/>
                <a:cs typeface="Arial"/>
              </a:rPr>
              <a:t>g</a:t>
            </a:r>
            <a:r>
              <a:rPr dirty="0" sz="900" spc="-35">
                <a:latin typeface="Arial"/>
                <a:cs typeface="Arial"/>
              </a:rPr>
              <a:t>u</a:t>
            </a:r>
            <a:r>
              <a:rPr dirty="0" sz="900" spc="-110">
                <a:latin typeface="Arial"/>
                <a:cs typeface="Arial"/>
              </a:rPr>
              <a:t>s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21</a:t>
            </a:r>
            <a:r>
              <a:rPr dirty="0" sz="900" spc="-30">
                <a:latin typeface="Arial"/>
                <a:cs typeface="Arial"/>
              </a:rPr>
              <a:t>.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10">
                <a:latin typeface="Arial"/>
                <a:cs typeface="Arial"/>
              </a:rPr>
              <a:t> </a:t>
            </a:r>
            <a:r>
              <a:rPr dirty="0" sz="900" spc="-125">
                <a:latin typeface="Arial"/>
                <a:cs typeface="Arial"/>
              </a:rPr>
              <a:t>B</a:t>
            </a:r>
            <a:r>
              <a:rPr dirty="0" sz="900" spc="-35">
                <a:latin typeface="Arial"/>
                <a:cs typeface="Arial"/>
              </a:rPr>
              <a:t>u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w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I</a:t>
            </a:r>
            <a:r>
              <a:rPr dirty="0" sz="900" spc="15">
                <a:latin typeface="Arial"/>
                <a:cs typeface="Arial"/>
              </a:rPr>
              <a:t>’</a:t>
            </a:r>
            <a:r>
              <a:rPr dirty="0" sz="900">
                <a:latin typeface="Arial"/>
                <a:cs typeface="Arial"/>
              </a:rPr>
              <a:t>l</a:t>
            </a:r>
            <a:r>
              <a:rPr dirty="0" sz="900" spc="-5">
                <a:latin typeface="Arial"/>
                <a:cs typeface="Arial"/>
              </a:rPr>
              <a:t>l  </a:t>
            </a:r>
            <a:r>
              <a:rPr dirty="0" sz="900" spc="-65">
                <a:latin typeface="Arial"/>
                <a:cs typeface="Arial"/>
              </a:rPr>
              <a:t>miss </a:t>
            </a:r>
            <a:r>
              <a:rPr dirty="0" sz="900" spc="-35">
                <a:latin typeface="Arial"/>
                <a:cs typeface="Arial"/>
              </a:rPr>
              <a:t>more </a:t>
            </a:r>
            <a:r>
              <a:rPr dirty="0" sz="900" spc="-30">
                <a:latin typeface="Arial"/>
                <a:cs typeface="Arial"/>
              </a:rPr>
              <a:t>than </a:t>
            </a:r>
            <a:r>
              <a:rPr dirty="0" sz="900" spc="-15">
                <a:latin typeface="Arial"/>
                <a:cs typeface="Arial"/>
              </a:rPr>
              <a:t>writing </a:t>
            </a:r>
            <a:r>
              <a:rPr dirty="0" sz="900" spc="-45">
                <a:latin typeface="Arial"/>
                <a:cs typeface="Arial"/>
              </a:rPr>
              <a:t>these </a:t>
            </a:r>
            <a:r>
              <a:rPr dirty="0" sz="900" spc="-35">
                <a:latin typeface="Arial"/>
                <a:cs typeface="Arial"/>
              </a:rPr>
              <a:t>daily </a:t>
            </a:r>
            <a:r>
              <a:rPr dirty="0" sz="900" spc="-80">
                <a:latin typeface="Arial"/>
                <a:cs typeface="Arial"/>
              </a:rPr>
              <a:t>messages,</a:t>
            </a:r>
            <a:r>
              <a:rPr dirty="0" sz="900" spc="-75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is </a:t>
            </a:r>
            <a:r>
              <a:rPr dirty="0" sz="900" spc="-40">
                <a:latin typeface="Arial"/>
                <a:cs typeface="Arial"/>
              </a:rPr>
              <a:t>receiving </a:t>
            </a:r>
            <a:r>
              <a:rPr dirty="0" sz="900" spc="-35">
                <a:latin typeface="Arial"/>
                <a:cs typeface="Arial"/>
              </a:rPr>
              <a:t>daily </a:t>
            </a:r>
            <a:r>
              <a:rPr dirty="0" sz="900" spc="-235">
                <a:latin typeface="Arial"/>
                <a:cs typeface="Arial"/>
              </a:rPr>
              <a:t> </a:t>
            </a:r>
            <a:r>
              <a:rPr dirty="0" sz="900" spc="-60">
                <a:latin typeface="Arial"/>
                <a:cs typeface="Arial"/>
              </a:rPr>
              <a:t>responses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from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you</a:t>
            </a:r>
            <a:r>
              <a:rPr dirty="0" sz="900" spc="-35">
                <a:latin typeface="Arial"/>
                <a:cs typeface="Arial"/>
              </a:rPr>
              <a:t> allowing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70">
                <a:latin typeface="Arial"/>
                <a:cs typeface="Arial"/>
              </a:rPr>
              <a:t>us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5">
                <a:latin typeface="Arial"/>
                <a:cs typeface="Arial"/>
              </a:rPr>
              <a:t>to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connect </a:t>
            </a:r>
            <a:r>
              <a:rPr dirty="0" sz="900" spc="-35">
                <a:latin typeface="Arial"/>
                <a:cs typeface="Arial"/>
              </a:rPr>
              <a:t>on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80">
                <a:latin typeface="Arial"/>
                <a:cs typeface="Arial"/>
              </a:rPr>
              <a:t>a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personal </a:t>
            </a:r>
            <a:r>
              <a:rPr dirty="0" sz="900" spc="-35">
                <a:latin typeface="Arial"/>
                <a:cs typeface="Arial"/>
              </a:rPr>
              <a:t>level.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43043" y="5011668"/>
            <a:ext cx="2936240" cy="64262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indent="-635">
              <a:lnSpc>
                <a:spcPct val="70000"/>
              </a:lnSpc>
              <a:spcBef>
                <a:spcPts val="425"/>
              </a:spcBef>
              <a:buSzPct val="88888"/>
              <a:buChar char="•"/>
              <a:tabLst>
                <a:tab pos="41275" algn="l"/>
              </a:tabLst>
            </a:pPr>
            <a:r>
              <a:rPr dirty="0" sz="900" spc="-35">
                <a:latin typeface="Arial"/>
                <a:cs typeface="Arial"/>
              </a:rPr>
              <a:t>1</a:t>
            </a:r>
            <a:r>
              <a:rPr dirty="0" sz="900" spc="-30">
                <a:latin typeface="Arial"/>
                <a:cs typeface="Arial"/>
              </a:rPr>
              <a:t>.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110">
                <a:latin typeface="Arial"/>
                <a:cs typeface="Arial"/>
              </a:rPr>
              <a:t> </a:t>
            </a:r>
            <a:r>
              <a:rPr dirty="0" sz="900" spc="-185">
                <a:latin typeface="Arial"/>
                <a:cs typeface="Arial"/>
              </a:rPr>
              <a:t>Y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u</a:t>
            </a:r>
            <a:r>
              <a:rPr dirty="0" sz="900" spc="40">
                <a:latin typeface="Arial"/>
                <a:cs typeface="Arial"/>
              </a:rPr>
              <a:t>!</a:t>
            </a:r>
            <a:r>
              <a:rPr dirty="0" sz="900" spc="114">
                <a:latin typeface="Arial"/>
                <a:cs typeface="Arial"/>
              </a:rPr>
              <a:t> </a:t>
            </a:r>
            <a:r>
              <a:rPr dirty="0" sz="900" spc="-185">
                <a:latin typeface="Arial"/>
                <a:cs typeface="Arial"/>
              </a:rPr>
              <a:t>Y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30">
                <a:latin typeface="Arial"/>
                <a:cs typeface="Arial"/>
              </a:rPr>
              <a:t>,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70">
                <a:latin typeface="Arial"/>
                <a:cs typeface="Arial"/>
              </a:rPr>
              <a:t>c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nd</a:t>
            </a:r>
            <a:r>
              <a:rPr dirty="0" sz="900" spc="-60">
                <a:latin typeface="Arial"/>
                <a:cs typeface="Arial"/>
              </a:rPr>
              <a:t> 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55">
                <a:latin typeface="Arial"/>
                <a:cs typeface="Arial"/>
              </a:rPr>
              <a:t>v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55">
                <a:latin typeface="Arial"/>
                <a:cs typeface="Arial"/>
              </a:rPr>
              <a:t>y</a:t>
            </a:r>
            <a:r>
              <a:rPr dirty="0" sz="900" spc="-25">
                <a:latin typeface="Arial"/>
                <a:cs typeface="Arial"/>
              </a:rPr>
              <a:t> </a:t>
            </a:r>
            <a:r>
              <a:rPr dirty="0" sz="900" spc="-40">
                <a:latin typeface="Arial"/>
                <a:cs typeface="Arial"/>
              </a:rPr>
              <a:t>on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o</a:t>
            </a:r>
            <a:r>
              <a:rPr dirty="0" sz="900" spc="-5">
                <a:latin typeface="Arial"/>
                <a:cs typeface="Arial"/>
              </a:rPr>
              <a:t>f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yo</a:t>
            </a:r>
            <a:r>
              <a:rPr dirty="0" sz="900" spc="-45">
                <a:latin typeface="Arial"/>
                <a:cs typeface="Arial"/>
              </a:rPr>
              <a:t>u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5">
                <a:latin typeface="Arial"/>
                <a:cs typeface="Arial"/>
              </a:rPr>
              <a:t>nd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yo</a:t>
            </a:r>
            <a:r>
              <a:rPr dirty="0" sz="900" spc="-45">
                <a:latin typeface="Arial"/>
                <a:cs typeface="Arial"/>
              </a:rPr>
              <a:t>u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30">
                <a:latin typeface="Arial"/>
                <a:cs typeface="Arial"/>
              </a:rPr>
              <a:t>w</a:t>
            </a:r>
            <a:r>
              <a:rPr dirty="0" sz="900" spc="-85">
                <a:latin typeface="Arial"/>
                <a:cs typeface="Arial"/>
              </a:rPr>
              <a:t>es</a:t>
            </a:r>
            <a:r>
              <a:rPr dirty="0" sz="900" spc="-40">
                <a:latin typeface="Arial"/>
                <a:cs typeface="Arial"/>
              </a:rPr>
              <a:t>om</a:t>
            </a:r>
            <a:r>
              <a:rPr dirty="0" sz="900" spc="-40">
                <a:latin typeface="Arial"/>
                <a:cs typeface="Arial"/>
              </a:rPr>
              <a:t>e 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>
                <a:latin typeface="Arial"/>
                <a:cs typeface="Arial"/>
              </a:rPr>
              <a:t>l</a:t>
            </a:r>
            <a:r>
              <a:rPr dirty="0" sz="900" spc="-50">
                <a:latin typeface="Arial"/>
                <a:cs typeface="Arial"/>
              </a:rPr>
              <a:t>en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110">
                <a:latin typeface="Arial"/>
                <a:cs typeface="Arial"/>
              </a:rPr>
              <a:t>s</a:t>
            </a:r>
            <a:r>
              <a:rPr dirty="0" sz="900" spc="-30">
                <a:latin typeface="Arial"/>
                <a:cs typeface="Arial"/>
              </a:rPr>
              <a:t>,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yo</a:t>
            </a:r>
            <a:r>
              <a:rPr dirty="0" sz="900" spc="-45">
                <a:latin typeface="Arial"/>
                <a:cs typeface="Arial"/>
              </a:rPr>
              <a:t>u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p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-105">
                <a:latin typeface="Arial"/>
                <a:cs typeface="Arial"/>
              </a:rPr>
              <a:t>ss</a:t>
            </a:r>
            <a:r>
              <a:rPr dirty="0" sz="900">
                <a:latin typeface="Arial"/>
                <a:cs typeface="Arial"/>
              </a:rPr>
              <a:t>i</a:t>
            </a:r>
            <a:r>
              <a:rPr dirty="0" sz="900" spc="-40">
                <a:latin typeface="Arial"/>
                <a:cs typeface="Arial"/>
              </a:rPr>
              <a:t>o</a:t>
            </a:r>
            <a:r>
              <a:rPr dirty="0" sz="900" spc="-35">
                <a:latin typeface="Arial"/>
                <a:cs typeface="Arial"/>
              </a:rPr>
              <a:t>n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10">
                <a:latin typeface="Arial"/>
                <a:cs typeface="Arial"/>
              </a:rPr>
              <a:t>f</a:t>
            </a:r>
            <a:r>
              <a:rPr dirty="0" sz="900" spc="-20">
                <a:latin typeface="Arial"/>
                <a:cs typeface="Arial"/>
              </a:rPr>
              <a:t>o</a:t>
            </a:r>
            <a:r>
              <a:rPr dirty="0" sz="900" spc="-10">
                <a:latin typeface="Arial"/>
                <a:cs typeface="Arial"/>
              </a:rPr>
              <a:t>r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w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yo</a:t>
            </a:r>
            <a:r>
              <a:rPr dirty="0" sz="900" spc="-45">
                <a:latin typeface="Arial"/>
                <a:cs typeface="Arial"/>
              </a:rPr>
              <a:t>u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d</a:t>
            </a:r>
            <a:r>
              <a:rPr dirty="0" sz="900" spc="-50">
                <a:latin typeface="Arial"/>
                <a:cs typeface="Arial"/>
              </a:rPr>
              <a:t>o</a:t>
            </a:r>
            <a:r>
              <a:rPr dirty="0" sz="900" spc="-25">
                <a:latin typeface="Arial"/>
                <a:cs typeface="Arial"/>
              </a:rPr>
              <a:t>,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45">
                <a:latin typeface="Arial"/>
                <a:cs typeface="Arial"/>
              </a:rPr>
              <a:t>t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>
                <a:latin typeface="Arial"/>
                <a:cs typeface="Arial"/>
              </a:rPr>
              <a:t>l</a:t>
            </a:r>
            <a:r>
              <a:rPr dirty="0" sz="900" spc="-50">
                <a:latin typeface="Arial"/>
                <a:cs typeface="Arial"/>
              </a:rPr>
              <a:t>ov</a:t>
            </a:r>
            <a:r>
              <a:rPr dirty="0" sz="900" spc="-60">
                <a:latin typeface="Arial"/>
                <a:cs typeface="Arial"/>
              </a:rPr>
              <a:t>e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yo</a:t>
            </a:r>
            <a:r>
              <a:rPr dirty="0" sz="900" spc="-45">
                <a:latin typeface="Arial"/>
                <a:cs typeface="Arial"/>
              </a:rPr>
              <a:t>u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105">
                <a:latin typeface="Arial"/>
                <a:cs typeface="Arial"/>
              </a:rPr>
              <a:t>s</a:t>
            </a:r>
            <a:r>
              <a:rPr dirty="0" sz="900" spc="-35">
                <a:latin typeface="Arial"/>
                <a:cs typeface="Arial"/>
              </a:rPr>
              <a:t>h</a:t>
            </a:r>
            <a:r>
              <a:rPr dirty="0" sz="900" spc="-85">
                <a:latin typeface="Arial"/>
                <a:cs typeface="Arial"/>
              </a:rPr>
              <a:t>a</a:t>
            </a:r>
            <a:r>
              <a:rPr dirty="0" sz="900" spc="10">
                <a:latin typeface="Arial"/>
                <a:cs typeface="Arial"/>
              </a:rPr>
              <a:t>r</a:t>
            </a:r>
            <a:r>
              <a:rPr dirty="0" sz="900" spc="-65">
                <a:latin typeface="Arial"/>
                <a:cs typeface="Arial"/>
              </a:rPr>
              <a:t>e</a:t>
            </a:r>
            <a:r>
              <a:rPr dirty="0" sz="900" spc="-30">
                <a:latin typeface="Arial"/>
                <a:cs typeface="Arial"/>
              </a:rPr>
              <a:t>,</a:t>
            </a:r>
            <a:r>
              <a:rPr dirty="0" sz="900" spc="-4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yo</a:t>
            </a:r>
            <a:r>
              <a:rPr dirty="0" sz="900" spc="-45">
                <a:latin typeface="Arial"/>
                <a:cs typeface="Arial"/>
              </a:rPr>
              <a:t>u</a:t>
            </a:r>
            <a:r>
              <a:rPr dirty="0" sz="900" spc="5">
                <a:latin typeface="Arial"/>
                <a:cs typeface="Arial"/>
              </a:rPr>
              <a:t>r  </a:t>
            </a:r>
            <a:r>
              <a:rPr dirty="0" sz="900" spc="-60">
                <a:latin typeface="Arial"/>
                <a:cs typeface="Arial"/>
              </a:rPr>
              <a:t>selflessness,</a:t>
            </a:r>
            <a:r>
              <a:rPr dirty="0" sz="900" spc="-15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and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how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45">
                <a:latin typeface="Arial"/>
                <a:cs typeface="Arial"/>
              </a:rPr>
              <a:t>you</a:t>
            </a:r>
            <a:r>
              <a:rPr dirty="0" sz="900" spc="-50">
                <a:latin typeface="Arial"/>
                <a:cs typeface="Arial"/>
              </a:rPr>
              <a:t> </a:t>
            </a:r>
            <a:r>
              <a:rPr dirty="0" sz="900" spc="-60">
                <a:latin typeface="Arial"/>
                <a:cs typeface="Arial"/>
              </a:rPr>
              <a:t>have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55">
                <a:latin typeface="Arial"/>
                <a:cs typeface="Arial"/>
              </a:rPr>
              <a:t>made</a:t>
            </a:r>
            <a:r>
              <a:rPr dirty="0" sz="900" spc="-35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me </a:t>
            </a:r>
            <a:r>
              <a:rPr dirty="0" sz="900" spc="-35">
                <a:latin typeface="Arial"/>
                <a:cs typeface="Arial"/>
              </a:rPr>
              <a:t>stronger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50">
                <a:latin typeface="Arial"/>
                <a:cs typeface="Arial"/>
              </a:rPr>
              <a:t>and</a:t>
            </a:r>
            <a:r>
              <a:rPr dirty="0" sz="900" spc="-55">
                <a:latin typeface="Arial"/>
                <a:cs typeface="Arial"/>
              </a:rPr>
              <a:t> </a:t>
            </a:r>
            <a:r>
              <a:rPr dirty="0" sz="900" spc="-15">
                <a:latin typeface="Arial"/>
                <a:cs typeface="Arial"/>
              </a:rPr>
              <a:t>filled</a:t>
            </a:r>
            <a:r>
              <a:rPr dirty="0" sz="900" spc="-50">
                <a:latin typeface="Arial"/>
                <a:cs typeface="Arial"/>
              </a:rPr>
              <a:t> my </a:t>
            </a:r>
            <a:r>
              <a:rPr dirty="0" sz="900" spc="-4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life </a:t>
            </a:r>
            <a:r>
              <a:rPr dirty="0" sz="900" spc="-5">
                <a:latin typeface="Arial"/>
                <a:cs typeface="Arial"/>
              </a:rPr>
              <a:t>with </a:t>
            </a:r>
            <a:r>
              <a:rPr dirty="0" sz="900" spc="-50">
                <a:latin typeface="Arial"/>
                <a:cs typeface="Arial"/>
              </a:rPr>
              <a:t>immense </a:t>
            </a:r>
            <a:r>
              <a:rPr dirty="0" sz="900" spc="-35">
                <a:latin typeface="Arial"/>
                <a:cs typeface="Arial"/>
              </a:rPr>
              <a:t>joy.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35">
                <a:latin typeface="Arial"/>
                <a:cs typeface="Arial"/>
              </a:rPr>
              <a:t>I </a:t>
            </a:r>
            <a:r>
              <a:rPr dirty="0" sz="900" spc="-5">
                <a:latin typeface="Arial"/>
                <a:cs typeface="Arial"/>
              </a:rPr>
              <a:t>will </a:t>
            </a:r>
            <a:r>
              <a:rPr dirty="0" sz="900" spc="-65">
                <a:latin typeface="Arial"/>
                <a:cs typeface="Arial"/>
              </a:rPr>
              <a:t>miss </a:t>
            </a:r>
            <a:r>
              <a:rPr dirty="0" sz="900" spc="-50">
                <a:latin typeface="Arial"/>
                <a:cs typeface="Arial"/>
              </a:rPr>
              <a:t>my </a:t>
            </a:r>
            <a:r>
              <a:rPr dirty="0" sz="900" spc="-135">
                <a:latin typeface="Arial"/>
                <a:cs typeface="Arial"/>
              </a:rPr>
              <a:t>GSIE</a:t>
            </a:r>
            <a:r>
              <a:rPr dirty="0" sz="900" spc="-130">
                <a:latin typeface="Arial"/>
                <a:cs typeface="Arial"/>
              </a:rPr>
              <a:t> </a:t>
            </a:r>
            <a:r>
              <a:rPr dirty="0" sz="900" spc="-30">
                <a:latin typeface="Arial"/>
                <a:cs typeface="Arial"/>
              </a:rPr>
              <a:t>family </a:t>
            </a:r>
            <a:r>
              <a:rPr dirty="0" sz="900" spc="-15">
                <a:latin typeface="Arial"/>
                <a:cs typeface="Arial"/>
              </a:rPr>
              <a:t>terribly, </a:t>
            </a:r>
            <a:r>
              <a:rPr dirty="0" sz="900" spc="-10">
                <a:latin typeface="Arial"/>
                <a:cs typeface="Arial"/>
              </a:rPr>
              <a:t>but </a:t>
            </a:r>
            <a:r>
              <a:rPr dirty="0" sz="900" spc="-5">
                <a:latin typeface="Arial"/>
                <a:cs typeface="Arial"/>
              </a:rPr>
              <a:t> </a:t>
            </a:r>
            <a:r>
              <a:rPr dirty="0" sz="900" spc="-10">
                <a:latin typeface="Arial"/>
                <a:cs typeface="Arial"/>
              </a:rPr>
              <a:t>don’t </a:t>
            </a:r>
            <a:r>
              <a:rPr dirty="0" sz="900" spc="-25">
                <a:latin typeface="Arial"/>
                <a:cs typeface="Arial"/>
              </a:rPr>
              <a:t>forget, </a:t>
            </a:r>
            <a:r>
              <a:rPr dirty="0" sz="900" spc="-20">
                <a:latin typeface="Arial"/>
                <a:cs typeface="Arial"/>
              </a:rPr>
              <a:t>I’m </a:t>
            </a:r>
            <a:r>
              <a:rPr dirty="0" sz="900" spc="-25">
                <a:latin typeface="Arial"/>
                <a:cs typeface="Arial"/>
              </a:rPr>
              <a:t>just </a:t>
            </a:r>
            <a:r>
              <a:rPr dirty="0" sz="900" spc="-45">
                <a:latin typeface="Arial"/>
                <a:cs typeface="Arial"/>
              </a:rPr>
              <a:t>moving </a:t>
            </a:r>
            <a:r>
              <a:rPr dirty="0" sz="900" spc="-35">
                <a:latin typeface="Arial"/>
                <a:cs typeface="Arial"/>
              </a:rPr>
              <a:t>next </a:t>
            </a:r>
            <a:r>
              <a:rPr dirty="0" sz="900" spc="-25">
                <a:latin typeface="Arial"/>
                <a:cs typeface="Arial"/>
              </a:rPr>
              <a:t>door </a:t>
            </a:r>
            <a:r>
              <a:rPr dirty="0" sz="900" spc="-70">
                <a:latin typeface="Arial"/>
                <a:cs typeface="Arial"/>
              </a:rPr>
              <a:t>so </a:t>
            </a:r>
            <a:r>
              <a:rPr dirty="0" sz="900" spc="-35">
                <a:latin typeface="Arial"/>
                <a:cs typeface="Arial"/>
              </a:rPr>
              <a:t>I </a:t>
            </a:r>
            <a:r>
              <a:rPr dirty="0" sz="900" spc="-45">
                <a:latin typeface="Arial"/>
                <a:cs typeface="Arial"/>
              </a:rPr>
              <a:t>expect </a:t>
            </a:r>
            <a:r>
              <a:rPr dirty="0" sz="900" spc="5">
                <a:latin typeface="Arial"/>
                <a:cs typeface="Arial"/>
              </a:rPr>
              <a:t>to </a:t>
            </a:r>
            <a:r>
              <a:rPr dirty="0" sz="900" spc="-75">
                <a:latin typeface="Arial"/>
                <a:cs typeface="Arial"/>
              </a:rPr>
              <a:t>see </a:t>
            </a:r>
            <a:r>
              <a:rPr dirty="0" sz="900" spc="-45">
                <a:latin typeface="Arial"/>
                <a:cs typeface="Arial"/>
              </a:rPr>
              <a:t>you </a:t>
            </a:r>
            <a:r>
              <a:rPr dirty="0" sz="900" spc="-30">
                <a:latin typeface="Arial"/>
                <a:cs typeface="Arial"/>
              </a:rPr>
              <a:t>all </a:t>
            </a:r>
            <a:r>
              <a:rPr dirty="0" sz="900" spc="-235">
                <a:latin typeface="Arial"/>
                <a:cs typeface="Arial"/>
              </a:rPr>
              <a:t> </a:t>
            </a:r>
            <a:r>
              <a:rPr dirty="0" sz="900" spc="-20">
                <a:latin typeface="Arial"/>
                <a:cs typeface="Arial"/>
              </a:rPr>
              <a:t>often.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43043" y="5689848"/>
            <a:ext cx="40640" cy="287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35"/>
              </a:spcBef>
            </a:pPr>
            <a:r>
              <a:rPr dirty="0" sz="200">
                <a:latin typeface="Arial"/>
                <a:cs typeface="Arial"/>
              </a:rPr>
              <a:t>•</a:t>
            </a:r>
            <a:endParaRPr sz="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1786870" cy="6858000"/>
          </a:xfrm>
          <a:custGeom>
            <a:avLst/>
            <a:gdLst/>
            <a:ahLst/>
            <a:cxnLst/>
            <a:rect l="l" t="t" r="r" b="b"/>
            <a:pathLst>
              <a:path w="11786870" h="6858000">
                <a:moveTo>
                  <a:pt x="11786616" y="6858000"/>
                </a:moveTo>
                <a:lnTo>
                  <a:pt x="8610498" y="0"/>
                </a:lnTo>
                <a:lnTo>
                  <a:pt x="405257" y="0"/>
                </a:lnTo>
                <a:lnTo>
                  <a:pt x="0" y="0"/>
                </a:lnTo>
                <a:lnTo>
                  <a:pt x="0" y="6858000"/>
                </a:lnTo>
                <a:lnTo>
                  <a:pt x="3581400" y="6858000"/>
                </a:lnTo>
                <a:lnTo>
                  <a:pt x="11786616" y="6858000"/>
                </a:lnTo>
                <a:close/>
              </a:path>
            </a:pathLst>
          </a:custGeom>
          <a:solidFill>
            <a:srgbClr val="000000">
              <a:alpha val="3019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384270"/>
            <a:ext cx="8185784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FFFFFF"/>
                </a:solidFill>
                <a:latin typeface="Georgia"/>
                <a:cs typeface="Georgia"/>
              </a:rPr>
              <a:t>GSIE</a:t>
            </a:r>
            <a:r>
              <a:rPr dirty="0" spc="-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pc="-5">
                <a:solidFill>
                  <a:srgbClr val="FFFFFF"/>
                </a:solidFill>
                <a:latin typeface="Georgia"/>
                <a:cs typeface="Georgia"/>
              </a:rPr>
              <a:t>Top</a:t>
            </a:r>
            <a:r>
              <a:rPr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pc="-5">
                <a:solidFill>
                  <a:srgbClr val="FFFFFF"/>
                </a:solidFill>
                <a:latin typeface="Georgia"/>
                <a:cs typeface="Georgia"/>
              </a:rPr>
              <a:t>10 List of</a:t>
            </a:r>
            <a:r>
              <a:rPr dirty="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pc="-5">
                <a:solidFill>
                  <a:srgbClr val="FFFFFF"/>
                </a:solidFill>
                <a:latin typeface="Georgia"/>
                <a:cs typeface="Georgia"/>
              </a:rPr>
              <a:t>Why</a:t>
            </a:r>
            <a:r>
              <a:rPr dirty="0" spc="-10">
                <a:solidFill>
                  <a:srgbClr val="FFFFFF"/>
                </a:solidFill>
                <a:latin typeface="Georgia"/>
                <a:cs typeface="Georgia"/>
              </a:rPr>
              <a:t> We</a:t>
            </a:r>
            <a:r>
              <a:rPr dirty="0" spc="1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pc="-5">
                <a:solidFill>
                  <a:srgbClr val="FFFFFF"/>
                </a:solidFill>
                <a:latin typeface="Georgia"/>
                <a:cs typeface="Georgia"/>
              </a:rPr>
              <a:t>Will</a:t>
            </a:r>
            <a:r>
              <a:rPr dirty="0" spc="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pc="-5">
                <a:solidFill>
                  <a:srgbClr val="FFFFFF"/>
                </a:solidFill>
                <a:latin typeface="Georgia"/>
                <a:cs typeface="Georgia"/>
              </a:rPr>
              <a:t>Miss</a:t>
            </a:r>
            <a:r>
              <a:rPr dirty="0" spc="2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pc="-5">
                <a:solidFill>
                  <a:srgbClr val="FFFFFF"/>
                </a:solidFill>
                <a:latin typeface="Georgia"/>
                <a:cs typeface="Georgia"/>
              </a:rPr>
              <a:t>Dean Needy!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6763" y="2019469"/>
            <a:ext cx="4714240" cy="3214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41300" indent="-229235">
              <a:lnSpc>
                <a:spcPts val="1255"/>
              </a:lnSpc>
              <a:spcBef>
                <a:spcPts val="105"/>
              </a:spcBef>
              <a:buChar char="•"/>
              <a:tabLst>
                <a:tab pos="241300" algn="l"/>
                <a:tab pos="241935" algn="l"/>
              </a:tabLst>
            </a:pP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10.</a:t>
            </a: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1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dirty="0" sz="11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0">
                <a:solidFill>
                  <a:srgbClr val="FFFFFF"/>
                </a:solidFill>
                <a:latin typeface="Arial"/>
                <a:cs typeface="Arial"/>
              </a:rPr>
              <a:t>emails</a:t>
            </a:r>
            <a:r>
              <a:rPr dirty="0" sz="11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Arial"/>
                <a:cs typeface="Arial"/>
              </a:rPr>
              <a:t>arriving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FFFFFF"/>
                </a:solidFill>
                <a:latin typeface="Arial"/>
                <a:cs typeface="Arial"/>
              </a:rPr>
              <a:t>4:15</a:t>
            </a:r>
            <a:r>
              <a:rPr dirty="0" sz="11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65">
                <a:solidFill>
                  <a:srgbClr val="FFFFFF"/>
                </a:solidFill>
                <a:latin typeface="Arial"/>
                <a:cs typeface="Arial"/>
              </a:rPr>
              <a:t>a.m.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90"/>
              </a:lnSpc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241300" indent="-229235">
              <a:lnSpc>
                <a:spcPts val="1190"/>
              </a:lnSpc>
              <a:buChar char="•"/>
              <a:tabLst>
                <a:tab pos="241300" algn="l"/>
                <a:tab pos="241935" algn="l"/>
              </a:tabLst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9.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dirty="0" sz="11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FFFFFF"/>
                </a:solidFill>
                <a:latin typeface="Arial"/>
                <a:cs typeface="Arial"/>
              </a:rPr>
              <a:t>learning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Arial"/>
                <a:cs typeface="Arial"/>
              </a:rPr>
              <a:t>history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culture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Pittsburgh.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90"/>
              </a:lnSpc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241300" indent="-229235">
              <a:lnSpc>
                <a:spcPts val="1190"/>
              </a:lnSpc>
              <a:buChar char="•"/>
              <a:tabLst>
                <a:tab pos="241300" algn="l"/>
                <a:tab pos="241935" algn="l"/>
              </a:tabLst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8.</a:t>
            </a:r>
            <a:r>
              <a:rPr dirty="0" sz="11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dirty="0" sz="11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60">
                <a:solidFill>
                  <a:srgbClr val="FFFFFF"/>
                </a:solidFill>
                <a:latin typeface="Arial"/>
                <a:cs typeface="Arial"/>
              </a:rPr>
              <a:t>sense</a:t>
            </a:r>
            <a:r>
              <a:rPr dirty="0" sz="11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Arial"/>
                <a:cs typeface="Arial"/>
              </a:rPr>
              <a:t>style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6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11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6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dirty="0" sz="11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65">
                <a:solidFill>
                  <a:srgbClr val="FFFFFF"/>
                </a:solidFill>
                <a:latin typeface="Arial"/>
                <a:cs typeface="Arial"/>
              </a:rPr>
              <a:t>say</a:t>
            </a:r>
            <a:r>
              <a:rPr dirty="0" sz="11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Bright</a:t>
            </a:r>
            <a:r>
              <a:rPr dirty="0" sz="11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5">
                <a:solidFill>
                  <a:srgbClr val="FFFFFF"/>
                </a:solidFill>
                <a:latin typeface="Arial"/>
                <a:cs typeface="Arial"/>
              </a:rPr>
              <a:t>Colors?!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90"/>
              </a:lnSpc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241300" indent="-229235">
              <a:lnSpc>
                <a:spcPts val="1190"/>
              </a:lnSpc>
              <a:buChar char="•"/>
              <a:tabLst>
                <a:tab pos="241300" algn="l"/>
                <a:tab pos="241935" algn="l"/>
              </a:tabLst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7.</a:t>
            </a:r>
            <a:r>
              <a:rPr dirty="0" sz="11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dirty="0" sz="11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FFFFFF"/>
                </a:solidFill>
                <a:latin typeface="Arial"/>
                <a:cs typeface="Arial"/>
              </a:rPr>
              <a:t>willingness</a:t>
            </a:r>
            <a:r>
              <a:rPr dirty="0" sz="11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mentor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r>
              <a:rPr dirty="0" sz="11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grow.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90"/>
              </a:lnSpc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241300" indent="-229235">
              <a:lnSpc>
                <a:spcPts val="1190"/>
              </a:lnSpc>
              <a:buChar char="•"/>
              <a:tabLst>
                <a:tab pos="241300" algn="l"/>
                <a:tab pos="241935" algn="l"/>
              </a:tabLst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6.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1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dirty="0" sz="11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FFFFFF"/>
                </a:solidFill>
                <a:latin typeface="Arial"/>
                <a:cs typeface="Arial"/>
              </a:rPr>
              <a:t>daily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5">
                <a:solidFill>
                  <a:srgbClr val="FFFFFF"/>
                </a:solidFill>
                <a:latin typeface="Arial"/>
                <a:cs typeface="Arial"/>
              </a:rPr>
              <a:t>email</a:t>
            </a:r>
            <a:r>
              <a:rPr dirty="0" sz="11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Arial"/>
                <a:cs typeface="Arial"/>
              </a:rPr>
              <a:t>updates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6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FFFFFF"/>
                </a:solidFill>
                <a:latin typeface="Arial"/>
                <a:cs typeface="Arial"/>
              </a:rPr>
              <a:t>wait,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1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5">
                <a:solidFill>
                  <a:srgbClr val="FFFFFF"/>
                </a:solidFill>
                <a:latin typeface="Arial"/>
                <a:cs typeface="Arial"/>
              </a:rPr>
              <a:t>already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dirty="0" sz="11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Arial"/>
                <a:cs typeface="Arial"/>
              </a:rPr>
              <a:t>those!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90"/>
              </a:lnSpc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241300" indent="-229235">
              <a:lnSpc>
                <a:spcPts val="1190"/>
              </a:lnSpc>
              <a:buChar char="•"/>
              <a:tabLst>
                <a:tab pos="241300" algn="l"/>
                <a:tab pos="241935" algn="l"/>
              </a:tabLst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5.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dirty="0" sz="11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55">
                <a:solidFill>
                  <a:srgbClr val="FFFFFF"/>
                </a:solidFill>
                <a:latin typeface="Arial"/>
                <a:cs typeface="Arial"/>
              </a:rPr>
              <a:t>she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0">
                <a:solidFill>
                  <a:srgbClr val="FFFFFF"/>
                </a:solidFill>
                <a:latin typeface="Arial"/>
                <a:cs typeface="Arial"/>
              </a:rPr>
              <a:t>laughs</a:t>
            </a:r>
            <a:r>
              <a:rPr dirty="0" sz="11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dirty="0" sz="11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55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0">
                <a:solidFill>
                  <a:srgbClr val="FFFFFF"/>
                </a:solidFill>
                <a:latin typeface="Arial"/>
                <a:cs typeface="Arial"/>
              </a:rPr>
              <a:t>increasing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FFFFFF"/>
                </a:solidFill>
                <a:latin typeface="Arial"/>
                <a:cs typeface="Arial"/>
              </a:rPr>
              <a:t>rate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5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dirty="0" sz="11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55">
                <a:solidFill>
                  <a:srgbClr val="FFFFFF"/>
                </a:solidFill>
                <a:latin typeface="Arial"/>
                <a:cs typeface="Arial"/>
              </a:rPr>
              <a:t>she</a:t>
            </a:r>
            <a:r>
              <a:rPr dirty="0" sz="11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0">
                <a:solidFill>
                  <a:srgbClr val="FFFFFF"/>
                </a:solidFill>
                <a:latin typeface="Arial"/>
                <a:cs typeface="Arial"/>
              </a:rPr>
              <a:t>is</a:t>
            </a:r>
            <a:endParaRPr sz="1100">
              <a:latin typeface="Arial"/>
              <a:cs typeface="Arial"/>
            </a:endParaRPr>
          </a:p>
          <a:p>
            <a:pPr marL="927100" indent="-915035">
              <a:lnSpc>
                <a:spcPts val="1190"/>
              </a:lnSpc>
              <a:buChar char="•"/>
              <a:tabLst>
                <a:tab pos="927100" algn="l"/>
                <a:tab pos="927735" algn="l"/>
              </a:tabLst>
            </a:pPr>
            <a:r>
              <a:rPr dirty="0" sz="1100" spc="-40">
                <a:solidFill>
                  <a:srgbClr val="FFFFFF"/>
                </a:solidFill>
                <a:latin typeface="Arial"/>
                <a:cs typeface="Arial"/>
              </a:rPr>
              <a:t>exhausted.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90"/>
              </a:lnSpc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241300" indent="-229235">
              <a:lnSpc>
                <a:spcPts val="1190"/>
              </a:lnSpc>
              <a:buChar char="•"/>
              <a:tabLst>
                <a:tab pos="241300" algn="l"/>
                <a:tab pos="241935" algn="l"/>
              </a:tabLst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dirty="0" sz="11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dirty="0" sz="11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gifts</a:t>
            </a:r>
            <a:r>
              <a:rPr dirty="0" sz="11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6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11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Arial"/>
                <a:cs typeface="Arial"/>
              </a:rPr>
              <a:t>including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5">
                <a:solidFill>
                  <a:srgbClr val="FFFFFF"/>
                </a:solidFill>
                <a:latin typeface="Arial"/>
                <a:cs typeface="Arial"/>
              </a:rPr>
              <a:t>bagels,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0">
                <a:solidFill>
                  <a:srgbClr val="FFFFFF"/>
                </a:solidFill>
                <a:latin typeface="Arial"/>
                <a:cs typeface="Arial"/>
              </a:rPr>
              <a:t>pizza,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0">
                <a:solidFill>
                  <a:srgbClr val="FFFFFF"/>
                </a:solidFill>
                <a:latin typeface="Arial"/>
                <a:cs typeface="Arial"/>
              </a:rPr>
              <a:t>cookies</a:t>
            </a:r>
            <a:r>
              <a:rPr dirty="0" sz="11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FFFFFF"/>
                </a:solidFill>
                <a:latin typeface="Arial"/>
                <a:cs typeface="Arial"/>
              </a:rPr>
              <a:t>donuts.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90"/>
              </a:lnSpc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240665" indent="-228600">
              <a:lnSpc>
                <a:spcPts val="1190"/>
              </a:lnSpc>
              <a:buChar char="•"/>
              <a:tabLst>
                <a:tab pos="240665" algn="l"/>
                <a:tab pos="241300" algn="l"/>
              </a:tabLst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dirty="0" sz="11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FFFFFF"/>
                </a:solidFill>
                <a:latin typeface="Arial"/>
                <a:cs typeface="Arial"/>
              </a:rPr>
              <a:t>ability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0">
                <a:solidFill>
                  <a:srgbClr val="FFFFFF"/>
                </a:solidFill>
                <a:latin typeface="Arial"/>
                <a:cs typeface="Arial"/>
              </a:rPr>
              <a:t>nice</a:t>
            </a:r>
            <a:r>
              <a:rPr dirty="0" sz="11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3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FFFFFF"/>
                </a:solidFill>
                <a:latin typeface="Arial"/>
                <a:cs typeface="Arial"/>
              </a:rPr>
              <a:t>strong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1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70">
                <a:solidFill>
                  <a:srgbClr val="FFFFFF"/>
                </a:solidFill>
                <a:latin typeface="Arial"/>
                <a:cs typeface="Arial"/>
              </a:rPr>
              <a:t>same</a:t>
            </a:r>
            <a:r>
              <a:rPr dirty="0" sz="11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FFFFFF"/>
                </a:solidFill>
                <a:latin typeface="Arial"/>
                <a:cs typeface="Arial"/>
              </a:rPr>
              <a:t>breath.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90"/>
              </a:lnSpc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240665" indent="-228600">
              <a:lnSpc>
                <a:spcPts val="1190"/>
              </a:lnSpc>
              <a:buChar char="•"/>
              <a:tabLst>
                <a:tab pos="240665" algn="l"/>
                <a:tab pos="241300" algn="l"/>
              </a:tabLst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1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dirty="0" sz="11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dirty="0" sz="11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Arial"/>
                <a:cs typeface="Arial"/>
              </a:rPr>
              <a:t>superpower</a:t>
            </a:r>
            <a:r>
              <a:rPr dirty="0" sz="11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75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dirty="0" sz="11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first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0">
                <a:solidFill>
                  <a:srgbClr val="FFFFFF"/>
                </a:solidFill>
                <a:latin typeface="Arial"/>
                <a:cs typeface="Arial"/>
              </a:rPr>
              <a:t>female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0">
                <a:solidFill>
                  <a:srgbClr val="FFFFFF"/>
                </a:solidFill>
                <a:latin typeface="Arial"/>
                <a:cs typeface="Arial"/>
              </a:rPr>
              <a:t>dean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1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14">
                <a:solidFill>
                  <a:srgbClr val="FFFFFF"/>
                </a:solidFill>
                <a:latin typeface="Arial"/>
                <a:cs typeface="Arial"/>
              </a:rPr>
              <a:t>GSIE.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90"/>
              </a:lnSpc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240665" indent="-228600">
              <a:lnSpc>
                <a:spcPts val="1200"/>
              </a:lnSpc>
              <a:buChar char="•"/>
              <a:tabLst>
                <a:tab pos="240665" algn="l"/>
                <a:tab pos="241300" algn="l"/>
              </a:tabLst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0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miss</a:t>
            </a:r>
            <a:r>
              <a:rPr dirty="0" sz="11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FFFFFF"/>
                </a:solidFill>
                <a:latin typeface="Arial"/>
                <a:cs typeface="Arial"/>
              </a:rPr>
              <a:t>working</a:t>
            </a:r>
            <a:r>
              <a:rPr dirty="0" sz="11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FFFFFF"/>
                </a:solidFill>
                <a:latin typeface="Arial"/>
                <a:cs typeface="Arial"/>
              </a:rPr>
              <a:t>best</a:t>
            </a:r>
            <a:r>
              <a:rPr dirty="0" sz="11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0">
                <a:solidFill>
                  <a:srgbClr val="FFFFFF"/>
                </a:solidFill>
                <a:latin typeface="Arial"/>
                <a:cs typeface="Arial"/>
              </a:rPr>
              <a:t>dean</a:t>
            </a:r>
            <a:r>
              <a:rPr dirty="0" sz="11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5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11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15">
                <a:solidFill>
                  <a:srgbClr val="FFFFFF"/>
                </a:solidFill>
                <a:latin typeface="Arial"/>
                <a:cs typeface="Arial"/>
              </a:rPr>
              <a:t>could</a:t>
            </a:r>
            <a:r>
              <a:rPr dirty="0" sz="11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40">
                <a:solidFill>
                  <a:srgbClr val="FFFFFF"/>
                </a:solidFill>
                <a:latin typeface="Arial"/>
                <a:cs typeface="Arial"/>
              </a:rPr>
              <a:t>ever</a:t>
            </a:r>
            <a:r>
              <a:rPr dirty="0" sz="11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100" spc="-55">
                <a:solidFill>
                  <a:srgbClr val="FFFFFF"/>
                </a:solidFill>
                <a:latin typeface="Arial"/>
                <a:cs typeface="Arial"/>
              </a:rPr>
              <a:t>have.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65"/>
              </a:lnSpc>
            </a:pPr>
            <a:r>
              <a:rPr dirty="0" sz="11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2907" y="2055876"/>
            <a:ext cx="3657599" cy="24383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44169" y="1149871"/>
            <a:ext cx="158496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500"/>
              <a:t>V</a:t>
            </a:r>
            <a:r>
              <a:rPr dirty="0" sz="4400" spc="-145"/>
              <a:t>I</a:t>
            </a:r>
            <a:r>
              <a:rPr dirty="0" sz="4400" spc="-950"/>
              <a:t>S</a:t>
            </a:r>
            <a:r>
              <a:rPr dirty="0" sz="4400" spc="-150"/>
              <a:t>I</a:t>
            </a:r>
            <a:r>
              <a:rPr dirty="0" sz="4400" spc="-459"/>
              <a:t>ON</a:t>
            </a:r>
            <a:endParaRPr sz="4400"/>
          </a:p>
        </p:txBody>
      </p:sp>
      <p:sp>
        <p:nvSpPr>
          <p:cNvPr id="7" name="object 7"/>
          <p:cNvSpPr/>
          <p:nvPr/>
        </p:nvSpPr>
        <p:spPr>
          <a:xfrm>
            <a:off x="5081778" y="2116073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 h="0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19050">
            <a:solidFill>
              <a:srgbClr val="E0558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723138" rIns="0" bIns="0" rtlCol="0" vert="horz">
            <a:spAutoFit/>
          </a:bodyPr>
          <a:lstStyle/>
          <a:p>
            <a:pPr marL="4030979" marR="5080">
              <a:lnSpc>
                <a:spcPts val="2590"/>
              </a:lnSpc>
              <a:spcBef>
                <a:spcPts val="425"/>
              </a:spcBef>
            </a:pPr>
            <a:r>
              <a:rPr dirty="0" spc="-180"/>
              <a:t>The </a:t>
            </a:r>
            <a:r>
              <a:rPr dirty="0" spc="-120"/>
              <a:t>Graduate </a:t>
            </a:r>
            <a:r>
              <a:rPr dirty="0" spc="-150"/>
              <a:t>School </a:t>
            </a:r>
            <a:r>
              <a:rPr dirty="0" spc="-114"/>
              <a:t>and </a:t>
            </a:r>
            <a:r>
              <a:rPr dirty="0" spc="-50"/>
              <a:t>International </a:t>
            </a:r>
            <a:r>
              <a:rPr dirty="0" spc="-120"/>
              <a:t>Education </a:t>
            </a:r>
            <a:r>
              <a:rPr dirty="0" spc="-655"/>
              <a:t> </a:t>
            </a:r>
            <a:r>
              <a:rPr dirty="0" spc="-160"/>
              <a:t>assists </a:t>
            </a:r>
            <a:r>
              <a:rPr dirty="0" spc="-30"/>
              <a:t>the </a:t>
            </a:r>
            <a:r>
              <a:rPr dirty="0" spc="-80"/>
              <a:t>University </a:t>
            </a:r>
            <a:r>
              <a:rPr dirty="0" spc="-10"/>
              <a:t>of </a:t>
            </a:r>
            <a:r>
              <a:rPr dirty="0" spc="-165"/>
              <a:t>Arkansas </a:t>
            </a:r>
            <a:r>
              <a:rPr dirty="0" spc="-30"/>
              <a:t>in </a:t>
            </a:r>
            <a:r>
              <a:rPr dirty="0" spc="-105"/>
              <a:t>excelling </a:t>
            </a:r>
            <a:r>
              <a:rPr dirty="0" spc="-40"/>
              <a:t>at </a:t>
            </a:r>
            <a:r>
              <a:rPr dirty="0" spc="-35"/>
              <a:t> </a:t>
            </a:r>
            <a:r>
              <a:rPr dirty="0" spc="-120"/>
              <a:t>research, </a:t>
            </a:r>
            <a:r>
              <a:rPr dirty="0" spc="-90"/>
              <a:t>teaching, </a:t>
            </a:r>
            <a:r>
              <a:rPr dirty="0" spc="-50"/>
              <a:t>training, </a:t>
            </a:r>
            <a:r>
              <a:rPr dirty="0" spc="-114"/>
              <a:t>and </a:t>
            </a:r>
            <a:r>
              <a:rPr dirty="0" spc="-110"/>
              <a:t>service </a:t>
            </a:r>
            <a:r>
              <a:rPr dirty="0" spc="-45"/>
              <a:t>while </a:t>
            </a:r>
            <a:r>
              <a:rPr dirty="0" spc="-40"/>
              <a:t> </a:t>
            </a:r>
            <a:r>
              <a:rPr dirty="0" spc="15"/>
              <a:t>f</a:t>
            </a:r>
            <a:r>
              <a:rPr dirty="0" spc="-80"/>
              <a:t>o</a:t>
            </a:r>
            <a:r>
              <a:rPr dirty="0" spc="-295"/>
              <a:t>s</a:t>
            </a:r>
            <a:r>
              <a:rPr dirty="0" spc="110"/>
              <a:t>t</a:t>
            </a:r>
            <a:r>
              <a:rPr dirty="0" spc="-140"/>
              <a:t>e</a:t>
            </a:r>
            <a:r>
              <a:rPr dirty="0" spc="35"/>
              <a:t>r</a:t>
            </a:r>
            <a:r>
              <a:rPr dirty="0" spc="15"/>
              <a:t>i</a:t>
            </a:r>
            <a:r>
              <a:rPr dirty="0" spc="-145"/>
              <a:t>n</a:t>
            </a:r>
            <a:r>
              <a:rPr dirty="0" spc="-140"/>
              <a:t>g</a:t>
            </a:r>
            <a:r>
              <a:rPr dirty="0" spc="-145"/>
              <a:t> </a:t>
            </a:r>
            <a:r>
              <a:rPr dirty="0" spc="-295"/>
              <a:t>s</a:t>
            </a:r>
            <a:r>
              <a:rPr dirty="0" spc="-40"/>
              <a:t>tude</a:t>
            </a:r>
            <a:r>
              <a:rPr dirty="0" spc="-100"/>
              <a:t>n</a:t>
            </a:r>
            <a:r>
              <a:rPr dirty="0" spc="135"/>
              <a:t>t</a:t>
            </a:r>
            <a:r>
              <a:rPr dirty="0" spc="-130"/>
              <a:t> </a:t>
            </a:r>
            <a:r>
              <a:rPr dirty="0" spc="-190"/>
              <a:t>a</a:t>
            </a:r>
            <a:r>
              <a:rPr dirty="0" spc="-80"/>
              <a:t>n</a:t>
            </a:r>
            <a:r>
              <a:rPr dirty="0" spc="-75"/>
              <a:t>d</a:t>
            </a:r>
            <a:r>
              <a:rPr dirty="0" spc="-130"/>
              <a:t> </a:t>
            </a:r>
            <a:r>
              <a:rPr dirty="0" spc="-270"/>
              <a:t>s</a:t>
            </a:r>
            <a:r>
              <a:rPr dirty="0" spc="-185"/>
              <a:t>c</a:t>
            </a:r>
            <a:r>
              <a:rPr dirty="0" spc="-80"/>
              <a:t>h</a:t>
            </a:r>
            <a:r>
              <a:rPr dirty="0" spc="-85"/>
              <a:t>o</a:t>
            </a:r>
            <a:r>
              <a:rPr dirty="0" spc="15"/>
              <a:t>l</a:t>
            </a:r>
            <a:r>
              <a:rPr dirty="0" spc="-190"/>
              <a:t>a</a:t>
            </a:r>
            <a:r>
              <a:rPr dirty="0" spc="35"/>
              <a:t>r</a:t>
            </a:r>
            <a:r>
              <a:rPr dirty="0" spc="-140"/>
              <a:t> </a:t>
            </a:r>
            <a:r>
              <a:rPr dirty="0" spc="-270"/>
              <a:t>s</a:t>
            </a:r>
            <a:r>
              <a:rPr dirty="0" spc="-145"/>
              <a:t>u</a:t>
            </a:r>
            <a:r>
              <a:rPr dirty="0" spc="-125"/>
              <a:t>c</a:t>
            </a:r>
            <a:r>
              <a:rPr dirty="0" spc="-185"/>
              <a:t>c</a:t>
            </a:r>
            <a:r>
              <a:rPr dirty="0" spc="-140"/>
              <a:t>e</a:t>
            </a:r>
            <a:r>
              <a:rPr dirty="0" spc="-270"/>
              <a:t>s</a:t>
            </a:r>
            <a:r>
              <a:rPr dirty="0" spc="-265"/>
              <a:t>s</a:t>
            </a:r>
            <a:r>
              <a:rPr dirty="0" spc="-145"/>
              <a:t> </a:t>
            </a:r>
            <a:r>
              <a:rPr dirty="0" spc="-190"/>
              <a:t>a</a:t>
            </a:r>
            <a:r>
              <a:rPr dirty="0" spc="-65"/>
              <a:t>nd  </a:t>
            </a:r>
            <a:r>
              <a:rPr dirty="0" spc="-114"/>
              <a:t>enhancing </a:t>
            </a:r>
            <a:r>
              <a:rPr dirty="0" spc="-30"/>
              <a:t>the </a:t>
            </a:r>
            <a:r>
              <a:rPr dirty="0" spc="-80"/>
              <a:t>overall </a:t>
            </a:r>
            <a:r>
              <a:rPr dirty="0" spc="-60"/>
              <a:t>student </a:t>
            </a:r>
            <a:r>
              <a:rPr dirty="0" spc="-135"/>
              <a:t>academic </a:t>
            </a:r>
            <a:r>
              <a:rPr dirty="0" spc="-130"/>
              <a:t> </a:t>
            </a:r>
            <a:r>
              <a:rPr dirty="0" spc="-100"/>
              <a:t>experience.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1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5081778" y="0"/>
            <a:ext cx="6590665" cy="6858000"/>
            <a:chOff x="5081778" y="0"/>
            <a:chExt cx="6590665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996" y="129540"/>
              <a:ext cx="3560063" cy="5425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81778" y="2116073"/>
              <a:ext cx="6309360" cy="0"/>
            </a:xfrm>
            <a:custGeom>
              <a:avLst/>
              <a:gdLst/>
              <a:ahLst/>
              <a:cxnLst/>
              <a:rect l="l" t="t" r="r" b="b"/>
              <a:pathLst>
                <a:path w="6309359" h="0">
                  <a:moveTo>
                    <a:pt x="0" y="0"/>
                  </a:moveTo>
                  <a:lnTo>
                    <a:pt x="6309360" y="0"/>
                  </a:lnTo>
                </a:path>
              </a:pathLst>
            </a:custGeom>
            <a:ln w="19050">
              <a:solidFill>
                <a:srgbClr val="DCE04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0316" y="0"/>
              <a:ext cx="4571999" cy="68579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98534" y="1210021"/>
            <a:ext cx="200152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70"/>
              <a:t>M</a:t>
            </a:r>
            <a:r>
              <a:rPr dirty="0" sz="4400" spc="-20"/>
              <a:t>I</a:t>
            </a:r>
            <a:r>
              <a:rPr dirty="0" sz="4400" spc="-950"/>
              <a:t>SS</a:t>
            </a:r>
            <a:r>
              <a:rPr dirty="0" sz="4400" spc="-145"/>
              <a:t>I</a:t>
            </a:r>
            <a:r>
              <a:rPr dirty="0" sz="4400" spc="-459"/>
              <a:t>ON</a:t>
            </a:r>
            <a:endParaRPr sz="4400"/>
          </a:p>
        </p:txBody>
      </p:sp>
      <p:sp>
        <p:nvSpPr>
          <p:cNvPr id="10" name="object 10"/>
          <p:cNvSpPr txBox="1"/>
          <p:nvPr/>
        </p:nvSpPr>
        <p:spPr>
          <a:xfrm>
            <a:off x="478944" y="2229962"/>
            <a:ext cx="5723255" cy="335407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spc="-310">
                <a:latin typeface="Arial"/>
                <a:cs typeface="Arial"/>
              </a:rPr>
              <a:t>T</a:t>
            </a:r>
            <a:r>
              <a:rPr dirty="0" sz="2400" spc="-114">
                <a:latin typeface="Arial"/>
                <a:cs typeface="Arial"/>
              </a:rPr>
              <a:t>h</a:t>
            </a:r>
            <a:r>
              <a:rPr dirty="0" sz="2400" spc="-110">
                <a:latin typeface="Arial"/>
                <a:cs typeface="Arial"/>
              </a:rPr>
              <a:t>e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360">
                <a:latin typeface="Arial"/>
                <a:cs typeface="Arial"/>
              </a:rPr>
              <a:t>G</a:t>
            </a:r>
            <a:r>
              <a:rPr dirty="0" sz="2400" spc="-10">
                <a:latin typeface="Arial"/>
                <a:cs typeface="Arial"/>
              </a:rPr>
              <a:t>r</a:t>
            </a:r>
            <a:r>
              <a:rPr dirty="0" sz="2400" spc="-190">
                <a:latin typeface="Arial"/>
                <a:cs typeface="Arial"/>
              </a:rPr>
              <a:t>a</a:t>
            </a:r>
            <a:r>
              <a:rPr dirty="0" sz="2400" spc="-120">
                <a:latin typeface="Arial"/>
                <a:cs typeface="Arial"/>
              </a:rPr>
              <a:t>du</a:t>
            </a:r>
            <a:r>
              <a:rPr dirty="0" sz="2400" spc="-140">
                <a:latin typeface="Arial"/>
                <a:cs typeface="Arial"/>
              </a:rPr>
              <a:t>a</a:t>
            </a:r>
            <a:r>
              <a:rPr dirty="0" sz="2400" spc="110">
                <a:latin typeface="Arial"/>
                <a:cs typeface="Arial"/>
              </a:rPr>
              <a:t>t</a:t>
            </a:r>
            <a:r>
              <a:rPr dirty="0" sz="2400" spc="-145">
                <a:latin typeface="Arial"/>
                <a:cs typeface="Arial"/>
              </a:rPr>
              <a:t>e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 spc="-500">
                <a:latin typeface="Arial"/>
                <a:cs typeface="Arial"/>
              </a:rPr>
              <a:t>S</a:t>
            </a:r>
            <a:r>
              <a:rPr dirty="0" sz="2400" spc="-185">
                <a:latin typeface="Arial"/>
                <a:cs typeface="Arial"/>
              </a:rPr>
              <a:t>c</a:t>
            </a:r>
            <a:r>
              <a:rPr dirty="0" sz="2400" spc="-80">
                <a:latin typeface="Arial"/>
                <a:cs typeface="Arial"/>
              </a:rPr>
              <a:t>h</a:t>
            </a:r>
            <a:r>
              <a:rPr dirty="0" sz="2400" spc="-85">
                <a:latin typeface="Arial"/>
                <a:cs typeface="Arial"/>
              </a:rPr>
              <a:t>o</a:t>
            </a:r>
            <a:r>
              <a:rPr dirty="0" sz="2400" spc="-80">
                <a:latin typeface="Arial"/>
                <a:cs typeface="Arial"/>
              </a:rPr>
              <a:t>o</a:t>
            </a:r>
            <a:r>
              <a:rPr dirty="0" sz="2400" spc="15">
                <a:latin typeface="Arial"/>
                <a:cs typeface="Arial"/>
              </a:rPr>
              <a:t>l</a:t>
            </a:r>
            <a:r>
              <a:rPr dirty="0" sz="2400" spc="-140">
                <a:latin typeface="Arial"/>
                <a:cs typeface="Arial"/>
              </a:rPr>
              <a:t> </a:t>
            </a:r>
            <a:r>
              <a:rPr dirty="0" sz="2400" spc="-190">
                <a:latin typeface="Arial"/>
                <a:cs typeface="Arial"/>
              </a:rPr>
              <a:t>a</a:t>
            </a:r>
            <a:r>
              <a:rPr dirty="0" sz="2400" spc="-80">
                <a:latin typeface="Arial"/>
                <a:cs typeface="Arial"/>
              </a:rPr>
              <a:t>n</a:t>
            </a:r>
            <a:r>
              <a:rPr dirty="0" sz="2400" spc="-75">
                <a:latin typeface="Arial"/>
                <a:cs typeface="Arial"/>
              </a:rPr>
              <a:t>d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 spc="-70">
                <a:latin typeface="Arial"/>
                <a:cs typeface="Arial"/>
              </a:rPr>
              <a:t>I</a:t>
            </a:r>
            <a:r>
              <a:rPr dirty="0" sz="2400" spc="-100">
                <a:latin typeface="Arial"/>
                <a:cs typeface="Arial"/>
              </a:rPr>
              <a:t>n</a:t>
            </a:r>
            <a:r>
              <a:rPr dirty="0" sz="2400" spc="110">
                <a:latin typeface="Arial"/>
                <a:cs typeface="Arial"/>
              </a:rPr>
              <a:t>t</a:t>
            </a:r>
            <a:r>
              <a:rPr dirty="0" sz="2400" spc="-140">
                <a:latin typeface="Arial"/>
                <a:cs typeface="Arial"/>
              </a:rPr>
              <a:t>e</a:t>
            </a:r>
            <a:r>
              <a:rPr dirty="0" sz="2400" spc="35">
                <a:latin typeface="Arial"/>
                <a:cs typeface="Arial"/>
              </a:rPr>
              <a:t>r</a:t>
            </a:r>
            <a:r>
              <a:rPr dirty="0" sz="2400" spc="-135">
                <a:latin typeface="Arial"/>
                <a:cs typeface="Arial"/>
              </a:rPr>
              <a:t>n</a:t>
            </a:r>
            <a:r>
              <a:rPr dirty="0" sz="2400" spc="-155">
                <a:latin typeface="Arial"/>
                <a:cs typeface="Arial"/>
              </a:rPr>
              <a:t>a</a:t>
            </a:r>
            <a:r>
              <a:rPr dirty="0" sz="2400" spc="75">
                <a:latin typeface="Arial"/>
                <a:cs typeface="Arial"/>
              </a:rPr>
              <a:t>ti</a:t>
            </a:r>
            <a:r>
              <a:rPr dirty="0" sz="2400" spc="-80">
                <a:latin typeface="Arial"/>
                <a:cs typeface="Arial"/>
              </a:rPr>
              <a:t>o</a:t>
            </a:r>
            <a:r>
              <a:rPr dirty="0" sz="2400" spc="-135">
                <a:latin typeface="Arial"/>
                <a:cs typeface="Arial"/>
              </a:rPr>
              <a:t>n</a:t>
            </a:r>
            <a:r>
              <a:rPr dirty="0" sz="2400" spc="-130">
                <a:latin typeface="Arial"/>
                <a:cs typeface="Arial"/>
              </a:rPr>
              <a:t>a</a:t>
            </a:r>
            <a:r>
              <a:rPr dirty="0" sz="2400" spc="20">
                <a:latin typeface="Arial"/>
                <a:cs typeface="Arial"/>
              </a:rPr>
              <a:t>l  </a:t>
            </a:r>
            <a:r>
              <a:rPr dirty="0" sz="2400" spc="-120">
                <a:latin typeface="Arial"/>
                <a:cs typeface="Arial"/>
              </a:rPr>
              <a:t>Education </a:t>
            </a:r>
            <a:r>
              <a:rPr dirty="0" sz="2400" spc="-85">
                <a:latin typeface="Arial"/>
                <a:cs typeface="Arial"/>
              </a:rPr>
              <a:t>supports </a:t>
            </a:r>
            <a:r>
              <a:rPr dirty="0" sz="2400" spc="-30">
                <a:latin typeface="Arial"/>
                <a:cs typeface="Arial"/>
              </a:rPr>
              <a:t>the </a:t>
            </a:r>
            <a:r>
              <a:rPr dirty="0" sz="2400" spc="-90">
                <a:latin typeface="Arial"/>
                <a:cs typeface="Arial"/>
              </a:rPr>
              <a:t>strategic </a:t>
            </a:r>
            <a:r>
              <a:rPr dirty="0" sz="2400" spc="-150">
                <a:latin typeface="Arial"/>
                <a:cs typeface="Arial"/>
              </a:rPr>
              <a:t>goals </a:t>
            </a:r>
            <a:r>
              <a:rPr dirty="0" sz="2400" spc="-10">
                <a:latin typeface="Arial"/>
                <a:cs typeface="Arial"/>
              </a:rPr>
              <a:t>of </a:t>
            </a:r>
            <a:r>
              <a:rPr dirty="0" sz="2400" spc="-30">
                <a:latin typeface="Arial"/>
                <a:cs typeface="Arial"/>
              </a:rPr>
              <a:t>the 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 spc="-80">
                <a:latin typeface="Arial"/>
                <a:cs typeface="Arial"/>
              </a:rPr>
              <a:t>University </a:t>
            </a:r>
            <a:r>
              <a:rPr dirty="0" sz="2400" spc="-10">
                <a:latin typeface="Arial"/>
                <a:cs typeface="Arial"/>
              </a:rPr>
              <a:t>of </a:t>
            </a:r>
            <a:r>
              <a:rPr dirty="0" sz="2400" spc="-165">
                <a:latin typeface="Arial"/>
                <a:cs typeface="Arial"/>
              </a:rPr>
              <a:t>Arkansas </a:t>
            </a:r>
            <a:r>
              <a:rPr dirty="0" sz="2400" spc="20">
                <a:latin typeface="Arial"/>
                <a:cs typeface="Arial"/>
              </a:rPr>
              <a:t>to </a:t>
            </a:r>
            <a:r>
              <a:rPr dirty="0" sz="2400" spc="-70">
                <a:latin typeface="Arial"/>
                <a:cs typeface="Arial"/>
              </a:rPr>
              <a:t>continue </a:t>
            </a:r>
            <a:r>
              <a:rPr dirty="0" sz="2400" spc="-225">
                <a:latin typeface="Arial"/>
                <a:cs typeface="Arial"/>
              </a:rPr>
              <a:t>as </a:t>
            </a:r>
            <a:r>
              <a:rPr dirty="0" sz="2400" spc="-190">
                <a:latin typeface="Arial"/>
                <a:cs typeface="Arial"/>
              </a:rPr>
              <a:t>a </a:t>
            </a:r>
            <a:r>
              <a:rPr dirty="0" sz="2400" spc="-90">
                <a:latin typeface="Arial"/>
                <a:cs typeface="Arial"/>
              </a:rPr>
              <a:t>very 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high </a:t>
            </a:r>
            <a:r>
              <a:rPr dirty="0" sz="2400" spc="-125">
                <a:latin typeface="Arial"/>
                <a:cs typeface="Arial"/>
              </a:rPr>
              <a:t>research </a:t>
            </a:r>
            <a:r>
              <a:rPr dirty="0" sz="2400" spc="-65">
                <a:latin typeface="Arial"/>
                <a:cs typeface="Arial"/>
              </a:rPr>
              <a:t>university; </a:t>
            </a:r>
            <a:r>
              <a:rPr dirty="0" sz="2400" spc="-60">
                <a:latin typeface="Arial"/>
                <a:cs typeface="Arial"/>
              </a:rPr>
              <a:t>recruits, </a:t>
            </a:r>
            <a:r>
              <a:rPr dirty="0" sz="2400" spc="-80">
                <a:latin typeface="Arial"/>
                <a:cs typeface="Arial"/>
              </a:rPr>
              <a:t>retains </a:t>
            </a:r>
            <a:r>
              <a:rPr dirty="0" sz="2400" spc="-114">
                <a:latin typeface="Arial"/>
                <a:cs typeface="Arial"/>
              </a:rPr>
              <a:t>and 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10">
                <a:latin typeface="Arial"/>
                <a:cs typeface="Arial"/>
              </a:rPr>
              <a:t>g</a:t>
            </a:r>
            <a:r>
              <a:rPr dirty="0" sz="2400" spc="-110">
                <a:latin typeface="Arial"/>
                <a:cs typeface="Arial"/>
              </a:rPr>
              <a:t>r</a:t>
            </a:r>
            <a:r>
              <a:rPr dirty="0" sz="2400" spc="-190">
                <a:latin typeface="Arial"/>
                <a:cs typeface="Arial"/>
              </a:rPr>
              <a:t>a</a:t>
            </a:r>
            <a:r>
              <a:rPr dirty="0" sz="2400" spc="-80">
                <a:latin typeface="Arial"/>
                <a:cs typeface="Arial"/>
              </a:rPr>
              <a:t>du</a:t>
            </a:r>
            <a:r>
              <a:rPr dirty="0" sz="2400" spc="-215">
                <a:latin typeface="Arial"/>
                <a:cs typeface="Arial"/>
              </a:rPr>
              <a:t>a</a:t>
            </a:r>
            <a:r>
              <a:rPr dirty="0" sz="2400" spc="110">
                <a:latin typeface="Arial"/>
                <a:cs typeface="Arial"/>
              </a:rPr>
              <a:t>t</a:t>
            </a:r>
            <a:r>
              <a:rPr dirty="0" sz="2400" spc="-140">
                <a:latin typeface="Arial"/>
                <a:cs typeface="Arial"/>
              </a:rPr>
              <a:t>e</a:t>
            </a:r>
            <a:r>
              <a:rPr dirty="0" sz="2400" spc="-265">
                <a:latin typeface="Arial"/>
                <a:cs typeface="Arial"/>
              </a:rPr>
              <a:t>s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 spc="-80">
                <a:latin typeface="Arial"/>
                <a:cs typeface="Arial"/>
              </a:rPr>
              <a:t>h</a:t>
            </a:r>
            <a:r>
              <a:rPr dirty="0" sz="2400" spc="15">
                <a:latin typeface="Arial"/>
                <a:cs typeface="Arial"/>
              </a:rPr>
              <a:t>i</a:t>
            </a:r>
            <a:r>
              <a:rPr dirty="0" sz="2400" spc="-145">
                <a:latin typeface="Arial"/>
                <a:cs typeface="Arial"/>
              </a:rPr>
              <a:t>gh</a:t>
            </a:r>
            <a:r>
              <a:rPr dirty="0" sz="2400" spc="-70">
                <a:latin typeface="Arial"/>
                <a:cs typeface="Arial"/>
              </a:rPr>
              <a:t>-</a:t>
            </a:r>
            <a:r>
              <a:rPr dirty="0" sz="2400" spc="-210">
                <a:latin typeface="Arial"/>
                <a:cs typeface="Arial"/>
              </a:rPr>
              <a:t>c</a:t>
            </a:r>
            <a:r>
              <a:rPr dirty="0" sz="2400" spc="-190">
                <a:latin typeface="Arial"/>
                <a:cs typeface="Arial"/>
              </a:rPr>
              <a:t>a</a:t>
            </a:r>
            <a:r>
              <a:rPr dirty="0" sz="2400" spc="15">
                <a:latin typeface="Arial"/>
                <a:cs typeface="Arial"/>
              </a:rPr>
              <a:t>li</a:t>
            </a:r>
            <a:r>
              <a:rPr dirty="0" sz="2400" spc="-114">
                <a:latin typeface="Arial"/>
                <a:cs typeface="Arial"/>
              </a:rPr>
              <a:t>b</a:t>
            </a:r>
            <a:r>
              <a:rPr dirty="0" sz="2400" spc="-110">
                <a:latin typeface="Arial"/>
                <a:cs typeface="Arial"/>
              </a:rPr>
              <a:t>e</a:t>
            </a:r>
            <a:r>
              <a:rPr dirty="0" sz="2400" spc="35">
                <a:latin typeface="Arial"/>
                <a:cs typeface="Arial"/>
              </a:rPr>
              <a:t>r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 spc="-295">
                <a:latin typeface="Arial"/>
                <a:cs typeface="Arial"/>
              </a:rPr>
              <a:t>s</a:t>
            </a:r>
            <a:r>
              <a:rPr dirty="0" sz="2400" spc="-40">
                <a:latin typeface="Arial"/>
                <a:cs typeface="Arial"/>
              </a:rPr>
              <a:t>tude</a:t>
            </a:r>
            <a:r>
              <a:rPr dirty="0" sz="2400" spc="-100">
                <a:latin typeface="Arial"/>
                <a:cs typeface="Arial"/>
              </a:rPr>
              <a:t>n</a:t>
            </a:r>
            <a:r>
              <a:rPr dirty="0" sz="2400" spc="-45">
                <a:latin typeface="Arial"/>
                <a:cs typeface="Arial"/>
              </a:rPr>
              <a:t>t</a:t>
            </a:r>
            <a:r>
              <a:rPr dirty="0" sz="2400" spc="-85">
                <a:latin typeface="Arial"/>
                <a:cs typeface="Arial"/>
              </a:rPr>
              <a:t>s</a:t>
            </a:r>
            <a:r>
              <a:rPr dirty="0" sz="2400" spc="-25">
                <a:latin typeface="Arial"/>
                <a:cs typeface="Arial"/>
              </a:rPr>
              <a:t>;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 spc="-190">
                <a:latin typeface="Arial"/>
                <a:cs typeface="Arial"/>
              </a:rPr>
              <a:t>a</a:t>
            </a:r>
            <a:r>
              <a:rPr dirty="0" sz="2400" spc="-105">
                <a:latin typeface="Arial"/>
                <a:cs typeface="Arial"/>
              </a:rPr>
              <a:t>d</a:t>
            </a:r>
            <a:r>
              <a:rPr dirty="0" sz="2400" spc="-120">
                <a:latin typeface="Arial"/>
                <a:cs typeface="Arial"/>
              </a:rPr>
              <a:t>v</a:t>
            </a:r>
            <a:r>
              <a:rPr dirty="0" sz="2400" spc="-80">
                <a:latin typeface="Arial"/>
                <a:cs typeface="Arial"/>
              </a:rPr>
              <a:t>o</a:t>
            </a:r>
            <a:r>
              <a:rPr dirty="0" sz="2400" spc="-210">
                <a:latin typeface="Arial"/>
                <a:cs typeface="Arial"/>
              </a:rPr>
              <a:t>c</a:t>
            </a:r>
            <a:r>
              <a:rPr dirty="0" sz="2400" spc="-215">
                <a:latin typeface="Arial"/>
                <a:cs typeface="Arial"/>
              </a:rPr>
              <a:t>a</a:t>
            </a:r>
            <a:r>
              <a:rPr dirty="0" sz="2400" spc="110">
                <a:latin typeface="Arial"/>
                <a:cs typeface="Arial"/>
              </a:rPr>
              <a:t>t</a:t>
            </a:r>
            <a:r>
              <a:rPr dirty="0" sz="2400" spc="-140">
                <a:latin typeface="Arial"/>
                <a:cs typeface="Arial"/>
              </a:rPr>
              <a:t>e</a:t>
            </a:r>
            <a:r>
              <a:rPr dirty="0" sz="2400" spc="-265">
                <a:latin typeface="Arial"/>
                <a:cs typeface="Arial"/>
              </a:rPr>
              <a:t>s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15">
                <a:latin typeface="Arial"/>
                <a:cs typeface="Arial"/>
              </a:rPr>
              <a:t>f</a:t>
            </a:r>
            <a:r>
              <a:rPr dirty="0" sz="2400" spc="-80">
                <a:latin typeface="Arial"/>
                <a:cs typeface="Arial"/>
              </a:rPr>
              <a:t>o</a:t>
            </a:r>
            <a:r>
              <a:rPr dirty="0" sz="2400" spc="30">
                <a:latin typeface="Arial"/>
                <a:cs typeface="Arial"/>
              </a:rPr>
              <a:t>r  </a:t>
            </a:r>
            <a:r>
              <a:rPr dirty="0" sz="2400" spc="-85">
                <a:latin typeface="Arial"/>
                <a:cs typeface="Arial"/>
              </a:rPr>
              <a:t>students </a:t>
            </a:r>
            <a:r>
              <a:rPr dirty="0" sz="2400" spc="-114">
                <a:latin typeface="Arial"/>
                <a:cs typeface="Arial"/>
              </a:rPr>
              <a:t>and </a:t>
            </a:r>
            <a:r>
              <a:rPr dirty="0" sz="2400" spc="-60">
                <a:latin typeface="Arial"/>
                <a:cs typeface="Arial"/>
              </a:rPr>
              <a:t>student </a:t>
            </a:r>
            <a:r>
              <a:rPr dirty="0" sz="2400" spc="-180">
                <a:latin typeface="Arial"/>
                <a:cs typeface="Arial"/>
              </a:rPr>
              <a:t>success; </a:t>
            </a:r>
            <a:r>
              <a:rPr dirty="0" sz="2400" spc="-65">
                <a:latin typeface="Arial"/>
                <a:cs typeface="Arial"/>
              </a:rPr>
              <a:t>facilitates </a:t>
            </a:r>
            <a:r>
              <a:rPr dirty="0" sz="2400" spc="-60">
                <a:latin typeface="Arial"/>
                <a:cs typeface="Arial"/>
              </a:rPr>
              <a:t> </a:t>
            </a:r>
            <a:r>
              <a:rPr dirty="0" sz="2400" spc="-40">
                <a:latin typeface="Arial"/>
                <a:cs typeface="Arial"/>
              </a:rPr>
              <a:t>intercultural </a:t>
            </a:r>
            <a:r>
              <a:rPr dirty="0" sz="2400" spc="-114">
                <a:latin typeface="Arial"/>
                <a:cs typeface="Arial"/>
              </a:rPr>
              <a:t>and </a:t>
            </a:r>
            <a:r>
              <a:rPr dirty="0" sz="2400" spc="-45">
                <a:latin typeface="Arial"/>
                <a:cs typeface="Arial"/>
              </a:rPr>
              <a:t>international </a:t>
            </a:r>
            <a:r>
              <a:rPr dirty="0" sz="2400" spc="-120">
                <a:latin typeface="Arial"/>
                <a:cs typeface="Arial"/>
              </a:rPr>
              <a:t>experiences </a:t>
            </a:r>
            <a:r>
              <a:rPr dirty="0" sz="2400" spc="20">
                <a:latin typeface="Arial"/>
                <a:cs typeface="Arial"/>
              </a:rPr>
              <a:t>to </a:t>
            </a:r>
            <a:r>
              <a:rPr dirty="0" sz="2400" spc="2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i</a:t>
            </a:r>
            <a:r>
              <a:rPr dirty="0" sz="2400" spc="-50">
                <a:latin typeface="Arial"/>
                <a:cs typeface="Arial"/>
              </a:rPr>
              <a:t>n</a:t>
            </a:r>
            <a:r>
              <a:rPr dirty="0" sz="2400" spc="-185">
                <a:latin typeface="Arial"/>
                <a:cs typeface="Arial"/>
              </a:rPr>
              <a:t>c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40">
                <a:latin typeface="Arial"/>
                <a:cs typeface="Arial"/>
              </a:rPr>
              <a:t>e</a:t>
            </a:r>
            <a:r>
              <a:rPr dirty="0" sz="2400" spc="-240">
                <a:latin typeface="Arial"/>
                <a:cs typeface="Arial"/>
              </a:rPr>
              <a:t>a</a:t>
            </a:r>
            <a:r>
              <a:rPr dirty="0" sz="2400" spc="-220">
                <a:latin typeface="Arial"/>
                <a:cs typeface="Arial"/>
              </a:rPr>
              <a:t>s</a:t>
            </a:r>
            <a:r>
              <a:rPr dirty="0" sz="2400" spc="-145">
                <a:latin typeface="Arial"/>
                <a:cs typeface="Arial"/>
              </a:rPr>
              <a:t>e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 spc="-215">
                <a:latin typeface="Arial"/>
                <a:cs typeface="Arial"/>
              </a:rPr>
              <a:t>g</a:t>
            </a:r>
            <a:r>
              <a:rPr dirty="0" sz="2400" spc="-15">
                <a:latin typeface="Arial"/>
                <a:cs typeface="Arial"/>
              </a:rPr>
              <a:t>l</a:t>
            </a:r>
            <a:r>
              <a:rPr dirty="0" sz="2400" spc="-50">
                <a:latin typeface="Arial"/>
                <a:cs typeface="Arial"/>
              </a:rPr>
              <a:t>o</a:t>
            </a:r>
            <a:r>
              <a:rPr dirty="0" sz="2400" spc="-80">
                <a:latin typeface="Arial"/>
                <a:cs typeface="Arial"/>
              </a:rPr>
              <a:t>b</a:t>
            </a:r>
            <a:r>
              <a:rPr dirty="0" sz="2400" spc="-85">
                <a:latin typeface="Arial"/>
                <a:cs typeface="Arial"/>
              </a:rPr>
              <a:t>al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 spc="-210">
                <a:latin typeface="Arial"/>
                <a:cs typeface="Arial"/>
              </a:rPr>
              <a:t>c</a:t>
            </a:r>
            <a:r>
              <a:rPr dirty="0" sz="2400" spc="-80">
                <a:latin typeface="Arial"/>
                <a:cs typeface="Arial"/>
              </a:rPr>
              <a:t>o</a:t>
            </a:r>
            <a:r>
              <a:rPr dirty="0" sz="2400" spc="-80">
                <a:latin typeface="Arial"/>
                <a:cs typeface="Arial"/>
              </a:rPr>
              <a:t>mp</a:t>
            </a:r>
            <a:r>
              <a:rPr dirty="0" sz="2400" spc="-155">
                <a:latin typeface="Arial"/>
                <a:cs typeface="Arial"/>
              </a:rPr>
              <a:t>e</a:t>
            </a:r>
            <a:r>
              <a:rPr dirty="0" sz="2400" spc="110">
                <a:latin typeface="Arial"/>
                <a:cs typeface="Arial"/>
              </a:rPr>
              <a:t>t</a:t>
            </a:r>
            <a:r>
              <a:rPr dirty="0" sz="2400" spc="-140">
                <a:latin typeface="Arial"/>
                <a:cs typeface="Arial"/>
              </a:rPr>
              <a:t>e</a:t>
            </a:r>
            <a:r>
              <a:rPr dirty="0" sz="2400" spc="-80">
                <a:latin typeface="Arial"/>
                <a:cs typeface="Arial"/>
              </a:rPr>
              <a:t>n</a:t>
            </a:r>
            <a:r>
              <a:rPr dirty="0" sz="2400" spc="-185">
                <a:latin typeface="Arial"/>
                <a:cs typeface="Arial"/>
              </a:rPr>
              <a:t>c</a:t>
            </a:r>
            <a:r>
              <a:rPr dirty="0" sz="2400" spc="-65">
                <a:latin typeface="Arial"/>
                <a:cs typeface="Arial"/>
              </a:rPr>
              <a:t>ie</a:t>
            </a:r>
            <a:r>
              <a:rPr dirty="0" sz="2400" spc="-270">
                <a:latin typeface="Arial"/>
                <a:cs typeface="Arial"/>
              </a:rPr>
              <a:t>s</a:t>
            </a:r>
            <a:r>
              <a:rPr dirty="0" sz="2400" spc="-25">
                <a:latin typeface="Arial"/>
                <a:cs typeface="Arial"/>
              </a:rPr>
              <a:t>;</a:t>
            </a:r>
            <a:r>
              <a:rPr dirty="0" sz="2400" spc="-160">
                <a:latin typeface="Arial"/>
                <a:cs typeface="Arial"/>
              </a:rPr>
              <a:t> </a:t>
            </a:r>
            <a:r>
              <a:rPr dirty="0" sz="2400" spc="-130">
                <a:latin typeface="Arial"/>
                <a:cs typeface="Arial"/>
              </a:rPr>
              <a:t>an</a:t>
            </a:r>
            <a:r>
              <a:rPr dirty="0" sz="2400" spc="-75">
                <a:latin typeface="Arial"/>
                <a:cs typeface="Arial"/>
              </a:rPr>
              <a:t>d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240">
                <a:latin typeface="Arial"/>
                <a:cs typeface="Arial"/>
              </a:rPr>
              <a:t>a</a:t>
            </a:r>
            <a:r>
              <a:rPr dirty="0" sz="2400" spc="-220">
                <a:latin typeface="Arial"/>
                <a:cs typeface="Arial"/>
              </a:rPr>
              <a:t>s</a:t>
            </a:r>
            <a:r>
              <a:rPr dirty="0" sz="2400" spc="-270">
                <a:latin typeface="Arial"/>
                <a:cs typeface="Arial"/>
              </a:rPr>
              <a:t>s</a:t>
            </a:r>
            <a:r>
              <a:rPr dirty="0" sz="2400" spc="-75">
                <a:latin typeface="Arial"/>
                <a:cs typeface="Arial"/>
              </a:rPr>
              <a:t>i</a:t>
            </a:r>
            <a:r>
              <a:rPr dirty="0" sz="2400" spc="-200">
                <a:latin typeface="Arial"/>
                <a:cs typeface="Arial"/>
              </a:rPr>
              <a:t>s</a:t>
            </a:r>
            <a:r>
              <a:rPr dirty="0" sz="2400" spc="135">
                <a:latin typeface="Arial"/>
                <a:cs typeface="Arial"/>
              </a:rPr>
              <a:t>t</a:t>
            </a:r>
            <a:r>
              <a:rPr dirty="0" sz="2400" spc="-265">
                <a:latin typeface="Arial"/>
                <a:cs typeface="Arial"/>
              </a:rPr>
              <a:t>s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in  </a:t>
            </a:r>
            <a:r>
              <a:rPr dirty="0" sz="2400" spc="-30">
                <a:latin typeface="Arial"/>
                <a:cs typeface="Arial"/>
              </a:rPr>
              <a:t>the </a:t>
            </a:r>
            <a:r>
              <a:rPr dirty="0" sz="2400" spc="-80">
                <a:latin typeface="Arial"/>
                <a:cs typeface="Arial"/>
              </a:rPr>
              <a:t>development </a:t>
            </a:r>
            <a:r>
              <a:rPr dirty="0" sz="2400" spc="-10">
                <a:latin typeface="Arial"/>
                <a:cs typeface="Arial"/>
              </a:rPr>
              <a:t>of </a:t>
            </a:r>
            <a:r>
              <a:rPr dirty="0" sz="2400" spc="-45">
                <a:latin typeface="Arial"/>
                <a:cs typeface="Arial"/>
              </a:rPr>
              <a:t>international, </a:t>
            </a:r>
            <a:r>
              <a:rPr dirty="0" sz="2400" spc="-25">
                <a:latin typeface="Arial"/>
                <a:cs typeface="Arial"/>
              </a:rPr>
              <a:t>inter- 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80">
                <a:latin typeface="Arial"/>
                <a:cs typeface="Arial"/>
              </a:rPr>
              <a:t>d</a:t>
            </a:r>
            <a:r>
              <a:rPr dirty="0" sz="2400" spc="-75">
                <a:latin typeface="Arial"/>
                <a:cs typeface="Arial"/>
              </a:rPr>
              <a:t>i</a:t>
            </a:r>
            <a:r>
              <a:rPr dirty="0" sz="2400" spc="-175">
                <a:latin typeface="Arial"/>
                <a:cs typeface="Arial"/>
              </a:rPr>
              <a:t>s</a:t>
            </a:r>
            <a:r>
              <a:rPr dirty="0" sz="2400" spc="-185">
                <a:latin typeface="Arial"/>
                <a:cs typeface="Arial"/>
              </a:rPr>
              <a:t>c</a:t>
            </a:r>
            <a:r>
              <a:rPr dirty="0" sz="2400" spc="-20">
                <a:latin typeface="Arial"/>
                <a:cs typeface="Arial"/>
              </a:rPr>
              <a:t>i</a:t>
            </a:r>
            <a:r>
              <a:rPr dirty="0" sz="2400" spc="-50">
                <a:latin typeface="Arial"/>
                <a:cs typeface="Arial"/>
              </a:rPr>
              <a:t>p</a:t>
            </a:r>
            <a:r>
              <a:rPr dirty="0" sz="2400" spc="-10">
                <a:latin typeface="Arial"/>
                <a:cs typeface="Arial"/>
              </a:rPr>
              <a:t>li</a:t>
            </a:r>
            <a:r>
              <a:rPr dirty="0" sz="2400" spc="-30">
                <a:latin typeface="Arial"/>
                <a:cs typeface="Arial"/>
              </a:rPr>
              <a:t>n</a:t>
            </a:r>
            <a:r>
              <a:rPr dirty="0" sz="2400" spc="-95">
                <a:latin typeface="Arial"/>
                <a:cs typeface="Arial"/>
              </a:rPr>
              <a:t>a</a:t>
            </a:r>
            <a:r>
              <a:rPr dirty="0" sz="2400" spc="-50">
                <a:latin typeface="Arial"/>
                <a:cs typeface="Arial"/>
              </a:rPr>
              <a:t>r</a:t>
            </a:r>
            <a:r>
              <a:rPr dirty="0" sz="2400" spc="-280">
                <a:latin typeface="Arial"/>
                <a:cs typeface="Arial"/>
              </a:rPr>
              <a:t>y</a:t>
            </a:r>
            <a:r>
              <a:rPr dirty="0" sz="2400" spc="-70">
                <a:latin typeface="Arial"/>
                <a:cs typeface="Arial"/>
              </a:rPr>
              <a:t>,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 spc="-130">
                <a:latin typeface="Arial"/>
                <a:cs typeface="Arial"/>
              </a:rPr>
              <a:t>an</a:t>
            </a:r>
            <a:r>
              <a:rPr dirty="0" sz="2400" spc="-75">
                <a:latin typeface="Arial"/>
                <a:cs typeface="Arial"/>
              </a:rPr>
              <a:t>d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215">
                <a:latin typeface="Arial"/>
                <a:cs typeface="Arial"/>
              </a:rPr>
              <a:t>g</a:t>
            </a:r>
            <a:r>
              <a:rPr dirty="0" sz="2400" spc="-10">
                <a:latin typeface="Arial"/>
                <a:cs typeface="Arial"/>
              </a:rPr>
              <a:t>r</a:t>
            </a:r>
            <a:r>
              <a:rPr dirty="0" sz="2400" spc="-130">
                <a:latin typeface="Arial"/>
                <a:cs typeface="Arial"/>
              </a:rPr>
              <a:t>ad</a:t>
            </a:r>
            <a:r>
              <a:rPr dirty="0" sz="2400" spc="-80">
                <a:latin typeface="Arial"/>
                <a:cs typeface="Arial"/>
              </a:rPr>
              <a:t>u</a:t>
            </a:r>
            <a:r>
              <a:rPr dirty="0" sz="2400" spc="-215">
                <a:latin typeface="Arial"/>
                <a:cs typeface="Arial"/>
              </a:rPr>
              <a:t>a</a:t>
            </a:r>
            <a:r>
              <a:rPr dirty="0" sz="2400" spc="110">
                <a:latin typeface="Arial"/>
                <a:cs typeface="Arial"/>
              </a:rPr>
              <a:t>t</a:t>
            </a:r>
            <a:r>
              <a:rPr dirty="0" sz="2400" spc="-145">
                <a:latin typeface="Arial"/>
                <a:cs typeface="Arial"/>
              </a:rPr>
              <a:t>e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 spc="-80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80">
                <a:latin typeface="Arial"/>
                <a:cs typeface="Arial"/>
              </a:rPr>
              <a:t>o</a:t>
            </a:r>
            <a:r>
              <a:rPr dirty="0" sz="2400" spc="-215">
                <a:latin typeface="Arial"/>
                <a:cs typeface="Arial"/>
              </a:rPr>
              <a:t>g</a:t>
            </a:r>
            <a:r>
              <a:rPr dirty="0" sz="2400" spc="-10">
                <a:latin typeface="Arial"/>
                <a:cs typeface="Arial"/>
              </a:rPr>
              <a:t>r</a:t>
            </a:r>
            <a:r>
              <a:rPr dirty="0" sz="2400" spc="-195">
                <a:latin typeface="Arial"/>
                <a:cs typeface="Arial"/>
              </a:rPr>
              <a:t>am</a:t>
            </a:r>
            <a:r>
              <a:rPr dirty="0" sz="2400" spc="-145">
                <a:latin typeface="Arial"/>
                <a:cs typeface="Arial"/>
              </a:rPr>
              <a:t>s</a:t>
            </a:r>
            <a:r>
              <a:rPr dirty="0" sz="2400" spc="-65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996" y="129540"/>
              <a:ext cx="3560063" cy="5425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7847" y="0"/>
              <a:ext cx="8074152" cy="68579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" y="0"/>
              <a:ext cx="7859395" cy="6858000"/>
            </a:xfrm>
            <a:custGeom>
              <a:avLst/>
              <a:gdLst/>
              <a:ahLst/>
              <a:cxnLst/>
              <a:rect l="l" t="t" r="r" b="b"/>
              <a:pathLst>
                <a:path w="7859395" h="6858000">
                  <a:moveTo>
                    <a:pt x="7859268" y="0"/>
                  </a:moveTo>
                  <a:lnTo>
                    <a:pt x="435216" y="0"/>
                  </a:lnTo>
                  <a:lnTo>
                    <a:pt x="435470" y="558"/>
                  </a:lnTo>
                  <a:lnTo>
                    <a:pt x="0" y="558"/>
                  </a:lnTo>
                  <a:lnTo>
                    <a:pt x="0" y="6858000"/>
                  </a:lnTo>
                  <a:lnTo>
                    <a:pt x="4683112" y="6858000"/>
                  </a:lnTo>
                  <a:lnTo>
                    <a:pt x="7859268" y="0"/>
                  </a:lnTo>
                  <a:close/>
                </a:path>
              </a:pathLst>
            </a:custGeom>
            <a:solidFill>
              <a:srgbClr val="252525">
                <a:alpha val="7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" y="0"/>
              <a:ext cx="7431405" cy="6858000"/>
            </a:xfrm>
            <a:custGeom>
              <a:avLst/>
              <a:gdLst/>
              <a:ahLst/>
              <a:cxnLst/>
              <a:rect l="l" t="t" r="r" b="b"/>
              <a:pathLst>
                <a:path w="7431405" h="6858000">
                  <a:moveTo>
                    <a:pt x="7431024" y="0"/>
                  </a:moveTo>
                  <a:lnTo>
                    <a:pt x="6616" y="0"/>
                  </a:lnTo>
                  <a:lnTo>
                    <a:pt x="6883" y="558"/>
                  </a:lnTo>
                  <a:lnTo>
                    <a:pt x="0" y="558"/>
                  </a:lnTo>
                  <a:lnTo>
                    <a:pt x="0" y="6858000"/>
                  </a:lnTo>
                  <a:lnTo>
                    <a:pt x="4254715" y="6858000"/>
                  </a:lnTo>
                  <a:lnTo>
                    <a:pt x="7431024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83411" y="609822"/>
            <a:ext cx="324802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10">
                <a:solidFill>
                  <a:srgbClr val="FFFFFF"/>
                </a:solidFill>
              </a:rPr>
              <a:t>An</a:t>
            </a:r>
            <a:r>
              <a:rPr dirty="0" sz="4400" spc="-160">
                <a:solidFill>
                  <a:srgbClr val="FFFFFF"/>
                </a:solidFill>
              </a:rPr>
              <a:t>nu</a:t>
            </a:r>
            <a:r>
              <a:rPr dirty="0" sz="4400" spc="-375">
                <a:solidFill>
                  <a:srgbClr val="FFFFFF"/>
                </a:solidFill>
              </a:rPr>
              <a:t>a</a:t>
            </a:r>
            <a:r>
              <a:rPr dirty="0" sz="4400" spc="-10">
                <a:solidFill>
                  <a:srgbClr val="FFFFFF"/>
                </a:solidFill>
              </a:rPr>
              <a:t>l</a:t>
            </a:r>
            <a:r>
              <a:rPr dirty="0" sz="4400" spc="-245">
                <a:solidFill>
                  <a:srgbClr val="FFFFFF"/>
                </a:solidFill>
              </a:rPr>
              <a:t> </a:t>
            </a:r>
            <a:r>
              <a:rPr dirty="0" sz="4400" spc="-925">
                <a:solidFill>
                  <a:srgbClr val="FFFFFF"/>
                </a:solidFill>
              </a:rPr>
              <a:t>R</a:t>
            </a:r>
            <a:r>
              <a:rPr dirty="0" sz="4400" spc="-280">
                <a:solidFill>
                  <a:srgbClr val="FFFFFF"/>
                </a:solidFill>
              </a:rPr>
              <a:t>e</a:t>
            </a:r>
            <a:r>
              <a:rPr dirty="0" sz="4400" spc="-160">
                <a:solidFill>
                  <a:srgbClr val="FFFFFF"/>
                </a:solidFill>
              </a:rPr>
              <a:t>p</a:t>
            </a:r>
            <a:r>
              <a:rPr dirty="0" sz="4400" spc="-160">
                <a:solidFill>
                  <a:srgbClr val="FFFFFF"/>
                </a:solidFill>
              </a:rPr>
              <a:t>o</a:t>
            </a:r>
            <a:r>
              <a:rPr dirty="0" sz="4400" spc="140">
                <a:solidFill>
                  <a:srgbClr val="FFFFFF"/>
                </a:solidFill>
              </a:rPr>
              <a:t>rt</a:t>
            </a:r>
            <a:endParaRPr sz="4400"/>
          </a:p>
        </p:txBody>
      </p:sp>
      <p:grpSp>
        <p:nvGrpSpPr>
          <p:cNvPr id="12" name="object 12"/>
          <p:cNvGrpSpPr/>
          <p:nvPr/>
        </p:nvGrpSpPr>
        <p:grpSpPr>
          <a:xfrm>
            <a:off x="745236" y="1978152"/>
            <a:ext cx="4063365" cy="3243580"/>
            <a:chOff x="745236" y="1978152"/>
            <a:chExt cx="4063365" cy="324358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236" y="1978152"/>
              <a:ext cx="4062983" cy="1264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04672" y="2022348"/>
              <a:ext cx="3941445" cy="0"/>
            </a:xfrm>
            <a:custGeom>
              <a:avLst/>
              <a:gdLst/>
              <a:ahLst/>
              <a:cxnLst/>
              <a:rect l="l" t="t" r="r" b="b"/>
              <a:pathLst>
                <a:path w="3941445" h="0">
                  <a:moveTo>
                    <a:pt x="0" y="0"/>
                  </a:moveTo>
                  <a:lnTo>
                    <a:pt x="3941064" y="0"/>
                  </a:lnTo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236" y="3017520"/>
              <a:ext cx="4062983" cy="12649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04672" y="3061716"/>
              <a:ext cx="3941445" cy="0"/>
            </a:xfrm>
            <a:custGeom>
              <a:avLst/>
              <a:gdLst/>
              <a:ahLst/>
              <a:cxnLst/>
              <a:rect l="l" t="t" r="r" b="b"/>
              <a:pathLst>
                <a:path w="3941445" h="0">
                  <a:moveTo>
                    <a:pt x="0" y="0"/>
                  </a:moveTo>
                  <a:lnTo>
                    <a:pt x="3941064" y="0"/>
                  </a:lnTo>
                </a:path>
              </a:pathLst>
            </a:custGeom>
            <a:ln w="635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236" y="4055364"/>
              <a:ext cx="4062983" cy="12649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04672" y="4099560"/>
              <a:ext cx="3941445" cy="0"/>
            </a:xfrm>
            <a:custGeom>
              <a:avLst/>
              <a:gdLst/>
              <a:ahLst/>
              <a:cxnLst/>
              <a:rect l="l" t="t" r="r" b="b"/>
              <a:pathLst>
                <a:path w="3941445" h="0">
                  <a:moveTo>
                    <a:pt x="0" y="0"/>
                  </a:moveTo>
                  <a:lnTo>
                    <a:pt x="3941064" y="0"/>
                  </a:lnTo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236" y="5094732"/>
              <a:ext cx="4062983" cy="12649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04672" y="5138927"/>
              <a:ext cx="3941445" cy="0"/>
            </a:xfrm>
            <a:custGeom>
              <a:avLst/>
              <a:gdLst/>
              <a:ahLst/>
              <a:cxnLst/>
              <a:rect l="l" t="t" r="r" b="b"/>
              <a:pathLst>
                <a:path w="3941445" h="0">
                  <a:moveTo>
                    <a:pt x="0" y="0"/>
                  </a:moveTo>
                  <a:lnTo>
                    <a:pt x="3941064" y="0"/>
                  </a:lnTo>
                </a:path>
              </a:pathLst>
            </a:custGeom>
            <a:ln w="63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887222" y="2051810"/>
            <a:ext cx="3497579" cy="3521710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395"/>
              </a:spcBef>
            </a:pPr>
            <a:r>
              <a:rPr dirty="0" sz="2500" spc="-2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500" spc="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500" spc="-1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5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500" spc="-145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500" spc="-7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dirty="0" sz="25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229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500" spc="-19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500" spc="-8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500" spc="-4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500" spc="-10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500" spc="-1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500" spc="-9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500" spc="-15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5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500" spc="-14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500" spc="14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500" spc="-27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5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500" spc="-14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500" spc="-55">
                <a:solidFill>
                  <a:srgbClr val="FFFFFF"/>
                </a:solidFill>
                <a:latin typeface="Arial"/>
                <a:cs typeface="Arial"/>
              </a:rPr>
              <a:t>d  </a:t>
            </a:r>
            <a:r>
              <a:rPr dirty="0" sz="2500" spc="-47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500" spc="-14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5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500" spc="-1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500" spc="-17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500" spc="-14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500" spc="-27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5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15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25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65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dirty="0" sz="2500" spc="-2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500" spc="14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5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2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5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500" spc="-12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500" spc="-355">
                <a:solidFill>
                  <a:srgbClr val="FFFFFF"/>
                </a:solidFill>
                <a:latin typeface="Arial"/>
                <a:cs typeface="Arial"/>
              </a:rPr>
              <a:t>GSIE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2500" spc="-37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5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5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500" spc="-14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500" spc="-8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500" spc="-2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5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500" spc="-1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5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5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500" spc="-19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500" spc="-8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500" spc="-45">
                <a:solidFill>
                  <a:srgbClr val="FFFFFF"/>
                </a:solidFill>
                <a:latin typeface="Arial"/>
                <a:cs typeface="Arial"/>
              </a:rPr>
              <a:t>ool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dirty="0" sz="2500" spc="-7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500" spc="-1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5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500" spc="-55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dirty="0" sz="2500" spc="-8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500" spc="-2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500" spc="14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500" spc="-4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25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500" spc="-1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500" spc="-5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5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48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500" spc="-85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500" spc="-22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500" spc="-2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500" spc="14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500" spc="-5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500" spc="-7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500" spc="-1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5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500" spc="-14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5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500" spc="-5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500" spc="-2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500" spc="-28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500" spc="-19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5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500" spc="-5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500" spc="-2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5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500" spc="-14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5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500" spc="5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500" spc="-12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5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500" spc="-5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500" spc="14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500" spc="-65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dirty="0" sz="2500" spc="-2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500" spc="-14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500" spc="-27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0"/>
            <a:ext cx="4058920" cy="6858000"/>
          </a:xfrm>
          <a:custGeom>
            <a:avLst/>
            <a:gdLst/>
            <a:ahLst/>
            <a:cxnLst/>
            <a:rect l="l" t="t" r="r" b="b"/>
            <a:pathLst>
              <a:path w="4058920" h="6858000">
                <a:moveTo>
                  <a:pt x="4058412" y="0"/>
                </a:moveTo>
                <a:lnTo>
                  <a:pt x="0" y="0"/>
                </a:lnTo>
                <a:lnTo>
                  <a:pt x="0" y="6858000"/>
                </a:lnTo>
                <a:lnTo>
                  <a:pt x="4058412" y="6858000"/>
                </a:lnTo>
                <a:lnTo>
                  <a:pt x="4058412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1369307"/>
            <a:ext cx="2384425" cy="2815590"/>
          </a:xfrm>
          <a:prstGeom prst="rect"/>
        </p:spPr>
        <p:txBody>
          <a:bodyPr wrap="square" lIns="0" tIns="76835" rIns="0" bIns="0" rtlCol="0" vert="horz">
            <a:spAutoFit/>
          </a:bodyPr>
          <a:lstStyle/>
          <a:p>
            <a:pPr marL="12700" marR="5080">
              <a:lnSpc>
                <a:spcPct val="89400"/>
              </a:lnSpc>
              <a:spcBef>
                <a:spcPts val="605"/>
              </a:spcBef>
            </a:pPr>
            <a:r>
              <a:rPr dirty="0" sz="4000" spc="-5">
                <a:solidFill>
                  <a:srgbClr val="FFFFFF"/>
                </a:solidFill>
                <a:latin typeface="Georgia"/>
                <a:cs typeface="Georgia"/>
              </a:rPr>
              <a:t>Notable </a:t>
            </a:r>
            <a:r>
              <a:rPr dirty="0" sz="400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4000" spc="-5">
                <a:solidFill>
                  <a:srgbClr val="FFFFFF"/>
                </a:solidFill>
                <a:latin typeface="Georgia"/>
                <a:cs typeface="Georgia"/>
              </a:rPr>
              <a:t>Achieve- </a:t>
            </a:r>
            <a:r>
              <a:rPr dirty="0" sz="400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Georgia"/>
                <a:cs typeface="Georgia"/>
              </a:rPr>
              <a:t>ments</a:t>
            </a:r>
            <a:r>
              <a:rPr dirty="0" sz="4000" spc="-6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4000" spc="-5">
                <a:solidFill>
                  <a:srgbClr val="FFFFFF"/>
                </a:solidFill>
                <a:latin typeface="Georgia"/>
                <a:cs typeface="Georgia"/>
              </a:rPr>
              <a:t>and </a:t>
            </a:r>
            <a:r>
              <a:rPr dirty="0" sz="4000" spc="-944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4000" spc="-5">
                <a:solidFill>
                  <a:srgbClr val="FFFFFF"/>
                </a:solidFill>
                <a:latin typeface="Georgia"/>
                <a:cs typeface="Georgia"/>
              </a:rPr>
              <a:t>Changes – </a:t>
            </a:r>
            <a:r>
              <a:rPr dirty="0" sz="4000" spc="-95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4000" spc="-5">
                <a:solidFill>
                  <a:srgbClr val="FFFFFF"/>
                </a:solidFill>
                <a:latin typeface="Georgia"/>
                <a:cs typeface="Georgia"/>
              </a:rPr>
              <a:t>Unit</a:t>
            </a:r>
            <a:r>
              <a:rPr dirty="0" sz="4000" spc="-6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4000" spc="-5">
                <a:solidFill>
                  <a:srgbClr val="FFFFFF"/>
                </a:solidFill>
                <a:latin typeface="Georgia"/>
                <a:cs typeface="Georgia"/>
              </a:rPr>
              <a:t>Wide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59594" y="1712817"/>
            <a:ext cx="2546350" cy="1630680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>
                <a:latin typeface="Georgia"/>
                <a:cs typeface="Georgia"/>
              </a:rPr>
              <a:t>University</a:t>
            </a:r>
            <a:r>
              <a:rPr dirty="0" sz="2000" spc="-100">
                <a:latin typeface="Georgia"/>
                <a:cs typeface="Georgia"/>
              </a:rPr>
              <a:t> </a:t>
            </a:r>
            <a:r>
              <a:rPr dirty="0" sz="2000" spc="-5">
                <a:latin typeface="Georgia"/>
                <a:cs typeface="Georgia"/>
              </a:rPr>
              <a:t>Awards</a:t>
            </a:r>
            <a:endParaRPr sz="20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 spc="-5">
                <a:latin typeface="Georgia"/>
                <a:cs typeface="Georgia"/>
              </a:rPr>
              <a:t>Professional</a:t>
            </a:r>
            <a:r>
              <a:rPr dirty="0" sz="2000" spc="-40">
                <a:latin typeface="Georgia"/>
                <a:cs typeface="Georgia"/>
              </a:rPr>
              <a:t> </a:t>
            </a:r>
            <a:r>
              <a:rPr dirty="0" sz="2000" spc="-5">
                <a:latin typeface="Georgia"/>
                <a:cs typeface="Georgia"/>
              </a:rPr>
              <a:t>Awards</a:t>
            </a:r>
            <a:endParaRPr sz="20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>
                <a:latin typeface="Georgia"/>
                <a:cs typeface="Georgia"/>
              </a:rPr>
              <a:t>Other</a:t>
            </a:r>
            <a:r>
              <a:rPr dirty="0" sz="2000" spc="-45">
                <a:latin typeface="Georgia"/>
                <a:cs typeface="Georgia"/>
              </a:rPr>
              <a:t> </a:t>
            </a:r>
            <a:r>
              <a:rPr dirty="0" sz="2000" spc="-5">
                <a:latin typeface="Georgia"/>
                <a:cs typeface="Georgia"/>
              </a:rPr>
              <a:t>Awards</a:t>
            </a:r>
            <a:endParaRPr sz="20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 spc="-5">
                <a:latin typeface="Georgia"/>
                <a:cs typeface="Georgia"/>
              </a:rPr>
              <a:t>Development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30540" y="1412747"/>
            <a:ext cx="0" cy="3657600"/>
          </a:xfrm>
          <a:custGeom>
            <a:avLst/>
            <a:gdLst/>
            <a:ahLst/>
            <a:cxnLst/>
            <a:rect l="l" t="t" r="r" b="b"/>
            <a:pathLst>
              <a:path w="0"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5751830" cy="6858000"/>
            <a:chOff x="0" y="0"/>
            <a:chExt cx="575183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4404360" cy="6858000"/>
            </a:xfrm>
            <a:custGeom>
              <a:avLst/>
              <a:gdLst/>
              <a:ahLst/>
              <a:cxnLst/>
              <a:rect l="l" t="t" r="r" b="b"/>
              <a:pathLst>
                <a:path w="4404360" h="6858000">
                  <a:moveTo>
                    <a:pt x="410251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404360" y="6858000"/>
                  </a:lnTo>
                  <a:lnTo>
                    <a:pt x="3255429" y="5263934"/>
                  </a:lnTo>
                  <a:lnTo>
                    <a:pt x="3255429" y="5258650"/>
                  </a:lnTo>
                  <a:lnTo>
                    <a:pt x="4102519" y="0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21026" y="0"/>
              <a:ext cx="1123315" cy="5329555"/>
            </a:xfrm>
            <a:custGeom>
              <a:avLst/>
              <a:gdLst/>
              <a:ahLst/>
              <a:cxnLst/>
              <a:rect l="l" t="t" r="r" b="b"/>
              <a:pathLst>
                <a:path w="1123314" h="5329555">
                  <a:moveTo>
                    <a:pt x="1123188" y="0"/>
                  </a:moveTo>
                  <a:lnTo>
                    <a:pt x="868997" y="0"/>
                  </a:lnTo>
                  <a:lnTo>
                    <a:pt x="0" y="5286565"/>
                  </a:lnTo>
                  <a:lnTo>
                    <a:pt x="247840" y="5329428"/>
                  </a:lnTo>
                  <a:lnTo>
                    <a:pt x="112318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314696" y="0"/>
              <a:ext cx="1118870" cy="5278120"/>
            </a:xfrm>
            <a:custGeom>
              <a:avLst/>
              <a:gdLst/>
              <a:ahLst/>
              <a:cxnLst/>
              <a:rect l="l" t="t" r="r" b="b"/>
              <a:pathLst>
                <a:path w="1118870" h="5278120">
                  <a:moveTo>
                    <a:pt x="1118628" y="0"/>
                  </a:moveTo>
                  <a:lnTo>
                    <a:pt x="865974" y="0"/>
                  </a:lnTo>
                  <a:lnTo>
                    <a:pt x="0" y="5239512"/>
                  </a:lnTo>
                  <a:lnTo>
                    <a:pt x="249466" y="5277612"/>
                  </a:lnTo>
                  <a:lnTo>
                    <a:pt x="1118628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314696" y="5239511"/>
              <a:ext cx="1229995" cy="1618615"/>
            </a:xfrm>
            <a:custGeom>
              <a:avLst/>
              <a:gdLst/>
              <a:ahLst/>
              <a:cxnLst/>
              <a:rect l="l" t="t" r="r" b="b"/>
              <a:pathLst>
                <a:path w="1229995" h="1618615">
                  <a:moveTo>
                    <a:pt x="0" y="0"/>
                  </a:moveTo>
                  <a:lnTo>
                    <a:pt x="1175842" y="1618488"/>
                  </a:lnTo>
                  <a:lnTo>
                    <a:pt x="1229868" y="16184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621028" y="5291328"/>
              <a:ext cx="1496695" cy="1567180"/>
            </a:xfrm>
            <a:custGeom>
              <a:avLst/>
              <a:gdLst/>
              <a:ahLst/>
              <a:cxnLst/>
              <a:rect l="l" t="t" r="r" b="b"/>
              <a:pathLst>
                <a:path w="1496695" h="1567179">
                  <a:moveTo>
                    <a:pt x="0" y="0"/>
                  </a:moveTo>
                  <a:lnTo>
                    <a:pt x="1444129" y="1566672"/>
                  </a:lnTo>
                  <a:lnTo>
                    <a:pt x="1496555" y="1566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621023" y="5286755"/>
              <a:ext cx="2131060" cy="1571625"/>
            </a:xfrm>
            <a:custGeom>
              <a:avLst/>
              <a:gdLst/>
              <a:ahLst/>
              <a:cxnLst/>
              <a:rect l="l" t="t" r="r" b="b"/>
              <a:pathLst>
                <a:path w="2131060" h="1571625">
                  <a:moveTo>
                    <a:pt x="0" y="0"/>
                  </a:moveTo>
                  <a:lnTo>
                    <a:pt x="0" y="4762"/>
                  </a:lnTo>
                  <a:lnTo>
                    <a:pt x="1495513" y="1571244"/>
                  </a:lnTo>
                  <a:lnTo>
                    <a:pt x="2130552" y="1571244"/>
                  </a:lnTo>
                  <a:lnTo>
                    <a:pt x="247662" y="42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314702" y="5239511"/>
              <a:ext cx="1696720" cy="1618615"/>
            </a:xfrm>
            <a:custGeom>
              <a:avLst/>
              <a:gdLst/>
              <a:ahLst/>
              <a:cxnLst/>
              <a:rect l="l" t="t" r="r" b="b"/>
              <a:pathLst>
                <a:path w="1696720" h="1618615">
                  <a:moveTo>
                    <a:pt x="0" y="0"/>
                  </a:moveTo>
                  <a:lnTo>
                    <a:pt x="1229271" y="1618488"/>
                  </a:lnTo>
                  <a:lnTo>
                    <a:pt x="1696212" y="1618488"/>
                  </a:lnTo>
                  <a:lnTo>
                    <a:pt x="292227" y="95199"/>
                  </a:lnTo>
                  <a:lnTo>
                    <a:pt x="244589" y="42837"/>
                  </a:lnTo>
                  <a:lnTo>
                    <a:pt x="249339" y="42837"/>
                  </a:lnTo>
                  <a:lnTo>
                    <a:pt x="249339" y="38087"/>
                  </a:lnTo>
                  <a:lnTo>
                    <a:pt x="244589" y="38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13760" y="1933448"/>
            <a:ext cx="2595245" cy="250761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z="4400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dirty="0" sz="4400" spc="-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440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4400" spc="-5">
                <a:solidFill>
                  <a:srgbClr val="FFFFFF"/>
                </a:solidFill>
                <a:latin typeface="Georgia"/>
                <a:cs typeface="Georgia"/>
              </a:rPr>
              <a:t>ver</a:t>
            </a:r>
            <a:r>
              <a:rPr dirty="0" sz="4400">
                <a:solidFill>
                  <a:srgbClr val="FFFFFF"/>
                </a:solidFill>
                <a:latin typeface="Georgia"/>
                <a:cs typeface="Georgia"/>
              </a:rPr>
              <a:t>sity  </a:t>
            </a:r>
            <a:r>
              <a:rPr dirty="0" sz="4400" spc="-5">
                <a:solidFill>
                  <a:srgbClr val="FFFFFF"/>
                </a:solidFill>
                <a:latin typeface="Georgia"/>
                <a:cs typeface="Georgia"/>
              </a:rPr>
              <a:t>Awards </a:t>
            </a:r>
            <a:r>
              <a:rPr dirty="0" sz="4400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4400" spc="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Georgia"/>
                <a:cs typeface="Georgia"/>
              </a:rPr>
              <a:t>Staff </a:t>
            </a:r>
            <a:r>
              <a:rPr dirty="0" sz="4400">
                <a:solidFill>
                  <a:srgbClr val="FFFFFF"/>
                </a:solidFill>
                <a:latin typeface="Georgia"/>
                <a:cs typeface="Georgia"/>
              </a:rPr>
              <a:t> Senate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137022" y="1220818"/>
            <a:ext cx="596646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65"/>
              <a:t>K</a:t>
            </a:r>
            <a:r>
              <a:rPr dirty="0" spc="-220"/>
              <a:t>a</a:t>
            </a:r>
            <a:r>
              <a:rPr dirty="0" spc="35"/>
              <a:t>r</a:t>
            </a:r>
            <a:r>
              <a:rPr dirty="0" spc="15"/>
              <a:t>l</a:t>
            </a:r>
            <a:r>
              <a:rPr dirty="0" spc="-155"/>
              <a:t> </a:t>
            </a:r>
            <a:r>
              <a:rPr dirty="0" spc="-250"/>
              <a:t>A</a:t>
            </a:r>
            <a:r>
              <a:rPr dirty="0" spc="-95"/>
              <a:t>nd</a:t>
            </a:r>
            <a:r>
              <a:rPr dirty="0" spc="-170"/>
              <a:t>e</a:t>
            </a:r>
            <a:r>
              <a:rPr dirty="0" spc="-15"/>
              <a:t>r</a:t>
            </a:r>
            <a:r>
              <a:rPr dirty="0" spc="-315"/>
              <a:t>s</a:t>
            </a:r>
            <a:r>
              <a:rPr dirty="0" spc="-85"/>
              <a:t>o</a:t>
            </a:r>
            <a:r>
              <a:rPr dirty="0" spc="-90"/>
              <a:t>n</a:t>
            </a:r>
            <a:r>
              <a:rPr dirty="0" spc="-100"/>
              <a:t> </a:t>
            </a:r>
            <a:r>
              <a:rPr dirty="0" spc="-165"/>
              <a:t>–</a:t>
            </a:r>
            <a:r>
              <a:rPr dirty="0" spc="-145"/>
              <a:t> </a:t>
            </a:r>
            <a:r>
              <a:rPr dirty="0" spc="-505"/>
              <a:t>E</a:t>
            </a:r>
            <a:r>
              <a:rPr dirty="0" spc="-105"/>
              <a:t>m</a:t>
            </a:r>
            <a:r>
              <a:rPr dirty="0" spc="-95"/>
              <a:t>p</a:t>
            </a:r>
            <a:r>
              <a:rPr dirty="0" spc="5"/>
              <a:t>l</a:t>
            </a:r>
            <a:r>
              <a:rPr dirty="0" spc="-100"/>
              <a:t>o</a:t>
            </a:r>
            <a:r>
              <a:rPr dirty="0" spc="-180"/>
              <a:t>y</a:t>
            </a:r>
            <a:r>
              <a:rPr dirty="0" spc="-170"/>
              <a:t>ee</a:t>
            </a:r>
            <a:r>
              <a:rPr dirty="0" spc="-130"/>
              <a:t> </a:t>
            </a:r>
            <a:r>
              <a:rPr dirty="0" spc="-85"/>
              <a:t>o</a:t>
            </a:r>
            <a:r>
              <a:rPr dirty="0" spc="75"/>
              <a:t>f</a:t>
            </a:r>
            <a:r>
              <a:rPr dirty="0" spc="-145"/>
              <a:t> </a:t>
            </a:r>
            <a:r>
              <a:rPr dirty="0" spc="20"/>
              <a:t>t</a:t>
            </a:r>
            <a:r>
              <a:rPr dirty="0" spc="40"/>
              <a:t>h</a:t>
            </a:r>
            <a:r>
              <a:rPr dirty="0" spc="-170"/>
              <a:t>e</a:t>
            </a:r>
            <a:r>
              <a:rPr dirty="0" spc="-130"/>
              <a:t> </a:t>
            </a:r>
            <a:r>
              <a:rPr dirty="0" spc="-300"/>
              <a:t>Q</a:t>
            </a:r>
            <a:r>
              <a:rPr dirty="0" spc="-95"/>
              <a:t>u</a:t>
            </a:r>
            <a:r>
              <a:rPr dirty="0" spc="-220"/>
              <a:t>a</a:t>
            </a:r>
            <a:r>
              <a:rPr dirty="0" spc="35"/>
              <a:t>r</a:t>
            </a:r>
            <a:r>
              <a:rPr dirty="0" spc="130"/>
              <a:t>t</a:t>
            </a:r>
            <a:r>
              <a:rPr dirty="0" spc="-65"/>
              <a:t>er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137022" y="1732860"/>
            <a:ext cx="371221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90">
                <a:latin typeface="Arial"/>
                <a:cs typeface="Arial"/>
              </a:rPr>
              <a:t>d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505">
                <a:latin typeface="Arial"/>
                <a:cs typeface="Arial"/>
              </a:rPr>
              <a:t>E</a:t>
            </a:r>
            <a:r>
              <a:rPr dirty="0" sz="2800" spc="-105">
                <a:latin typeface="Arial"/>
                <a:cs typeface="Arial"/>
              </a:rPr>
              <a:t>m</a:t>
            </a:r>
            <a:r>
              <a:rPr dirty="0" sz="2800" spc="-95">
                <a:latin typeface="Arial"/>
                <a:cs typeface="Arial"/>
              </a:rPr>
              <a:t>p</a:t>
            </a:r>
            <a:r>
              <a:rPr dirty="0" sz="2800" spc="5">
                <a:latin typeface="Arial"/>
                <a:cs typeface="Arial"/>
              </a:rPr>
              <a:t>l</a:t>
            </a:r>
            <a:r>
              <a:rPr dirty="0" sz="2800" spc="-100">
                <a:latin typeface="Arial"/>
                <a:cs typeface="Arial"/>
              </a:rPr>
              <a:t>o</a:t>
            </a:r>
            <a:r>
              <a:rPr dirty="0" sz="2800" spc="-180">
                <a:latin typeface="Arial"/>
                <a:cs typeface="Arial"/>
              </a:rPr>
              <a:t>y</a:t>
            </a:r>
            <a:r>
              <a:rPr dirty="0" sz="2800" spc="-170">
                <a:latin typeface="Arial"/>
                <a:cs typeface="Arial"/>
              </a:rPr>
              <a:t>ee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75">
                <a:latin typeface="Arial"/>
                <a:cs typeface="Arial"/>
              </a:rPr>
              <a:t>f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20">
                <a:latin typeface="Arial"/>
                <a:cs typeface="Arial"/>
              </a:rPr>
              <a:t>t</a:t>
            </a:r>
            <a:r>
              <a:rPr dirty="0" sz="2800" spc="40">
                <a:latin typeface="Arial"/>
                <a:cs typeface="Arial"/>
              </a:rPr>
              <a:t>h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710">
                <a:latin typeface="Arial"/>
                <a:cs typeface="Arial"/>
              </a:rPr>
              <a:t>Y</a:t>
            </a:r>
            <a:r>
              <a:rPr dirty="0" sz="2800" spc="-195">
                <a:latin typeface="Arial"/>
                <a:cs typeface="Arial"/>
              </a:rPr>
              <a:t>e</a:t>
            </a:r>
            <a:r>
              <a:rPr dirty="0" sz="2800" spc="-190">
                <a:latin typeface="Arial"/>
                <a:cs typeface="Arial"/>
              </a:rPr>
              <a:t>a</a:t>
            </a:r>
            <a:r>
              <a:rPr dirty="0" sz="2800" spc="40">
                <a:latin typeface="Arial"/>
                <a:cs typeface="Arial"/>
              </a:rPr>
              <a:t>r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51447" y="2485656"/>
            <a:ext cx="2935223" cy="393952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5751830" cy="6858000"/>
            <a:chOff x="0" y="0"/>
            <a:chExt cx="575183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4404360" cy="6858000"/>
            </a:xfrm>
            <a:custGeom>
              <a:avLst/>
              <a:gdLst/>
              <a:ahLst/>
              <a:cxnLst/>
              <a:rect l="l" t="t" r="r" b="b"/>
              <a:pathLst>
                <a:path w="4404360" h="6858000">
                  <a:moveTo>
                    <a:pt x="410251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404360" y="6858000"/>
                  </a:lnTo>
                  <a:lnTo>
                    <a:pt x="3255429" y="5263934"/>
                  </a:lnTo>
                  <a:lnTo>
                    <a:pt x="3255429" y="5258650"/>
                  </a:lnTo>
                  <a:lnTo>
                    <a:pt x="4102519" y="0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21026" y="0"/>
              <a:ext cx="1123315" cy="5329555"/>
            </a:xfrm>
            <a:custGeom>
              <a:avLst/>
              <a:gdLst/>
              <a:ahLst/>
              <a:cxnLst/>
              <a:rect l="l" t="t" r="r" b="b"/>
              <a:pathLst>
                <a:path w="1123314" h="5329555">
                  <a:moveTo>
                    <a:pt x="1123188" y="0"/>
                  </a:moveTo>
                  <a:lnTo>
                    <a:pt x="868997" y="0"/>
                  </a:lnTo>
                  <a:lnTo>
                    <a:pt x="0" y="5286565"/>
                  </a:lnTo>
                  <a:lnTo>
                    <a:pt x="247840" y="5329428"/>
                  </a:lnTo>
                  <a:lnTo>
                    <a:pt x="112318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314696" y="0"/>
              <a:ext cx="1118870" cy="5278120"/>
            </a:xfrm>
            <a:custGeom>
              <a:avLst/>
              <a:gdLst/>
              <a:ahLst/>
              <a:cxnLst/>
              <a:rect l="l" t="t" r="r" b="b"/>
              <a:pathLst>
                <a:path w="1118870" h="5278120">
                  <a:moveTo>
                    <a:pt x="1118628" y="0"/>
                  </a:moveTo>
                  <a:lnTo>
                    <a:pt x="865974" y="0"/>
                  </a:lnTo>
                  <a:lnTo>
                    <a:pt x="0" y="5239512"/>
                  </a:lnTo>
                  <a:lnTo>
                    <a:pt x="249466" y="5277612"/>
                  </a:lnTo>
                  <a:lnTo>
                    <a:pt x="1118628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314696" y="5239511"/>
              <a:ext cx="1229995" cy="1618615"/>
            </a:xfrm>
            <a:custGeom>
              <a:avLst/>
              <a:gdLst/>
              <a:ahLst/>
              <a:cxnLst/>
              <a:rect l="l" t="t" r="r" b="b"/>
              <a:pathLst>
                <a:path w="1229995" h="1618615">
                  <a:moveTo>
                    <a:pt x="0" y="0"/>
                  </a:moveTo>
                  <a:lnTo>
                    <a:pt x="1175842" y="1618488"/>
                  </a:lnTo>
                  <a:lnTo>
                    <a:pt x="1229868" y="16184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621028" y="5291328"/>
              <a:ext cx="1496695" cy="1567180"/>
            </a:xfrm>
            <a:custGeom>
              <a:avLst/>
              <a:gdLst/>
              <a:ahLst/>
              <a:cxnLst/>
              <a:rect l="l" t="t" r="r" b="b"/>
              <a:pathLst>
                <a:path w="1496695" h="1567179">
                  <a:moveTo>
                    <a:pt x="0" y="0"/>
                  </a:moveTo>
                  <a:lnTo>
                    <a:pt x="1444129" y="1566672"/>
                  </a:lnTo>
                  <a:lnTo>
                    <a:pt x="1496555" y="1566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621023" y="5286755"/>
              <a:ext cx="2131060" cy="1571625"/>
            </a:xfrm>
            <a:custGeom>
              <a:avLst/>
              <a:gdLst/>
              <a:ahLst/>
              <a:cxnLst/>
              <a:rect l="l" t="t" r="r" b="b"/>
              <a:pathLst>
                <a:path w="2131060" h="1571625">
                  <a:moveTo>
                    <a:pt x="0" y="0"/>
                  </a:moveTo>
                  <a:lnTo>
                    <a:pt x="0" y="4762"/>
                  </a:lnTo>
                  <a:lnTo>
                    <a:pt x="1495513" y="1571244"/>
                  </a:lnTo>
                  <a:lnTo>
                    <a:pt x="2130552" y="1571244"/>
                  </a:lnTo>
                  <a:lnTo>
                    <a:pt x="247662" y="42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314702" y="5239511"/>
              <a:ext cx="1696720" cy="1618615"/>
            </a:xfrm>
            <a:custGeom>
              <a:avLst/>
              <a:gdLst/>
              <a:ahLst/>
              <a:cxnLst/>
              <a:rect l="l" t="t" r="r" b="b"/>
              <a:pathLst>
                <a:path w="1696720" h="1618615">
                  <a:moveTo>
                    <a:pt x="0" y="0"/>
                  </a:moveTo>
                  <a:lnTo>
                    <a:pt x="1229271" y="1618488"/>
                  </a:lnTo>
                  <a:lnTo>
                    <a:pt x="1696212" y="1618488"/>
                  </a:lnTo>
                  <a:lnTo>
                    <a:pt x="292227" y="95199"/>
                  </a:lnTo>
                  <a:lnTo>
                    <a:pt x="244589" y="42837"/>
                  </a:lnTo>
                  <a:lnTo>
                    <a:pt x="249339" y="42837"/>
                  </a:lnTo>
                  <a:lnTo>
                    <a:pt x="249339" y="38087"/>
                  </a:lnTo>
                  <a:lnTo>
                    <a:pt x="244589" y="38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13760" y="1933448"/>
            <a:ext cx="2595245" cy="250761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z="4400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dirty="0" sz="4400" spc="-5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dirty="0" sz="440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dirty="0" sz="4400" spc="-5">
                <a:solidFill>
                  <a:srgbClr val="FFFFFF"/>
                </a:solidFill>
                <a:latin typeface="Georgia"/>
                <a:cs typeface="Georgia"/>
              </a:rPr>
              <a:t>ver</a:t>
            </a:r>
            <a:r>
              <a:rPr dirty="0" sz="4400">
                <a:solidFill>
                  <a:srgbClr val="FFFFFF"/>
                </a:solidFill>
                <a:latin typeface="Georgia"/>
                <a:cs typeface="Georgia"/>
              </a:rPr>
              <a:t>sity  </a:t>
            </a:r>
            <a:r>
              <a:rPr dirty="0" sz="4400" spc="-5">
                <a:solidFill>
                  <a:srgbClr val="FFFFFF"/>
                </a:solidFill>
                <a:latin typeface="Georgia"/>
                <a:cs typeface="Georgia"/>
              </a:rPr>
              <a:t>Awards </a:t>
            </a:r>
            <a:r>
              <a:rPr dirty="0" sz="4400">
                <a:solidFill>
                  <a:srgbClr val="FFFFFF"/>
                </a:solidFill>
                <a:latin typeface="Georgia"/>
                <a:cs typeface="Georgia"/>
              </a:rPr>
              <a:t>– </a:t>
            </a:r>
            <a:r>
              <a:rPr dirty="0" sz="4400" spc="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Georgia"/>
                <a:cs typeface="Georgia"/>
              </a:rPr>
              <a:t>Staff </a:t>
            </a:r>
            <a:r>
              <a:rPr dirty="0" sz="4400">
                <a:solidFill>
                  <a:srgbClr val="FFFFFF"/>
                </a:solidFill>
                <a:latin typeface="Georgia"/>
                <a:cs typeface="Georgia"/>
              </a:rPr>
              <a:t> Senate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048125">
              <a:lnSpc>
                <a:spcPct val="100000"/>
              </a:lnSpc>
              <a:spcBef>
                <a:spcPts val="95"/>
              </a:spcBef>
            </a:pPr>
            <a:r>
              <a:rPr dirty="0" spc="-434"/>
              <a:t>V</a:t>
            </a:r>
            <a:r>
              <a:rPr dirty="0" spc="-170"/>
              <a:t>e</a:t>
            </a:r>
            <a:r>
              <a:rPr dirty="0" spc="-15"/>
              <a:t>r</a:t>
            </a:r>
            <a:r>
              <a:rPr dirty="0" spc="-85"/>
              <a:t>o</a:t>
            </a:r>
            <a:r>
              <a:rPr dirty="0" spc="-95"/>
              <a:t>n</a:t>
            </a:r>
            <a:r>
              <a:rPr dirty="0" spc="-75"/>
              <a:t>i</a:t>
            </a:r>
            <a:r>
              <a:rPr dirty="0" spc="-165"/>
              <a:t>c</a:t>
            </a:r>
            <a:r>
              <a:rPr dirty="0" spc="-220"/>
              <a:t>a</a:t>
            </a:r>
            <a:r>
              <a:rPr dirty="0" spc="-125"/>
              <a:t> </a:t>
            </a:r>
            <a:r>
              <a:rPr dirty="0" spc="50"/>
              <a:t>M</a:t>
            </a:r>
            <a:r>
              <a:rPr dirty="0" spc="-85"/>
              <a:t>o</a:t>
            </a:r>
            <a:r>
              <a:rPr dirty="0" spc="-95"/>
              <a:t>b</a:t>
            </a:r>
            <a:r>
              <a:rPr dirty="0" spc="-55"/>
              <a:t>l</a:t>
            </a:r>
            <a:r>
              <a:rPr dirty="0" spc="-120"/>
              <a:t>e</a:t>
            </a:r>
            <a:r>
              <a:rPr dirty="0" spc="-135"/>
              <a:t>y</a:t>
            </a:r>
            <a:r>
              <a:rPr dirty="0" spc="-120"/>
              <a:t> </a:t>
            </a:r>
            <a:r>
              <a:rPr dirty="0" spc="-165"/>
              <a:t>–</a:t>
            </a:r>
            <a:r>
              <a:rPr dirty="0" spc="-130"/>
              <a:t> </a:t>
            </a:r>
            <a:r>
              <a:rPr dirty="0" spc="-505"/>
              <a:t>E</a:t>
            </a:r>
            <a:r>
              <a:rPr dirty="0" spc="-105"/>
              <a:t>m</a:t>
            </a:r>
            <a:r>
              <a:rPr dirty="0" spc="-95"/>
              <a:t>p</a:t>
            </a:r>
            <a:r>
              <a:rPr dirty="0" spc="5"/>
              <a:t>l</a:t>
            </a:r>
            <a:r>
              <a:rPr dirty="0" spc="-100"/>
              <a:t>o</a:t>
            </a:r>
            <a:r>
              <a:rPr dirty="0" spc="-180"/>
              <a:t>y</a:t>
            </a:r>
            <a:r>
              <a:rPr dirty="0" spc="-170"/>
              <a:t>ee</a:t>
            </a:r>
            <a:r>
              <a:rPr dirty="0" spc="-145"/>
              <a:t> </a:t>
            </a:r>
            <a:r>
              <a:rPr dirty="0" spc="-85"/>
              <a:t>o</a:t>
            </a:r>
            <a:r>
              <a:rPr dirty="0" spc="75"/>
              <a:t>f</a:t>
            </a:r>
            <a:r>
              <a:rPr dirty="0" spc="-145"/>
              <a:t> </a:t>
            </a:r>
            <a:r>
              <a:rPr dirty="0" spc="20"/>
              <a:t>t</a:t>
            </a:r>
            <a:r>
              <a:rPr dirty="0" spc="40"/>
              <a:t>h</a:t>
            </a:r>
            <a:r>
              <a:rPr dirty="0" spc="-170"/>
              <a:t>e</a:t>
            </a:r>
            <a:r>
              <a:rPr dirty="0" spc="-130"/>
              <a:t> </a:t>
            </a:r>
            <a:r>
              <a:rPr dirty="0" spc="-300"/>
              <a:t>Q</a:t>
            </a:r>
            <a:r>
              <a:rPr dirty="0" spc="-95"/>
              <a:t>u</a:t>
            </a:r>
            <a:r>
              <a:rPr dirty="0" spc="-220"/>
              <a:t>a</a:t>
            </a:r>
            <a:r>
              <a:rPr dirty="0" spc="35"/>
              <a:t>r</a:t>
            </a:r>
            <a:r>
              <a:rPr dirty="0" spc="130"/>
              <a:t>t</a:t>
            </a:r>
            <a:r>
              <a:rPr dirty="0" spc="-65"/>
              <a:t>er</a:t>
            </a: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13803" y="2142744"/>
            <a:ext cx="1981199" cy="29717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6582156" y="0"/>
            <a:ext cx="5610225" cy="5840095"/>
            <a:chOff x="6582156" y="0"/>
            <a:chExt cx="5610225" cy="58400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996" y="129540"/>
              <a:ext cx="3560063" cy="5425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82156" y="0"/>
              <a:ext cx="5610225" cy="5840095"/>
            </a:xfrm>
            <a:custGeom>
              <a:avLst/>
              <a:gdLst/>
              <a:ahLst/>
              <a:cxnLst/>
              <a:rect l="l" t="t" r="r" b="b"/>
              <a:pathLst>
                <a:path w="5610225" h="5840095">
                  <a:moveTo>
                    <a:pt x="5609844" y="0"/>
                  </a:moveTo>
                  <a:lnTo>
                    <a:pt x="972235" y="0"/>
                  </a:lnTo>
                  <a:lnTo>
                    <a:pt x="786739" y="204063"/>
                  </a:lnTo>
                  <a:lnTo>
                    <a:pt x="756277" y="241497"/>
                  </a:lnTo>
                  <a:lnTo>
                    <a:pt x="726332" y="279362"/>
                  </a:lnTo>
                  <a:lnTo>
                    <a:pt x="696909" y="317654"/>
                  </a:lnTo>
                  <a:lnTo>
                    <a:pt x="668012" y="356367"/>
                  </a:lnTo>
                  <a:lnTo>
                    <a:pt x="639648" y="395497"/>
                  </a:lnTo>
                  <a:lnTo>
                    <a:pt x="611822" y="435036"/>
                  </a:lnTo>
                  <a:lnTo>
                    <a:pt x="584540" y="474981"/>
                  </a:lnTo>
                  <a:lnTo>
                    <a:pt x="557806" y="515325"/>
                  </a:lnTo>
                  <a:lnTo>
                    <a:pt x="531626" y="556064"/>
                  </a:lnTo>
                  <a:lnTo>
                    <a:pt x="506005" y="597192"/>
                  </a:lnTo>
                  <a:lnTo>
                    <a:pt x="480949" y="638703"/>
                  </a:lnTo>
                  <a:lnTo>
                    <a:pt x="456464" y="680593"/>
                  </a:lnTo>
                  <a:lnTo>
                    <a:pt x="432553" y="722855"/>
                  </a:lnTo>
                  <a:lnTo>
                    <a:pt x="409224" y="765485"/>
                  </a:lnTo>
                  <a:lnTo>
                    <a:pt x="386481" y="808478"/>
                  </a:lnTo>
                  <a:lnTo>
                    <a:pt x="364330" y="851827"/>
                  </a:lnTo>
                  <a:lnTo>
                    <a:pt x="342775" y="895527"/>
                  </a:lnTo>
                  <a:lnTo>
                    <a:pt x="321823" y="939573"/>
                  </a:lnTo>
                  <a:lnTo>
                    <a:pt x="301479" y="983960"/>
                  </a:lnTo>
                  <a:lnTo>
                    <a:pt x="281747" y="1028683"/>
                  </a:lnTo>
                  <a:lnTo>
                    <a:pt x="262634" y="1073735"/>
                  </a:lnTo>
                  <a:lnTo>
                    <a:pt x="244145" y="1119112"/>
                  </a:lnTo>
                  <a:lnTo>
                    <a:pt x="226286" y="1164808"/>
                  </a:lnTo>
                  <a:lnTo>
                    <a:pt x="209061" y="1210818"/>
                  </a:lnTo>
                  <a:lnTo>
                    <a:pt x="192475" y="1257136"/>
                  </a:lnTo>
                  <a:lnTo>
                    <a:pt x="176535" y="1303757"/>
                  </a:lnTo>
                  <a:lnTo>
                    <a:pt x="161246" y="1350676"/>
                  </a:lnTo>
                  <a:lnTo>
                    <a:pt x="146613" y="1397887"/>
                  </a:lnTo>
                  <a:lnTo>
                    <a:pt x="132642" y="1445386"/>
                  </a:lnTo>
                  <a:lnTo>
                    <a:pt x="119337" y="1493165"/>
                  </a:lnTo>
                  <a:lnTo>
                    <a:pt x="106704" y="1541222"/>
                  </a:lnTo>
                  <a:lnTo>
                    <a:pt x="94749" y="1589548"/>
                  </a:lnTo>
                  <a:lnTo>
                    <a:pt x="83477" y="1638141"/>
                  </a:lnTo>
                  <a:lnTo>
                    <a:pt x="72893" y="1686993"/>
                  </a:lnTo>
                  <a:lnTo>
                    <a:pt x="63003" y="1736101"/>
                  </a:lnTo>
                  <a:lnTo>
                    <a:pt x="53812" y="1785457"/>
                  </a:lnTo>
                  <a:lnTo>
                    <a:pt x="45325" y="1835058"/>
                  </a:lnTo>
                  <a:lnTo>
                    <a:pt x="37548" y="1884897"/>
                  </a:lnTo>
                  <a:lnTo>
                    <a:pt x="30486" y="1934969"/>
                  </a:lnTo>
                  <a:lnTo>
                    <a:pt x="24145" y="1985270"/>
                  </a:lnTo>
                  <a:lnTo>
                    <a:pt x="18530" y="2035793"/>
                  </a:lnTo>
                  <a:lnTo>
                    <a:pt x="13646" y="2086533"/>
                  </a:lnTo>
                  <a:lnTo>
                    <a:pt x="9499" y="2137485"/>
                  </a:lnTo>
                  <a:lnTo>
                    <a:pt x="6093" y="2188643"/>
                  </a:lnTo>
                  <a:lnTo>
                    <a:pt x="3435" y="2240002"/>
                  </a:lnTo>
                  <a:lnTo>
                    <a:pt x="1530" y="2291557"/>
                  </a:lnTo>
                  <a:lnTo>
                    <a:pt x="383" y="2343302"/>
                  </a:lnTo>
                  <a:lnTo>
                    <a:pt x="0" y="2395232"/>
                  </a:lnTo>
                  <a:lnTo>
                    <a:pt x="331" y="2443522"/>
                  </a:lnTo>
                  <a:lnTo>
                    <a:pt x="1323" y="2491652"/>
                  </a:lnTo>
                  <a:lnTo>
                    <a:pt x="2971" y="2539618"/>
                  </a:lnTo>
                  <a:lnTo>
                    <a:pt x="5271" y="2587416"/>
                  </a:lnTo>
                  <a:lnTo>
                    <a:pt x="8218" y="2635042"/>
                  </a:lnTo>
                  <a:lnTo>
                    <a:pt x="11808" y="2682491"/>
                  </a:lnTo>
                  <a:lnTo>
                    <a:pt x="16038" y="2729758"/>
                  </a:lnTo>
                  <a:lnTo>
                    <a:pt x="20901" y="2776840"/>
                  </a:lnTo>
                  <a:lnTo>
                    <a:pt x="26395" y="2823733"/>
                  </a:lnTo>
                  <a:lnTo>
                    <a:pt x="32514" y="2870431"/>
                  </a:lnTo>
                  <a:lnTo>
                    <a:pt x="39255" y="2916931"/>
                  </a:lnTo>
                  <a:lnTo>
                    <a:pt x="46614" y="2963229"/>
                  </a:lnTo>
                  <a:lnTo>
                    <a:pt x="54585" y="3009319"/>
                  </a:lnTo>
                  <a:lnTo>
                    <a:pt x="63164" y="3055198"/>
                  </a:lnTo>
                  <a:lnTo>
                    <a:pt x="72348" y="3100861"/>
                  </a:lnTo>
                  <a:lnTo>
                    <a:pt x="82132" y="3146305"/>
                  </a:lnTo>
                  <a:lnTo>
                    <a:pt x="92512" y="3191524"/>
                  </a:lnTo>
                  <a:lnTo>
                    <a:pt x="103482" y="3236514"/>
                  </a:lnTo>
                  <a:lnTo>
                    <a:pt x="115040" y="3281272"/>
                  </a:lnTo>
                  <a:lnTo>
                    <a:pt x="127180" y="3325792"/>
                  </a:lnTo>
                  <a:lnTo>
                    <a:pt x="139899" y="3370071"/>
                  </a:lnTo>
                  <a:lnTo>
                    <a:pt x="153192" y="3414104"/>
                  </a:lnTo>
                  <a:lnTo>
                    <a:pt x="167054" y="3457886"/>
                  </a:lnTo>
                  <a:lnTo>
                    <a:pt x="181482" y="3501415"/>
                  </a:lnTo>
                  <a:lnTo>
                    <a:pt x="196471" y="3544684"/>
                  </a:lnTo>
                  <a:lnTo>
                    <a:pt x="212017" y="3587690"/>
                  </a:lnTo>
                  <a:lnTo>
                    <a:pt x="228115" y="3630429"/>
                  </a:lnTo>
                  <a:lnTo>
                    <a:pt x="244761" y="3672896"/>
                  </a:lnTo>
                  <a:lnTo>
                    <a:pt x="261951" y="3715087"/>
                  </a:lnTo>
                  <a:lnTo>
                    <a:pt x="279681" y="3756998"/>
                  </a:lnTo>
                  <a:lnTo>
                    <a:pt x="297945" y="3798624"/>
                  </a:lnTo>
                  <a:lnTo>
                    <a:pt x="316741" y="3839960"/>
                  </a:lnTo>
                  <a:lnTo>
                    <a:pt x="336063" y="3881004"/>
                  </a:lnTo>
                  <a:lnTo>
                    <a:pt x="355907" y="3921750"/>
                  </a:lnTo>
                  <a:lnTo>
                    <a:pt x="376269" y="3962193"/>
                  </a:lnTo>
                  <a:lnTo>
                    <a:pt x="397145" y="4002331"/>
                  </a:lnTo>
                  <a:lnTo>
                    <a:pt x="418530" y="4042158"/>
                  </a:lnTo>
                  <a:lnTo>
                    <a:pt x="440420" y="4081670"/>
                  </a:lnTo>
                  <a:lnTo>
                    <a:pt x="462810" y="4120863"/>
                  </a:lnTo>
                  <a:lnTo>
                    <a:pt x="485697" y="4159732"/>
                  </a:lnTo>
                  <a:lnTo>
                    <a:pt x="509076" y="4198273"/>
                  </a:lnTo>
                  <a:lnTo>
                    <a:pt x="532943" y="4236482"/>
                  </a:lnTo>
                  <a:lnTo>
                    <a:pt x="557293" y="4274355"/>
                  </a:lnTo>
                  <a:lnTo>
                    <a:pt x="582122" y="4311886"/>
                  </a:lnTo>
                  <a:lnTo>
                    <a:pt x="607425" y="4349073"/>
                  </a:lnTo>
                  <a:lnTo>
                    <a:pt x="633199" y="4385910"/>
                  </a:lnTo>
                  <a:lnTo>
                    <a:pt x="659440" y="4422393"/>
                  </a:lnTo>
                  <a:lnTo>
                    <a:pt x="686141" y="4458519"/>
                  </a:lnTo>
                  <a:lnTo>
                    <a:pt x="713301" y="4494281"/>
                  </a:lnTo>
                  <a:lnTo>
                    <a:pt x="740913" y="4529678"/>
                  </a:lnTo>
                  <a:lnTo>
                    <a:pt x="768975" y="4564703"/>
                  </a:lnTo>
                  <a:lnTo>
                    <a:pt x="797481" y="4599352"/>
                  </a:lnTo>
                  <a:lnTo>
                    <a:pt x="826427" y="4633622"/>
                  </a:lnTo>
                  <a:lnTo>
                    <a:pt x="855809" y="4667508"/>
                  </a:lnTo>
                  <a:lnTo>
                    <a:pt x="885622" y="4701006"/>
                  </a:lnTo>
                  <a:lnTo>
                    <a:pt x="915863" y="4734111"/>
                  </a:lnTo>
                  <a:lnTo>
                    <a:pt x="946526" y="4766819"/>
                  </a:lnTo>
                  <a:lnTo>
                    <a:pt x="977609" y="4799126"/>
                  </a:lnTo>
                  <a:lnTo>
                    <a:pt x="1009105" y="4831027"/>
                  </a:lnTo>
                  <a:lnTo>
                    <a:pt x="1041011" y="4862518"/>
                  </a:lnTo>
                  <a:lnTo>
                    <a:pt x="1073324" y="4893596"/>
                  </a:lnTo>
                  <a:lnTo>
                    <a:pt x="1106037" y="4924254"/>
                  </a:lnTo>
                  <a:lnTo>
                    <a:pt x="1139147" y="4954490"/>
                  </a:lnTo>
                  <a:lnTo>
                    <a:pt x="1172651" y="4984299"/>
                  </a:lnTo>
                  <a:lnTo>
                    <a:pt x="1206542" y="5013676"/>
                  </a:lnTo>
                  <a:lnTo>
                    <a:pt x="1240818" y="5042617"/>
                  </a:lnTo>
                  <a:lnTo>
                    <a:pt x="1275473" y="5071118"/>
                  </a:lnTo>
                  <a:lnTo>
                    <a:pt x="1310504" y="5099175"/>
                  </a:lnTo>
                  <a:lnTo>
                    <a:pt x="1345905" y="5126783"/>
                  </a:lnTo>
                  <a:lnTo>
                    <a:pt x="1381674" y="5153938"/>
                  </a:lnTo>
                  <a:lnTo>
                    <a:pt x="1417805" y="5180636"/>
                  </a:lnTo>
                  <a:lnTo>
                    <a:pt x="1454294" y="5206871"/>
                  </a:lnTo>
                  <a:lnTo>
                    <a:pt x="1491138" y="5232641"/>
                  </a:lnTo>
                  <a:lnTo>
                    <a:pt x="1528330" y="5257941"/>
                  </a:lnTo>
                  <a:lnTo>
                    <a:pt x="1565868" y="5282766"/>
                  </a:lnTo>
                  <a:lnTo>
                    <a:pt x="1603747" y="5307112"/>
                  </a:lnTo>
                  <a:lnTo>
                    <a:pt x="1641962" y="5330974"/>
                  </a:lnTo>
                  <a:lnTo>
                    <a:pt x="1680510" y="5354349"/>
                  </a:lnTo>
                  <a:lnTo>
                    <a:pt x="1719385" y="5377232"/>
                  </a:lnTo>
                  <a:lnTo>
                    <a:pt x="1758584" y="5399619"/>
                  </a:lnTo>
                  <a:lnTo>
                    <a:pt x="1798102" y="5421506"/>
                  </a:lnTo>
                  <a:lnTo>
                    <a:pt x="1837936" y="5442887"/>
                  </a:lnTo>
                  <a:lnTo>
                    <a:pt x="1878080" y="5463760"/>
                  </a:lnTo>
                  <a:lnTo>
                    <a:pt x="1918530" y="5484118"/>
                  </a:lnTo>
                  <a:lnTo>
                    <a:pt x="1959283" y="5503959"/>
                  </a:lnTo>
                  <a:lnTo>
                    <a:pt x="2000333" y="5523278"/>
                  </a:lnTo>
                  <a:lnTo>
                    <a:pt x="2041676" y="5542071"/>
                  </a:lnTo>
                  <a:lnTo>
                    <a:pt x="2083309" y="5560332"/>
                  </a:lnTo>
                  <a:lnTo>
                    <a:pt x="2125226" y="5578059"/>
                  </a:lnTo>
                  <a:lnTo>
                    <a:pt x="2167424" y="5595246"/>
                  </a:lnTo>
                  <a:lnTo>
                    <a:pt x="2209898" y="5611890"/>
                  </a:lnTo>
                  <a:lnTo>
                    <a:pt x="2252644" y="5627985"/>
                  </a:lnTo>
                  <a:lnTo>
                    <a:pt x="2295657" y="5643528"/>
                  </a:lnTo>
                  <a:lnTo>
                    <a:pt x="2338933" y="5658515"/>
                  </a:lnTo>
                  <a:lnTo>
                    <a:pt x="2382468" y="5672940"/>
                  </a:lnTo>
                  <a:lnTo>
                    <a:pt x="2426258" y="5686800"/>
                  </a:lnTo>
                  <a:lnTo>
                    <a:pt x="2470298" y="5700091"/>
                  </a:lnTo>
                  <a:lnTo>
                    <a:pt x="2514584" y="5712807"/>
                  </a:lnTo>
                  <a:lnTo>
                    <a:pt x="2559112" y="5724946"/>
                  </a:lnTo>
                  <a:lnTo>
                    <a:pt x="2603876" y="5736502"/>
                  </a:lnTo>
                  <a:lnTo>
                    <a:pt x="2648874" y="5747471"/>
                  </a:lnTo>
                  <a:lnTo>
                    <a:pt x="2694100" y="5757848"/>
                  </a:lnTo>
                  <a:lnTo>
                    <a:pt x="2739551" y="5767631"/>
                  </a:lnTo>
                  <a:lnTo>
                    <a:pt x="2785222" y="5776813"/>
                  </a:lnTo>
                  <a:lnTo>
                    <a:pt x="2831108" y="5785391"/>
                  </a:lnTo>
                  <a:lnTo>
                    <a:pt x="2877206" y="5793361"/>
                  </a:lnTo>
                  <a:lnTo>
                    <a:pt x="2923511" y="5800718"/>
                  </a:lnTo>
                  <a:lnTo>
                    <a:pt x="2970018" y="5807458"/>
                  </a:lnTo>
                  <a:lnTo>
                    <a:pt x="3016724" y="5813577"/>
                  </a:lnTo>
                  <a:lnTo>
                    <a:pt x="3063624" y="5819069"/>
                  </a:lnTo>
                  <a:lnTo>
                    <a:pt x="3110714" y="5823932"/>
                  </a:lnTo>
                  <a:lnTo>
                    <a:pt x="3157989" y="5828161"/>
                  </a:lnTo>
                  <a:lnTo>
                    <a:pt x="3205446" y="5831750"/>
                  </a:lnTo>
                  <a:lnTo>
                    <a:pt x="3253079" y="5834697"/>
                  </a:lnTo>
                  <a:lnTo>
                    <a:pt x="3300885" y="5836996"/>
                  </a:lnTo>
                  <a:lnTo>
                    <a:pt x="3348858" y="5838644"/>
                  </a:lnTo>
                  <a:lnTo>
                    <a:pt x="3396996" y="5839636"/>
                  </a:lnTo>
                  <a:lnTo>
                    <a:pt x="3445294" y="5839968"/>
                  </a:lnTo>
                  <a:lnTo>
                    <a:pt x="3497413" y="5839581"/>
                  </a:lnTo>
                  <a:lnTo>
                    <a:pt x="3549347" y="5838427"/>
                  </a:lnTo>
                  <a:lnTo>
                    <a:pt x="3601088" y="5836508"/>
                  </a:lnTo>
                  <a:lnTo>
                    <a:pt x="3652633" y="5833833"/>
                  </a:lnTo>
                  <a:lnTo>
                    <a:pt x="3703974" y="5830404"/>
                  </a:lnTo>
                  <a:lnTo>
                    <a:pt x="3755108" y="5826229"/>
                  </a:lnTo>
                  <a:lnTo>
                    <a:pt x="3806029" y="5821312"/>
                  </a:lnTo>
                  <a:lnTo>
                    <a:pt x="3856730" y="5815659"/>
                  </a:lnTo>
                  <a:lnTo>
                    <a:pt x="3907208" y="5809276"/>
                  </a:lnTo>
                  <a:lnTo>
                    <a:pt x="3957455" y="5802167"/>
                  </a:lnTo>
                  <a:lnTo>
                    <a:pt x="4007468" y="5794338"/>
                  </a:lnTo>
                  <a:lnTo>
                    <a:pt x="4057240" y="5785795"/>
                  </a:lnTo>
                  <a:lnTo>
                    <a:pt x="4106766" y="5776543"/>
                  </a:lnTo>
                  <a:lnTo>
                    <a:pt x="4156040" y="5766587"/>
                  </a:lnTo>
                  <a:lnTo>
                    <a:pt x="4205058" y="5755933"/>
                  </a:lnTo>
                  <a:lnTo>
                    <a:pt x="4253813" y="5744587"/>
                  </a:lnTo>
                  <a:lnTo>
                    <a:pt x="4302301" y="5732553"/>
                  </a:lnTo>
                  <a:lnTo>
                    <a:pt x="4350516" y="5719837"/>
                  </a:lnTo>
                  <a:lnTo>
                    <a:pt x="4398452" y="5706445"/>
                  </a:lnTo>
                  <a:lnTo>
                    <a:pt x="4446104" y="5692382"/>
                  </a:lnTo>
                  <a:lnTo>
                    <a:pt x="4493466" y="5677653"/>
                  </a:lnTo>
                  <a:lnTo>
                    <a:pt x="4540534" y="5662265"/>
                  </a:lnTo>
                  <a:lnTo>
                    <a:pt x="4587302" y="5646221"/>
                  </a:lnTo>
                  <a:lnTo>
                    <a:pt x="4633764" y="5629528"/>
                  </a:lnTo>
                  <a:lnTo>
                    <a:pt x="4679915" y="5612191"/>
                  </a:lnTo>
                  <a:lnTo>
                    <a:pt x="4725749" y="5594216"/>
                  </a:lnTo>
                  <a:lnTo>
                    <a:pt x="4771262" y="5575608"/>
                  </a:lnTo>
                  <a:lnTo>
                    <a:pt x="4816447" y="5556372"/>
                  </a:lnTo>
                  <a:lnTo>
                    <a:pt x="4861299" y="5536514"/>
                  </a:lnTo>
                  <a:lnTo>
                    <a:pt x="4905813" y="5516040"/>
                  </a:lnTo>
                  <a:lnTo>
                    <a:pt x="4949983" y="5494954"/>
                  </a:lnTo>
                  <a:lnTo>
                    <a:pt x="4993804" y="5473262"/>
                  </a:lnTo>
                  <a:lnTo>
                    <a:pt x="5037271" y="5450969"/>
                  </a:lnTo>
                  <a:lnTo>
                    <a:pt x="5080378" y="5428082"/>
                  </a:lnTo>
                  <a:lnTo>
                    <a:pt x="5123119" y="5404605"/>
                  </a:lnTo>
                  <a:lnTo>
                    <a:pt x="5165490" y="5380544"/>
                  </a:lnTo>
                  <a:lnTo>
                    <a:pt x="5207484" y="5355904"/>
                  </a:lnTo>
                  <a:lnTo>
                    <a:pt x="5249097" y="5330691"/>
                  </a:lnTo>
                  <a:lnTo>
                    <a:pt x="5290323" y="5304910"/>
                  </a:lnTo>
                  <a:lnTo>
                    <a:pt x="5331156" y="5278566"/>
                  </a:lnTo>
                  <a:lnTo>
                    <a:pt x="5371592" y="5251665"/>
                  </a:lnTo>
                  <a:lnTo>
                    <a:pt x="5609844" y="5073535"/>
                  </a:lnTo>
                  <a:lnTo>
                    <a:pt x="5609844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49796" y="0"/>
              <a:ext cx="5442204" cy="565332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40741" y="1048022"/>
            <a:ext cx="440817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790">
                <a:solidFill>
                  <a:srgbClr val="FFFFFF"/>
                </a:solidFill>
              </a:rPr>
              <a:t>E</a:t>
            </a:r>
            <a:r>
              <a:rPr dirty="0" sz="4400" spc="-475">
                <a:solidFill>
                  <a:srgbClr val="FFFFFF"/>
                </a:solidFill>
              </a:rPr>
              <a:t>x</a:t>
            </a:r>
            <a:r>
              <a:rPr dirty="0" sz="4400" spc="-305">
                <a:solidFill>
                  <a:srgbClr val="FFFFFF"/>
                </a:solidFill>
              </a:rPr>
              <a:t>ec</a:t>
            </a:r>
            <a:r>
              <a:rPr dirty="0" sz="4400" spc="-160">
                <a:solidFill>
                  <a:srgbClr val="FFFFFF"/>
                </a:solidFill>
              </a:rPr>
              <a:t>u</a:t>
            </a:r>
            <a:r>
              <a:rPr dirty="0" sz="4400" spc="220">
                <a:solidFill>
                  <a:srgbClr val="FFFFFF"/>
                </a:solidFill>
              </a:rPr>
              <a:t>t</a:t>
            </a:r>
            <a:r>
              <a:rPr dirty="0" sz="4400" spc="-10">
                <a:solidFill>
                  <a:srgbClr val="FFFFFF"/>
                </a:solidFill>
              </a:rPr>
              <a:t>i</a:t>
            </a:r>
            <a:r>
              <a:rPr dirty="0" sz="4400" spc="-320">
                <a:solidFill>
                  <a:srgbClr val="FFFFFF"/>
                </a:solidFill>
              </a:rPr>
              <a:t>v</a:t>
            </a:r>
            <a:r>
              <a:rPr dirty="0" sz="4400" spc="-275">
                <a:solidFill>
                  <a:srgbClr val="FFFFFF"/>
                </a:solidFill>
              </a:rPr>
              <a:t>e</a:t>
            </a:r>
            <a:r>
              <a:rPr dirty="0" sz="4400" spc="-220">
                <a:solidFill>
                  <a:srgbClr val="FFFFFF"/>
                </a:solidFill>
              </a:rPr>
              <a:t> </a:t>
            </a:r>
            <a:r>
              <a:rPr dirty="0" sz="4400" spc="-610">
                <a:solidFill>
                  <a:srgbClr val="FFFFFF"/>
                </a:solidFill>
              </a:rPr>
              <a:t>S</a:t>
            </a:r>
            <a:r>
              <a:rPr dirty="0" sz="4400" spc="-505">
                <a:solidFill>
                  <a:srgbClr val="FFFFFF"/>
                </a:solidFill>
              </a:rPr>
              <a:t>u</a:t>
            </a:r>
            <a:r>
              <a:rPr dirty="0" sz="4400" spc="-285">
                <a:solidFill>
                  <a:srgbClr val="FFFFFF"/>
                </a:solidFill>
              </a:rPr>
              <a:t>mm</a:t>
            </a:r>
            <a:r>
              <a:rPr dirty="0" sz="4400" spc="-185">
                <a:solidFill>
                  <a:srgbClr val="FFFFFF"/>
                </a:solidFill>
              </a:rPr>
              <a:t>a</a:t>
            </a:r>
            <a:r>
              <a:rPr dirty="0" sz="4400" spc="75">
                <a:solidFill>
                  <a:srgbClr val="FFFFFF"/>
                </a:solidFill>
              </a:rPr>
              <a:t>r</a:t>
            </a:r>
            <a:r>
              <a:rPr dirty="0" sz="4400" spc="-260">
                <a:solidFill>
                  <a:srgbClr val="FFFFFF"/>
                </a:solidFill>
              </a:rPr>
              <a:t>y</a:t>
            </a:r>
            <a:endParaRPr sz="4400"/>
          </a:p>
        </p:txBody>
      </p:sp>
      <p:sp>
        <p:nvSpPr>
          <p:cNvPr id="11" name="object 11"/>
          <p:cNvSpPr txBox="1"/>
          <p:nvPr/>
        </p:nvSpPr>
        <p:spPr>
          <a:xfrm>
            <a:off x="840739" y="2269365"/>
            <a:ext cx="5077460" cy="3262629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dirty="0" sz="1800" spc="-13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All-University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Commencement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ceremonies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held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 spc="-4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mb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8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15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distanced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events and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graduation 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processing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team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nu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upp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14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g 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documents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both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digital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paper 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formats 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throughout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year.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Students and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Scholars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worked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tirelessly 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support 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incoming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students 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who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faced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uphill 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battles 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securing 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visas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navigating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travel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restrictions.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student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program 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support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offices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nu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7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al 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format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student orientations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August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75">
                <a:solidFill>
                  <a:srgbClr val="FFFFFF"/>
                </a:solidFill>
                <a:latin typeface="Arial"/>
                <a:cs typeface="Arial"/>
              </a:rPr>
              <a:t>Jan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511" y="595796"/>
            <a:ext cx="3079115" cy="160464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algn="ctr" marL="12700" marR="5080" indent="-1270">
              <a:lnSpc>
                <a:spcPts val="3030"/>
              </a:lnSpc>
              <a:spcBef>
                <a:spcPts val="470"/>
              </a:spcBef>
            </a:pPr>
            <a:r>
              <a:rPr dirty="0" sz="2800" spc="-25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19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800" spc="-1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14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7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8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800" spc="-3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–  </a:t>
            </a:r>
            <a:r>
              <a:rPr dirty="0" sz="2800" spc="-5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9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3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59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7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05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70">
                <a:solidFill>
                  <a:srgbClr val="FFFFFF"/>
                </a:solidFill>
                <a:latin typeface="Arial"/>
                <a:cs typeface="Arial"/>
              </a:rPr>
              <a:t>d  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800" spc="-9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0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285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dirty="0" sz="2800" spc="-22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6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800" spc="-1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1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70">
                <a:solidFill>
                  <a:srgbClr val="FFFFFF"/>
                </a:solidFill>
                <a:latin typeface="Arial"/>
                <a:cs typeface="Arial"/>
              </a:rPr>
              <a:t>n  </a:t>
            </a:r>
            <a:r>
              <a:rPr dirty="0" sz="2800" spc="-28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800" spc="-19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800" spc="-2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2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14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9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30140" y="1179575"/>
            <a:ext cx="6172200" cy="0"/>
          </a:xfrm>
          <a:custGeom>
            <a:avLst/>
            <a:gdLst/>
            <a:ahLst/>
            <a:cxnLst/>
            <a:rect l="l" t="t" r="r" b="b"/>
            <a:pathLst>
              <a:path w="6172200" h="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165478" y="1274782"/>
            <a:ext cx="4264025" cy="1016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500" spc="-600">
                <a:latin typeface="Arial"/>
                <a:cs typeface="Arial"/>
              </a:rPr>
              <a:t>G</a:t>
            </a:r>
            <a:r>
              <a:rPr dirty="0" sz="6500" spc="-340">
                <a:latin typeface="Arial"/>
                <a:cs typeface="Arial"/>
              </a:rPr>
              <a:t>r</a:t>
            </a:r>
            <a:r>
              <a:rPr dirty="0" sz="6500" spc="-470">
                <a:latin typeface="Arial"/>
                <a:cs typeface="Arial"/>
              </a:rPr>
              <a:t>eg</a:t>
            </a:r>
            <a:r>
              <a:rPr dirty="0" sz="6500" spc="-360">
                <a:latin typeface="Arial"/>
                <a:cs typeface="Arial"/>
              </a:rPr>
              <a:t> </a:t>
            </a:r>
            <a:r>
              <a:rPr dirty="0" sz="6500" spc="-1015">
                <a:latin typeface="Arial"/>
                <a:cs typeface="Arial"/>
              </a:rPr>
              <a:t>S</a:t>
            </a:r>
            <a:r>
              <a:rPr dirty="0" sz="6500" spc="-840">
                <a:latin typeface="Arial"/>
                <a:cs typeface="Arial"/>
              </a:rPr>
              <a:t>a</a:t>
            </a:r>
            <a:r>
              <a:rPr dirty="0" sz="6500" spc="-135">
                <a:latin typeface="Arial"/>
                <a:cs typeface="Arial"/>
              </a:rPr>
              <a:t>l</a:t>
            </a:r>
            <a:r>
              <a:rPr dirty="0" sz="6500" spc="-325">
                <a:latin typeface="Arial"/>
                <a:cs typeface="Arial"/>
              </a:rPr>
              <a:t>a</a:t>
            </a:r>
            <a:r>
              <a:rPr dirty="0" sz="6500" spc="-204">
                <a:latin typeface="Arial"/>
                <a:cs typeface="Arial"/>
              </a:rPr>
              <a:t>mo</a:t>
            </a:r>
            <a:endParaRPr sz="6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30140" y="3616452"/>
            <a:ext cx="6172200" cy="0"/>
          </a:xfrm>
          <a:custGeom>
            <a:avLst/>
            <a:gdLst/>
            <a:ahLst/>
            <a:cxnLst/>
            <a:rect l="l" t="t" r="r" b="b"/>
            <a:pathLst>
              <a:path w="6172200" h="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009268" y="3643777"/>
            <a:ext cx="17722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25">
                <a:latin typeface="Arial"/>
                <a:cs typeface="Arial"/>
              </a:rPr>
              <a:t>F</a:t>
            </a:r>
            <a:r>
              <a:rPr dirty="0" sz="2400" spc="-190">
                <a:latin typeface="Arial"/>
                <a:cs typeface="Arial"/>
              </a:rPr>
              <a:t>ac</a:t>
            </a:r>
            <a:r>
              <a:rPr dirty="0" sz="2400" spc="-80">
                <a:latin typeface="Arial"/>
                <a:cs typeface="Arial"/>
              </a:rPr>
              <a:t>u</a:t>
            </a:r>
            <a:r>
              <a:rPr dirty="0" sz="2400" spc="65">
                <a:latin typeface="Arial"/>
                <a:cs typeface="Arial"/>
              </a:rPr>
              <a:t>l</a:t>
            </a:r>
            <a:r>
              <a:rPr dirty="0" sz="2400" spc="80">
                <a:latin typeface="Arial"/>
                <a:cs typeface="Arial"/>
              </a:rPr>
              <a:t>t</a:t>
            </a:r>
            <a:r>
              <a:rPr dirty="0" sz="2400" spc="-114">
                <a:latin typeface="Arial"/>
                <a:cs typeface="Arial"/>
              </a:rPr>
              <a:t>y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 spc="-114">
                <a:latin typeface="Arial"/>
                <a:cs typeface="Arial"/>
              </a:rPr>
              <a:t>A</a:t>
            </a:r>
            <a:r>
              <a:rPr dirty="0" sz="2400" spc="-145">
                <a:latin typeface="Arial"/>
                <a:cs typeface="Arial"/>
              </a:rPr>
              <a:t>w</a:t>
            </a:r>
            <a:r>
              <a:rPr dirty="0" sz="2400" spc="-95">
                <a:latin typeface="Arial"/>
                <a:cs typeface="Arial"/>
              </a:rPr>
              <a:t>a</a:t>
            </a:r>
            <a:r>
              <a:rPr dirty="0" sz="2400" spc="-95">
                <a:latin typeface="Arial"/>
                <a:cs typeface="Arial"/>
              </a:rPr>
              <a:t>r</a:t>
            </a:r>
            <a:r>
              <a:rPr dirty="0" sz="2400" spc="-75">
                <a:latin typeface="Arial"/>
                <a:cs typeface="Arial"/>
              </a:rPr>
              <a:t>d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127" y="2505455"/>
            <a:ext cx="3240011" cy="405231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511" y="595796"/>
            <a:ext cx="3079115" cy="160464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algn="ctr" marL="12700" marR="5080" indent="-1270">
              <a:lnSpc>
                <a:spcPts val="3030"/>
              </a:lnSpc>
              <a:spcBef>
                <a:spcPts val="470"/>
              </a:spcBef>
            </a:pPr>
            <a:r>
              <a:rPr dirty="0" sz="2800" spc="-25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19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800" spc="-1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14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7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8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800" spc="-3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–  </a:t>
            </a:r>
            <a:r>
              <a:rPr dirty="0" sz="2800" spc="-5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9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3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59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7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05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70">
                <a:solidFill>
                  <a:srgbClr val="FFFFFF"/>
                </a:solidFill>
                <a:latin typeface="Arial"/>
                <a:cs typeface="Arial"/>
              </a:rPr>
              <a:t>d  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800" spc="-9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0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285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dirty="0" sz="2800" spc="-22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6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800" spc="-1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1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70">
                <a:solidFill>
                  <a:srgbClr val="FFFFFF"/>
                </a:solidFill>
                <a:latin typeface="Arial"/>
                <a:cs typeface="Arial"/>
              </a:rPr>
              <a:t>n  </a:t>
            </a:r>
            <a:r>
              <a:rPr dirty="0" sz="2800" spc="-28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800" spc="-19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800" spc="-2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2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14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9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1015" y="1136903"/>
            <a:ext cx="6172200" cy="0"/>
          </a:xfrm>
          <a:custGeom>
            <a:avLst/>
            <a:gdLst/>
            <a:ahLst/>
            <a:cxnLst/>
            <a:rect l="l" t="t" r="r" b="b"/>
            <a:pathLst>
              <a:path w="6172200" h="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15497" y="1232186"/>
            <a:ext cx="4182110" cy="192405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65"/>
              </a:spcBef>
            </a:pPr>
            <a:r>
              <a:rPr dirty="0" sz="6500" spc="-1290">
                <a:latin typeface="Arial"/>
                <a:cs typeface="Arial"/>
              </a:rPr>
              <a:t>R</a:t>
            </a:r>
            <a:r>
              <a:rPr dirty="0" sz="6500" spc="-290">
                <a:latin typeface="Arial"/>
                <a:cs typeface="Arial"/>
              </a:rPr>
              <a:t>e</a:t>
            </a:r>
            <a:r>
              <a:rPr dirty="0" sz="6500" spc="-285">
                <a:latin typeface="Arial"/>
                <a:cs typeface="Arial"/>
              </a:rPr>
              <a:t>n</a:t>
            </a:r>
            <a:r>
              <a:rPr dirty="0" sz="6500" spc="-375">
                <a:latin typeface="Arial"/>
                <a:cs typeface="Arial"/>
              </a:rPr>
              <a:t>e</a:t>
            </a:r>
            <a:r>
              <a:rPr dirty="0" sz="6500" spc="-380">
                <a:latin typeface="Arial"/>
                <a:cs typeface="Arial"/>
              </a:rPr>
              <a:t>e</a:t>
            </a:r>
            <a:r>
              <a:rPr dirty="0" sz="6500" spc="-350">
                <a:latin typeface="Arial"/>
                <a:cs typeface="Arial"/>
              </a:rPr>
              <a:t> </a:t>
            </a:r>
            <a:r>
              <a:rPr dirty="0" sz="6500" spc="-645">
                <a:latin typeface="Arial"/>
                <a:cs typeface="Arial"/>
              </a:rPr>
              <a:t>J</a:t>
            </a:r>
            <a:r>
              <a:rPr dirty="0" sz="6500" spc="-715">
                <a:latin typeface="Arial"/>
                <a:cs typeface="Arial"/>
              </a:rPr>
              <a:t>o</a:t>
            </a:r>
            <a:r>
              <a:rPr dirty="0" sz="6500" spc="-200">
                <a:latin typeface="Arial"/>
                <a:cs typeface="Arial"/>
              </a:rPr>
              <a:t>n</a:t>
            </a:r>
            <a:r>
              <a:rPr dirty="0" sz="6500" spc="-409">
                <a:latin typeface="Arial"/>
                <a:cs typeface="Arial"/>
              </a:rPr>
              <a:t>es  </a:t>
            </a:r>
            <a:r>
              <a:rPr dirty="0" sz="6500" spc="-320">
                <a:latin typeface="Arial"/>
                <a:cs typeface="Arial"/>
              </a:rPr>
              <a:t>Hearon</a:t>
            </a:r>
            <a:endParaRPr sz="6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81015" y="3573779"/>
            <a:ext cx="6172200" cy="0"/>
          </a:xfrm>
          <a:custGeom>
            <a:avLst/>
            <a:gdLst/>
            <a:ahLst/>
            <a:cxnLst/>
            <a:rect l="l" t="t" r="r" b="b"/>
            <a:pathLst>
              <a:path w="6172200" h="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159286" y="3601181"/>
            <a:ext cx="20872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60">
                <a:latin typeface="Arial"/>
                <a:cs typeface="Arial"/>
              </a:rPr>
              <a:t>G</a:t>
            </a:r>
            <a:r>
              <a:rPr dirty="0" sz="2400" spc="-400">
                <a:latin typeface="Arial"/>
                <a:cs typeface="Arial"/>
              </a:rPr>
              <a:t>S</a:t>
            </a:r>
            <a:r>
              <a:rPr dirty="0" sz="2400" spc="-175">
                <a:latin typeface="Arial"/>
                <a:cs typeface="Arial"/>
              </a:rPr>
              <a:t>I</a:t>
            </a:r>
            <a:r>
              <a:rPr dirty="0" sz="2400" spc="-430">
                <a:latin typeface="Arial"/>
                <a:cs typeface="Arial"/>
              </a:rPr>
              <a:t>E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 spc="-254">
                <a:latin typeface="Arial"/>
                <a:cs typeface="Arial"/>
              </a:rPr>
              <a:t>S</a:t>
            </a:r>
            <a:r>
              <a:rPr dirty="0" sz="2400" spc="-140">
                <a:latin typeface="Arial"/>
                <a:cs typeface="Arial"/>
              </a:rPr>
              <a:t>t</a:t>
            </a:r>
            <a:r>
              <a:rPr dirty="0" sz="2400" spc="-200">
                <a:latin typeface="Arial"/>
                <a:cs typeface="Arial"/>
              </a:rPr>
              <a:t>a</a:t>
            </a:r>
            <a:r>
              <a:rPr dirty="0" sz="2400" spc="40">
                <a:latin typeface="Arial"/>
                <a:cs typeface="Arial"/>
              </a:rPr>
              <a:t>f</a:t>
            </a:r>
            <a:r>
              <a:rPr dirty="0" sz="2400" spc="65">
                <a:latin typeface="Arial"/>
                <a:cs typeface="Arial"/>
              </a:rPr>
              <a:t>f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114">
                <a:latin typeface="Arial"/>
                <a:cs typeface="Arial"/>
              </a:rPr>
              <a:t>A</a:t>
            </a:r>
            <a:r>
              <a:rPr dirty="0" sz="2400" spc="-145">
                <a:latin typeface="Arial"/>
                <a:cs typeface="Arial"/>
              </a:rPr>
              <a:t>w</a:t>
            </a:r>
            <a:r>
              <a:rPr dirty="0" sz="2400" spc="-95">
                <a:latin typeface="Arial"/>
                <a:cs typeface="Arial"/>
              </a:rPr>
              <a:t>a</a:t>
            </a:r>
            <a:r>
              <a:rPr dirty="0" sz="2400" spc="-95">
                <a:latin typeface="Arial"/>
                <a:cs typeface="Arial"/>
              </a:rPr>
              <a:t>r</a:t>
            </a:r>
            <a:r>
              <a:rPr dirty="0" sz="2400" spc="-75">
                <a:latin typeface="Arial"/>
                <a:cs typeface="Arial"/>
              </a:rPr>
              <a:t>d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603" y="2680716"/>
            <a:ext cx="2502407" cy="332993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511" y="595796"/>
            <a:ext cx="3079115" cy="160464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algn="ctr" marL="12700" marR="5080" indent="-1270">
              <a:lnSpc>
                <a:spcPts val="3030"/>
              </a:lnSpc>
              <a:spcBef>
                <a:spcPts val="470"/>
              </a:spcBef>
            </a:pPr>
            <a:r>
              <a:rPr dirty="0" sz="2800" spc="-25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19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800" spc="-1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14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7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8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800" spc="-3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–  </a:t>
            </a:r>
            <a:r>
              <a:rPr dirty="0" sz="2800" spc="-5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9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3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59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7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05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70">
                <a:solidFill>
                  <a:srgbClr val="FFFFFF"/>
                </a:solidFill>
                <a:latin typeface="Arial"/>
                <a:cs typeface="Arial"/>
              </a:rPr>
              <a:t>d  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800" spc="-9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0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285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dirty="0" sz="2800" spc="-22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6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800" spc="-1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1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70">
                <a:solidFill>
                  <a:srgbClr val="FFFFFF"/>
                </a:solidFill>
                <a:latin typeface="Arial"/>
                <a:cs typeface="Arial"/>
              </a:rPr>
              <a:t>n  </a:t>
            </a:r>
            <a:r>
              <a:rPr dirty="0" sz="2800" spc="-28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800" spc="-19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800" spc="-2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2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14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9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1015" y="1136903"/>
            <a:ext cx="6172200" cy="0"/>
          </a:xfrm>
          <a:custGeom>
            <a:avLst/>
            <a:gdLst/>
            <a:ahLst/>
            <a:cxnLst/>
            <a:rect l="l" t="t" r="r" b="b"/>
            <a:pathLst>
              <a:path w="6172200" h="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15497" y="1232186"/>
            <a:ext cx="4698365" cy="1016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500" spc="-465">
                <a:latin typeface="Arial"/>
                <a:cs typeface="Arial"/>
              </a:rPr>
              <a:t>B</a:t>
            </a:r>
            <a:r>
              <a:rPr dirty="0" sz="6500" spc="-325">
                <a:latin typeface="Arial"/>
                <a:cs typeface="Arial"/>
              </a:rPr>
              <a:t>r</a:t>
            </a:r>
            <a:r>
              <a:rPr dirty="0" sz="6500" spc="-290">
                <a:latin typeface="Arial"/>
                <a:cs typeface="Arial"/>
              </a:rPr>
              <a:t>e</a:t>
            </a:r>
            <a:r>
              <a:rPr dirty="0" sz="6500" spc="-285">
                <a:latin typeface="Arial"/>
                <a:cs typeface="Arial"/>
              </a:rPr>
              <a:t>n</a:t>
            </a:r>
            <a:r>
              <a:rPr dirty="0" sz="6500" spc="-200">
                <a:latin typeface="Arial"/>
                <a:cs typeface="Arial"/>
              </a:rPr>
              <a:t>d</a:t>
            </a:r>
            <a:r>
              <a:rPr dirty="0" sz="6500" spc="-500">
                <a:latin typeface="Arial"/>
                <a:cs typeface="Arial"/>
              </a:rPr>
              <a:t>a</a:t>
            </a:r>
            <a:r>
              <a:rPr dirty="0" sz="6500" spc="-365">
                <a:latin typeface="Arial"/>
                <a:cs typeface="Arial"/>
              </a:rPr>
              <a:t> </a:t>
            </a:r>
            <a:r>
              <a:rPr dirty="0" sz="6500" spc="-1070">
                <a:latin typeface="Arial"/>
                <a:cs typeface="Arial"/>
              </a:rPr>
              <a:t>F</a:t>
            </a:r>
            <a:r>
              <a:rPr dirty="0" sz="6500" spc="-190">
                <a:latin typeface="Arial"/>
                <a:cs typeface="Arial"/>
              </a:rPr>
              <a:t>o</a:t>
            </a:r>
            <a:r>
              <a:rPr dirty="0" sz="6500" spc="-785">
                <a:latin typeface="Arial"/>
                <a:cs typeface="Arial"/>
              </a:rPr>
              <a:t>s</a:t>
            </a:r>
            <a:r>
              <a:rPr dirty="0" sz="6500" spc="300">
                <a:latin typeface="Arial"/>
                <a:cs typeface="Arial"/>
              </a:rPr>
              <a:t>t</a:t>
            </a:r>
            <a:r>
              <a:rPr dirty="0" sz="6500" spc="-140">
                <a:latin typeface="Arial"/>
                <a:cs typeface="Arial"/>
              </a:rPr>
              <a:t>er</a:t>
            </a:r>
            <a:endParaRPr sz="6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81015" y="3573779"/>
            <a:ext cx="6172200" cy="0"/>
          </a:xfrm>
          <a:custGeom>
            <a:avLst/>
            <a:gdLst/>
            <a:ahLst/>
            <a:cxnLst/>
            <a:rect l="l" t="t" r="r" b="b"/>
            <a:pathLst>
              <a:path w="6172200" h="0">
                <a:moveTo>
                  <a:pt x="0" y="0"/>
                </a:moveTo>
                <a:lnTo>
                  <a:pt x="61722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159286" y="3601181"/>
            <a:ext cx="22936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95">
                <a:latin typeface="Arial"/>
                <a:cs typeface="Arial"/>
              </a:rPr>
              <a:t>U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 spc="-80">
                <a:latin typeface="Arial"/>
                <a:cs typeface="Arial"/>
              </a:rPr>
              <a:t>o</a:t>
            </a:r>
            <a:r>
              <a:rPr dirty="0" sz="2400" spc="65">
                <a:latin typeface="Arial"/>
                <a:cs typeface="Arial"/>
              </a:rPr>
              <a:t>f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215">
                <a:latin typeface="Arial"/>
                <a:cs typeface="Arial"/>
              </a:rPr>
              <a:t>A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 spc="-254">
                <a:latin typeface="Arial"/>
                <a:cs typeface="Arial"/>
              </a:rPr>
              <a:t>S</a:t>
            </a:r>
            <a:r>
              <a:rPr dirty="0" sz="2400" spc="-140">
                <a:latin typeface="Arial"/>
                <a:cs typeface="Arial"/>
              </a:rPr>
              <a:t>t</a:t>
            </a:r>
            <a:r>
              <a:rPr dirty="0" sz="2400" spc="-200">
                <a:latin typeface="Arial"/>
                <a:cs typeface="Arial"/>
              </a:rPr>
              <a:t>a</a:t>
            </a:r>
            <a:r>
              <a:rPr dirty="0" sz="2400" spc="40">
                <a:latin typeface="Arial"/>
                <a:cs typeface="Arial"/>
              </a:rPr>
              <a:t>f</a:t>
            </a:r>
            <a:r>
              <a:rPr dirty="0" sz="2400" spc="65">
                <a:latin typeface="Arial"/>
                <a:cs typeface="Arial"/>
              </a:rPr>
              <a:t>f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114">
                <a:latin typeface="Arial"/>
                <a:cs typeface="Arial"/>
              </a:rPr>
              <a:t>A</a:t>
            </a:r>
            <a:r>
              <a:rPr dirty="0" sz="2400" spc="-145">
                <a:latin typeface="Arial"/>
                <a:cs typeface="Arial"/>
              </a:rPr>
              <a:t>w</a:t>
            </a:r>
            <a:r>
              <a:rPr dirty="0" sz="2400" spc="-95">
                <a:latin typeface="Arial"/>
                <a:cs typeface="Arial"/>
              </a:rPr>
              <a:t>a</a:t>
            </a:r>
            <a:r>
              <a:rPr dirty="0" sz="2400" spc="-95">
                <a:latin typeface="Arial"/>
                <a:cs typeface="Arial"/>
              </a:rPr>
              <a:t>r</a:t>
            </a:r>
            <a:r>
              <a:rPr dirty="0" sz="2400" spc="-75">
                <a:latin typeface="Arial"/>
                <a:cs typeface="Arial"/>
              </a:rPr>
              <a:t>d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527" y="2508516"/>
            <a:ext cx="2958071" cy="421841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442470"/>
            <a:ext cx="4413885" cy="11779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080"/>
              </a:lnSpc>
              <a:spcBef>
                <a:spcPts val="100"/>
              </a:spcBef>
            </a:pPr>
            <a:r>
              <a:rPr dirty="0" sz="2700" spc="-114">
                <a:solidFill>
                  <a:srgbClr val="FFFFFF"/>
                </a:solidFill>
              </a:rPr>
              <a:t>Uni</a:t>
            </a:r>
            <a:r>
              <a:rPr dirty="0" sz="2700" spc="-190">
                <a:solidFill>
                  <a:srgbClr val="FFFFFF"/>
                </a:solidFill>
              </a:rPr>
              <a:t>v</a:t>
            </a:r>
            <a:r>
              <a:rPr dirty="0" sz="2700" spc="-175">
                <a:solidFill>
                  <a:srgbClr val="FFFFFF"/>
                </a:solidFill>
              </a:rPr>
              <a:t>e</a:t>
            </a:r>
            <a:r>
              <a:rPr dirty="0" sz="2700" spc="-15">
                <a:solidFill>
                  <a:srgbClr val="FFFFFF"/>
                </a:solidFill>
              </a:rPr>
              <a:t>r</a:t>
            </a:r>
            <a:r>
              <a:rPr dirty="0" sz="2700" spc="-155">
                <a:solidFill>
                  <a:srgbClr val="FFFFFF"/>
                </a:solidFill>
              </a:rPr>
              <a:t>si</a:t>
            </a:r>
            <a:r>
              <a:rPr dirty="0" sz="2700" spc="-15">
                <a:solidFill>
                  <a:srgbClr val="FFFFFF"/>
                </a:solidFill>
              </a:rPr>
              <a:t>ty</a:t>
            </a:r>
            <a:r>
              <a:rPr dirty="0" sz="2700" spc="-155">
                <a:solidFill>
                  <a:srgbClr val="FFFFFF"/>
                </a:solidFill>
              </a:rPr>
              <a:t> </a:t>
            </a:r>
            <a:r>
              <a:rPr dirty="0" sz="2700" spc="-305">
                <a:solidFill>
                  <a:srgbClr val="FFFFFF"/>
                </a:solidFill>
              </a:rPr>
              <a:t>A</a:t>
            </a:r>
            <a:r>
              <a:rPr dirty="0" sz="2700" spc="-105">
                <a:solidFill>
                  <a:srgbClr val="FFFFFF"/>
                </a:solidFill>
              </a:rPr>
              <a:t>w</a:t>
            </a:r>
            <a:r>
              <a:rPr dirty="0" sz="2700" spc="-125">
                <a:solidFill>
                  <a:srgbClr val="FFFFFF"/>
                </a:solidFill>
              </a:rPr>
              <a:t>a</a:t>
            </a:r>
            <a:r>
              <a:rPr dirty="0" sz="2700" spc="-110">
                <a:solidFill>
                  <a:srgbClr val="FFFFFF"/>
                </a:solidFill>
              </a:rPr>
              <a:t>r</a:t>
            </a:r>
            <a:r>
              <a:rPr dirty="0" sz="2700" spc="-204">
                <a:solidFill>
                  <a:srgbClr val="FFFFFF"/>
                </a:solidFill>
              </a:rPr>
              <a:t>ds</a:t>
            </a:r>
            <a:r>
              <a:rPr dirty="0" sz="2700" spc="-150">
                <a:solidFill>
                  <a:srgbClr val="FFFFFF"/>
                </a:solidFill>
              </a:rPr>
              <a:t> </a:t>
            </a:r>
            <a:r>
              <a:rPr dirty="0" sz="2700" spc="-160">
                <a:solidFill>
                  <a:srgbClr val="FFFFFF"/>
                </a:solidFill>
              </a:rPr>
              <a:t>–</a:t>
            </a:r>
            <a:endParaRPr sz="2700"/>
          </a:p>
          <a:p>
            <a:pPr marL="12700" marR="5080">
              <a:lnSpc>
                <a:spcPts val="2920"/>
              </a:lnSpc>
              <a:spcBef>
                <a:spcPts val="200"/>
              </a:spcBef>
            </a:pPr>
            <a:r>
              <a:rPr dirty="0" sz="2700" spc="-285">
                <a:solidFill>
                  <a:srgbClr val="FFFFFF"/>
                </a:solidFill>
              </a:rPr>
              <a:t>H</a:t>
            </a:r>
            <a:r>
              <a:rPr dirty="0" sz="2700" spc="-114">
                <a:solidFill>
                  <a:srgbClr val="FFFFFF"/>
                </a:solidFill>
              </a:rPr>
              <a:t>o</a:t>
            </a:r>
            <a:r>
              <a:rPr dirty="0" sz="2700" spc="-155">
                <a:solidFill>
                  <a:srgbClr val="FFFFFF"/>
                </a:solidFill>
              </a:rPr>
              <a:t>y</a:t>
            </a:r>
            <a:r>
              <a:rPr dirty="0" sz="2700" spc="135">
                <a:solidFill>
                  <a:srgbClr val="FFFFFF"/>
                </a:solidFill>
              </a:rPr>
              <a:t>t</a:t>
            </a:r>
            <a:r>
              <a:rPr dirty="0" sz="2700" spc="-125">
                <a:solidFill>
                  <a:srgbClr val="FFFFFF"/>
                </a:solidFill>
              </a:rPr>
              <a:t> </a:t>
            </a:r>
            <a:r>
              <a:rPr dirty="0" sz="2700" spc="-459">
                <a:solidFill>
                  <a:srgbClr val="FFFFFF"/>
                </a:solidFill>
              </a:rPr>
              <a:t>P</a:t>
            </a:r>
            <a:r>
              <a:rPr dirty="0" sz="2700" spc="-45">
                <a:solidFill>
                  <a:srgbClr val="FFFFFF"/>
                </a:solidFill>
              </a:rPr>
              <a:t>u</a:t>
            </a:r>
            <a:r>
              <a:rPr dirty="0" sz="2700" spc="-5">
                <a:solidFill>
                  <a:srgbClr val="FFFFFF"/>
                </a:solidFill>
              </a:rPr>
              <a:t>r</a:t>
            </a:r>
            <a:r>
              <a:rPr dirty="0" sz="2700" spc="-85">
                <a:solidFill>
                  <a:srgbClr val="FFFFFF"/>
                </a:solidFill>
              </a:rPr>
              <a:t>vi</a:t>
            </a:r>
            <a:r>
              <a:rPr dirty="0" sz="2700" spc="-310">
                <a:solidFill>
                  <a:srgbClr val="FFFFFF"/>
                </a:solidFill>
              </a:rPr>
              <a:t>s</a:t>
            </a:r>
            <a:r>
              <a:rPr dirty="0" sz="2700" spc="-140">
                <a:solidFill>
                  <a:srgbClr val="FFFFFF"/>
                </a:solidFill>
              </a:rPr>
              <a:t> </a:t>
            </a:r>
            <a:r>
              <a:rPr dirty="0" sz="2700" spc="-305">
                <a:solidFill>
                  <a:srgbClr val="FFFFFF"/>
                </a:solidFill>
              </a:rPr>
              <a:t>A</a:t>
            </a:r>
            <a:r>
              <a:rPr dirty="0" sz="2700" spc="-105">
                <a:solidFill>
                  <a:srgbClr val="FFFFFF"/>
                </a:solidFill>
              </a:rPr>
              <a:t>w</a:t>
            </a:r>
            <a:r>
              <a:rPr dirty="0" sz="2700" spc="-125">
                <a:solidFill>
                  <a:srgbClr val="FFFFFF"/>
                </a:solidFill>
              </a:rPr>
              <a:t>a</a:t>
            </a:r>
            <a:r>
              <a:rPr dirty="0" sz="2700" spc="-110">
                <a:solidFill>
                  <a:srgbClr val="FFFFFF"/>
                </a:solidFill>
              </a:rPr>
              <a:t>r</a:t>
            </a:r>
            <a:r>
              <a:rPr dirty="0" sz="2700" spc="-100">
                <a:solidFill>
                  <a:srgbClr val="FFFFFF"/>
                </a:solidFill>
              </a:rPr>
              <a:t>d</a:t>
            </a:r>
            <a:r>
              <a:rPr dirty="0" sz="2700" spc="-150">
                <a:solidFill>
                  <a:srgbClr val="FFFFFF"/>
                </a:solidFill>
              </a:rPr>
              <a:t> </a:t>
            </a:r>
            <a:r>
              <a:rPr dirty="0" sz="2700" spc="-10">
                <a:solidFill>
                  <a:srgbClr val="FFFFFF"/>
                </a:solidFill>
              </a:rPr>
              <a:t>f</a:t>
            </a:r>
            <a:r>
              <a:rPr dirty="0" sz="2700" spc="-100">
                <a:solidFill>
                  <a:srgbClr val="FFFFFF"/>
                </a:solidFill>
              </a:rPr>
              <a:t>o</a:t>
            </a:r>
            <a:r>
              <a:rPr dirty="0" sz="2700" spc="30">
                <a:solidFill>
                  <a:srgbClr val="FFFFFF"/>
                </a:solidFill>
              </a:rPr>
              <a:t>r</a:t>
            </a:r>
            <a:r>
              <a:rPr dirty="0" sz="2700" spc="-135">
                <a:solidFill>
                  <a:srgbClr val="FFFFFF"/>
                </a:solidFill>
              </a:rPr>
              <a:t> </a:t>
            </a:r>
            <a:r>
              <a:rPr dirty="0" sz="2700" spc="-409">
                <a:solidFill>
                  <a:srgbClr val="FFFFFF"/>
                </a:solidFill>
              </a:rPr>
              <a:t>S</a:t>
            </a:r>
            <a:r>
              <a:rPr dirty="0" sz="2700" spc="-345">
                <a:solidFill>
                  <a:srgbClr val="FFFFFF"/>
                </a:solidFill>
              </a:rPr>
              <a:t>e</a:t>
            </a:r>
            <a:r>
              <a:rPr dirty="0" sz="2700" spc="55">
                <a:solidFill>
                  <a:srgbClr val="FFFFFF"/>
                </a:solidFill>
              </a:rPr>
              <a:t>r</a:t>
            </a:r>
            <a:r>
              <a:rPr dirty="0" sz="2700" spc="-85">
                <a:solidFill>
                  <a:srgbClr val="FFFFFF"/>
                </a:solidFill>
              </a:rPr>
              <a:t>vi</a:t>
            </a:r>
            <a:r>
              <a:rPr dirty="0" sz="2700" spc="-204">
                <a:solidFill>
                  <a:srgbClr val="FFFFFF"/>
                </a:solidFill>
              </a:rPr>
              <a:t>c</a:t>
            </a:r>
            <a:r>
              <a:rPr dirty="0" sz="2700" spc="-170">
                <a:solidFill>
                  <a:srgbClr val="FFFFFF"/>
                </a:solidFill>
              </a:rPr>
              <a:t>e</a:t>
            </a:r>
            <a:r>
              <a:rPr dirty="0" sz="2700" spc="-140">
                <a:solidFill>
                  <a:srgbClr val="FFFFFF"/>
                </a:solidFill>
              </a:rPr>
              <a:t> </a:t>
            </a:r>
            <a:r>
              <a:rPr dirty="0" sz="2700" spc="-5">
                <a:solidFill>
                  <a:srgbClr val="FFFFFF"/>
                </a:solidFill>
              </a:rPr>
              <a:t>i</a:t>
            </a:r>
            <a:r>
              <a:rPr dirty="0" sz="2700" spc="-70">
                <a:solidFill>
                  <a:srgbClr val="FFFFFF"/>
                </a:solidFill>
              </a:rPr>
              <a:t>n  </a:t>
            </a:r>
            <a:r>
              <a:rPr dirty="0" sz="2700" spc="-95">
                <a:solidFill>
                  <a:srgbClr val="FFFFFF"/>
                </a:solidFill>
              </a:rPr>
              <a:t>I</a:t>
            </a:r>
            <a:r>
              <a:rPr dirty="0" sz="2700" spc="-125">
                <a:solidFill>
                  <a:srgbClr val="FFFFFF"/>
                </a:solidFill>
              </a:rPr>
              <a:t>n</a:t>
            </a:r>
            <a:r>
              <a:rPr dirty="0" sz="2700" spc="110">
                <a:solidFill>
                  <a:srgbClr val="FFFFFF"/>
                </a:solidFill>
              </a:rPr>
              <a:t>t</a:t>
            </a:r>
            <a:r>
              <a:rPr dirty="0" sz="2700" spc="-175">
                <a:solidFill>
                  <a:srgbClr val="FFFFFF"/>
                </a:solidFill>
              </a:rPr>
              <a:t>e</a:t>
            </a:r>
            <a:r>
              <a:rPr dirty="0" sz="2700" spc="35">
                <a:solidFill>
                  <a:srgbClr val="FFFFFF"/>
                </a:solidFill>
              </a:rPr>
              <a:t>r</a:t>
            </a:r>
            <a:r>
              <a:rPr dirty="0" sz="2700" spc="-100">
                <a:solidFill>
                  <a:srgbClr val="FFFFFF"/>
                </a:solidFill>
              </a:rPr>
              <a:t>n</a:t>
            </a:r>
            <a:r>
              <a:rPr dirty="0" sz="2700" spc="-260">
                <a:solidFill>
                  <a:srgbClr val="FFFFFF"/>
                </a:solidFill>
              </a:rPr>
              <a:t>a</a:t>
            </a:r>
            <a:r>
              <a:rPr dirty="0" sz="2700" spc="135">
                <a:solidFill>
                  <a:srgbClr val="FFFFFF"/>
                </a:solidFill>
              </a:rPr>
              <a:t>t</a:t>
            </a:r>
            <a:r>
              <a:rPr dirty="0" sz="2700" spc="-30">
                <a:solidFill>
                  <a:srgbClr val="FFFFFF"/>
                </a:solidFill>
              </a:rPr>
              <a:t>i</a:t>
            </a:r>
            <a:r>
              <a:rPr dirty="0" sz="2700" spc="-75">
                <a:solidFill>
                  <a:srgbClr val="FFFFFF"/>
                </a:solidFill>
              </a:rPr>
              <a:t>o</a:t>
            </a:r>
            <a:r>
              <a:rPr dirty="0" sz="2700" spc="-100">
                <a:solidFill>
                  <a:srgbClr val="FFFFFF"/>
                </a:solidFill>
              </a:rPr>
              <a:t>n</a:t>
            </a:r>
            <a:r>
              <a:rPr dirty="0" sz="2700" spc="-235">
                <a:solidFill>
                  <a:srgbClr val="FFFFFF"/>
                </a:solidFill>
              </a:rPr>
              <a:t>a</a:t>
            </a:r>
            <a:r>
              <a:rPr dirty="0" sz="2700" spc="-5">
                <a:solidFill>
                  <a:srgbClr val="FFFFFF"/>
                </a:solidFill>
              </a:rPr>
              <a:t>l</a:t>
            </a:r>
            <a:r>
              <a:rPr dirty="0" sz="2700" spc="-150">
                <a:solidFill>
                  <a:srgbClr val="FFFFFF"/>
                </a:solidFill>
              </a:rPr>
              <a:t> </a:t>
            </a:r>
            <a:r>
              <a:rPr dirty="0" sz="2700" spc="-525">
                <a:solidFill>
                  <a:srgbClr val="FFFFFF"/>
                </a:solidFill>
              </a:rPr>
              <a:t>E</a:t>
            </a:r>
            <a:r>
              <a:rPr dirty="0" sz="2700" spc="-100">
                <a:solidFill>
                  <a:srgbClr val="FFFFFF"/>
                </a:solidFill>
              </a:rPr>
              <a:t>du</a:t>
            </a:r>
            <a:r>
              <a:rPr dirty="0" sz="2700" spc="-229">
                <a:solidFill>
                  <a:srgbClr val="FFFFFF"/>
                </a:solidFill>
              </a:rPr>
              <a:t>c</a:t>
            </a:r>
            <a:r>
              <a:rPr dirty="0" sz="2700" spc="-260">
                <a:solidFill>
                  <a:srgbClr val="FFFFFF"/>
                </a:solidFill>
              </a:rPr>
              <a:t>a</a:t>
            </a:r>
            <a:r>
              <a:rPr dirty="0" sz="2700" spc="135">
                <a:solidFill>
                  <a:srgbClr val="FFFFFF"/>
                </a:solidFill>
              </a:rPr>
              <a:t>t</a:t>
            </a:r>
            <a:r>
              <a:rPr dirty="0" sz="2700" spc="-30">
                <a:solidFill>
                  <a:srgbClr val="FFFFFF"/>
                </a:solidFill>
              </a:rPr>
              <a:t>i</a:t>
            </a:r>
            <a:r>
              <a:rPr dirty="0" sz="2700" spc="-75">
                <a:solidFill>
                  <a:srgbClr val="FFFFFF"/>
                </a:solidFill>
              </a:rPr>
              <a:t>o</a:t>
            </a:r>
            <a:r>
              <a:rPr dirty="0" sz="2700" spc="-100">
                <a:solidFill>
                  <a:srgbClr val="FFFFFF"/>
                </a:solidFill>
              </a:rPr>
              <a:t>n</a:t>
            </a:r>
            <a:endParaRPr sz="2700"/>
          </a:p>
        </p:txBody>
      </p:sp>
      <p:sp>
        <p:nvSpPr>
          <p:cNvPr id="4" name="object 4"/>
          <p:cNvSpPr/>
          <p:nvPr/>
        </p:nvSpPr>
        <p:spPr>
          <a:xfrm>
            <a:off x="832103" y="1749551"/>
            <a:ext cx="4718685" cy="0"/>
          </a:xfrm>
          <a:custGeom>
            <a:avLst/>
            <a:gdLst/>
            <a:ahLst/>
            <a:cxnLst/>
            <a:rect l="l" t="t" r="r" b="b"/>
            <a:pathLst>
              <a:path w="4718685" h="0">
                <a:moveTo>
                  <a:pt x="471830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76509" y="1799565"/>
            <a:ext cx="2050414" cy="1229360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4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33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Abdu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Adna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ub</a:t>
            </a:r>
            <a:r>
              <a:rPr dirty="0" sz="20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3626" y="5707379"/>
            <a:ext cx="4714240" cy="0"/>
          </a:xfrm>
          <a:custGeom>
            <a:avLst/>
            <a:gdLst/>
            <a:ahLst/>
            <a:cxnLst/>
            <a:rect l="l" t="t" r="r" b="b"/>
            <a:pathLst>
              <a:path w="4714240" h="0">
                <a:moveTo>
                  <a:pt x="471399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32944" y="1821180"/>
            <a:ext cx="5633906" cy="321563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4654550" cy="6858000"/>
            <a:chOff x="0" y="0"/>
            <a:chExt cx="465455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4654550" cy="6858000"/>
            </a:xfrm>
            <a:custGeom>
              <a:avLst/>
              <a:gdLst/>
              <a:ahLst/>
              <a:cxnLst/>
              <a:rect l="l" t="t" r="r" b="b"/>
              <a:pathLst>
                <a:path w="4654550" h="6858000">
                  <a:moveTo>
                    <a:pt x="465429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54296" y="6858000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43890" y="643890"/>
              <a:ext cx="3365500" cy="1597660"/>
            </a:xfrm>
            <a:custGeom>
              <a:avLst/>
              <a:gdLst/>
              <a:ahLst/>
              <a:cxnLst/>
              <a:rect l="l" t="t" r="r" b="b"/>
              <a:pathLst>
                <a:path w="3365500" h="1597660">
                  <a:moveTo>
                    <a:pt x="0" y="0"/>
                  </a:moveTo>
                  <a:lnTo>
                    <a:pt x="3364991" y="0"/>
                  </a:lnTo>
                  <a:lnTo>
                    <a:pt x="3364991" y="1597152"/>
                  </a:lnTo>
                  <a:lnTo>
                    <a:pt x="0" y="1597152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36816" y="1171868"/>
            <a:ext cx="257683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50">
                <a:solidFill>
                  <a:srgbClr val="FFFFFF"/>
                </a:solidFill>
              </a:rPr>
              <a:t>U</a:t>
            </a:r>
            <a:r>
              <a:rPr dirty="0" spc="-110">
                <a:solidFill>
                  <a:srgbClr val="FFFFFF"/>
                </a:solidFill>
              </a:rPr>
              <a:t>n</a:t>
            </a:r>
            <a:r>
              <a:rPr dirty="0" spc="-10">
                <a:solidFill>
                  <a:srgbClr val="FFFFFF"/>
                </a:solidFill>
              </a:rPr>
              <a:t>i</a:t>
            </a:r>
            <a:r>
              <a:rPr dirty="0" spc="-190">
                <a:solidFill>
                  <a:srgbClr val="FFFFFF"/>
                </a:solidFill>
              </a:rPr>
              <a:t>v</a:t>
            </a:r>
            <a:r>
              <a:rPr dirty="0" spc="-185">
                <a:solidFill>
                  <a:srgbClr val="FFFFFF"/>
                </a:solidFill>
              </a:rPr>
              <a:t>e</a:t>
            </a:r>
            <a:r>
              <a:rPr dirty="0" spc="-35">
                <a:solidFill>
                  <a:srgbClr val="FFFFFF"/>
                </a:solidFill>
              </a:rPr>
              <a:t>r</a:t>
            </a:r>
            <a:r>
              <a:rPr dirty="0" spc="-325">
                <a:solidFill>
                  <a:srgbClr val="FFFFFF"/>
                </a:solidFill>
              </a:rPr>
              <a:t>s</a:t>
            </a:r>
            <a:r>
              <a:rPr dirty="0" spc="-10">
                <a:solidFill>
                  <a:srgbClr val="FFFFFF"/>
                </a:solidFill>
              </a:rPr>
              <a:t>i</a:t>
            </a:r>
            <a:r>
              <a:rPr dirty="0" spc="145">
                <a:solidFill>
                  <a:srgbClr val="FFFFFF"/>
                </a:solidFill>
              </a:rPr>
              <a:t>t</a:t>
            </a:r>
            <a:r>
              <a:rPr dirty="0" spc="-170">
                <a:solidFill>
                  <a:srgbClr val="FFFFFF"/>
                </a:solidFill>
              </a:rPr>
              <a:t>y</a:t>
            </a:r>
            <a:r>
              <a:rPr dirty="0" spc="-114">
                <a:solidFill>
                  <a:srgbClr val="FFFFFF"/>
                </a:solidFill>
              </a:rPr>
              <a:t> </a:t>
            </a:r>
            <a:r>
              <a:rPr dirty="0" spc="-325">
                <a:solidFill>
                  <a:srgbClr val="FFFFFF"/>
                </a:solidFill>
              </a:rPr>
              <a:t>A</a:t>
            </a:r>
            <a:r>
              <a:rPr dirty="0" spc="-105">
                <a:solidFill>
                  <a:srgbClr val="FFFFFF"/>
                </a:solidFill>
              </a:rPr>
              <a:t>w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0">
                <a:solidFill>
                  <a:srgbClr val="FFFFFF"/>
                </a:solidFill>
              </a:rPr>
              <a:t>r</a:t>
            </a:r>
            <a:r>
              <a:rPr dirty="0" spc="-110">
                <a:solidFill>
                  <a:srgbClr val="FFFFFF"/>
                </a:solidFill>
              </a:rPr>
              <a:t>d</a:t>
            </a:r>
            <a:r>
              <a:rPr dirty="0" spc="-320">
                <a:solidFill>
                  <a:srgbClr val="FFFFFF"/>
                </a:solidFill>
              </a:rPr>
              <a:t>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298630" y="1789373"/>
            <a:ext cx="5742305" cy="3012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685">
                <a:latin typeface="Arial"/>
                <a:cs typeface="Arial"/>
              </a:rPr>
              <a:t>Y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315">
                <a:latin typeface="Arial"/>
                <a:cs typeface="Arial"/>
              </a:rPr>
              <a:t>ss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05">
                <a:latin typeface="Arial"/>
                <a:cs typeface="Arial"/>
              </a:rPr>
              <a:t>m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0">
                <a:latin typeface="Arial"/>
                <a:cs typeface="Arial"/>
              </a:rPr>
              <a:t>n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50">
                <a:latin typeface="Arial"/>
                <a:cs typeface="Arial"/>
              </a:rPr>
              <a:t>M</a:t>
            </a:r>
            <a:r>
              <a:rPr dirty="0" sz="2800" spc="10">
                <a:latin typeface="Arial"/>
                <a:cs typeface="Arial"/>
              </a:rPr>
              <a:t>i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95">
                <a:latin typeface="Arial"/>
                <a:cs typeface="Arial"/>
              </a:rPr>
              <a:t>d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05">
                <a:latin typeface="Arial"/>
                <a:cs typeface="Arial"/>
              </a:rPr>
              <a:t>m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d</a:t>
            </a:r>
            <a:r>
              <a:rPr dirty="0" sz="2800" spc="15">
                <a:latin typeface="Arial"/>
                <a:cs typeface="Arial"/>
              </a:rPr>
              <a:t>i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60">
                <a:latin typeface="Arial"/>
                <a:cs typeface="Arial"/>
              </a:rPr>
              <a:t>w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310">
                <a:latin typeface="Arial"/>
                <a:cs typeface="Arial"/>
              </a:rPr>
              <a:t>s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pp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30">
                <a:latin typeface="Arial"/>
                <a:cs typeface="Arial"/>
              </a:rPr>
              <a:t>i</a:t>
            </a:r>
            <a:r>
              <a:rPr dirty="0" sz="2800" spc="-80">
                <a:latin typeface="Arial"/>
                <a:cs typeface="Arial"/>
              </a:rPr>
              <a:t>n</a:t>
            </a:r>
            <a:r>
              <a:rPr dirty="0" sz="2800" spc="130">
                <a:latin typeface="Arial"/>
                <a:cs typeface="Arial"/>
              </a:rPr>
              <a:t>t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90">
                <a:latin typeface="Arial"/>
                <a:cs typeface="Arial"/>
              </a:rPr>
              <a:t>d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130">
                <a:latin typeface="Arial"/>
                <a:cs typeface="Arial"/>
              </a:rPr>
              <a:t>t</a:t>
            </a:r>
            <a:r>
              <a:rPr dirty="0" sz="2800" spc="-60">
                <a:latin typeface="Arial"/>
                <a:cs typeface="Arial"/>
              </a:rPr>
              <a:t>o  </a:t>
            </a:r>
            <a:r>
              <a:rPr dirty="0" sz="2800" spc="-170">
                <a:latin typeface="Arial"/>
                <a:cs typeface="Arial"/>
              </a:rPr>
              <a:t>se</a:t>
            </a:r>
            <a:r>
              <a:rPr dirty="0" sz="2800" spc="-90">
                <a:latin typeface="Arial"/>
                <a:cs typeface="Arial"/>
              </a:rPr>
              <a:t>r</a:t>
            </a:r>
            <a:r>
              <a:rPr dirty="0" sz="2800" spc="-170">
                <a:latin typeface="Arial"/>
                <a:cs typeface="Arial"/>
              </a:rPr>
              <a:t>v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310">
                <a:latin typeface="Arial"/>
                <a:cs typeface="Arial"/>
              </a:rPr>
              <a:t>s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-105">
                <a:latin typeface="Arial"/>
                <a:cs typeface="Arial"/>
              </a:rPr>
              <a:t>m</a:t>
            </a:r>
            <a:r>
              <a:rPr dirty="0" sz="2800" spc="-110">
                <a:latin typeface="Arial"/>
                <a:cs typeface="Arial"/>
              </a:rPr>
              <a:t>e</a:t>
            </a:r>
            <a:r>
              <a:rPr dirty="0" sz="2800" spc="-165">
                <a:latin typeface="Arial"/>
                <a:cs typeface="Arial"/>
              </a:rPr>
              <a:t>m</a:t>
            </a:r>
            <a:r>
              <a:rPr dirty="0" sz="2800" spc="-95">
                <a:latin typeface="Arial"/>
                <a:cs typeface="Arial"/>
              </a:rPr>
              <a:t>b</a:t>
            </a:r>
            <a:r>
              <a:rPr dirty="0" sz="2800" spc="-65">
                <a:latin typeface="Arial"/>
                <a:cs typeface="Arial"/>
              </a:rPr>
              <a:t>er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75">
                <a:latin typeface="Arial"/>
                <a:cs typeface="Arial"/>
              </a:rPr>
              <a:t>f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20">
                <a:latin typeface="Arial"/>
                <a:cs typeface="Arial"/>
              </a:rPr>
              <a:t>t</a:t>
            </a:r>
            <a:r>
              <a:rPr dirty="0" sz="2800" spc="40">
                <a:latin typeface="Arial"/>
                <a:cs typeface="Arial"/>
              </a:rPr>
              <a:t>h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540">
                <a:latin typeface="Arial"/>
                <a:cs typeface="Arial"/>
              </a:rPr>
              <a:t>C</a:t>
            </a:r>
            <a:r>
              <a:rPr dirty="0" sz="2800" spc="-95">
                <a:latin typeface="Arial"/>
                <a:cs typeface="Arial"/>
              </a:rPr>
              <a:t>h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215">
                <a:latin typeface="Arial"/>
                <a:cs typeface="Arial"/>
              </a:rPr>
              <a:t>c</a:t>
            </a:r>
            <a:r>
              <a:rPr dirty="0" sz="2800" spc="-105">
                <a:latin typeface="Arial"/>
                <a:cs typeface="Arial"/>
              </a:rPr>
              <a:t>e</a:t>
            </a:r>
            <a:r>
              <a:rPr dirty="0" sz="2800" spc="-50">
                <a:latin typeface="Arial"/>
                <a:cs typeface="Arial"/>
              </a:rPr>
              <a:t>l</a:t>
            </a:r>
            <a:r>
              <a:rPr dirty="0" sz="2800" spc="5">
                <a:latin typeface="Arial"/>
                <a:cs typeface="Arial"/>
              </a:rPr>
              <a:t>l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155">
                <a:latin typeface="Arial"/>
                <a:cs typeface="Arial"/>
              </a:rPr>
              <a:t>r</a:t>
            </a:r>
            <a:r>
              <a:rPr dirty="0" sz="2800" spc="-95">
                <a:latin typeface="Arial"/>
                <a:cs typeface="Arial"/>
              </a:rPr>
              <a:t>’</a:t>
            </a:r>
            <a:r>
              <a:rPr dirty="0" sz="2800" spc="-220">
                <a:latin typeface="Arial"/>
                <a:cs typeface="Arial"/>
              </a:rPr>
              <a:t>s  </a:t>
            </a:r>
            <a:r>
              <a:rPr dirty="0" sz="2800" spc="-110">
                <a:latin typeface="Arial"/>
                <a:cs typeface="Arial"/>
              </a:rPr>
              <a:t>inaugural </a:t>
            </a:r>
            <a:r>
              <a:rPr dirty="0" sz="2800" spc="-125">
                <a:latin typeface="Arial"/>
                <a:cs typeface="Arial"/>
              </a:rPr>
              <a:t>Diversity, </a:t>
            </a:r>
            <a:r>
              <a:rPr dirty="0" sz="2800" spc="-120">
                <a:latin typeface="Arial"/>
                <a:cs typeface="Arial"/>
              </a:rPr>
              <a:t>Equity </a:t>
            </a:r>
            <a:r>
              <a:rPr dirty="0" sz="2800" spc="-135">
                <a:latin typeface="Arial"/>
                <a:cs typeface="Arial"/>
              </a:rPr>
              <a:t>and </a:t>
            </a:r>
            <a:r>
              <a:rPr dirty="0" sz="2800" spc="-105">
                <a:latin typeface="Arial"/>
                <a:cs typeface="Arial"/>
              </a:rPr>
              <a:t>Inclusion </a:t>
            </a:r>
            <a:r>
              <a:rPr dirty="0" sz="2800" spc="-765">
                <a:latin typeface="Arial"/>
                <a:cs typeface="Arial"/>
              </a:rPr>
              <a:t> </a:t>
            </a:r>
            <a:r>
              <a:rPr dirty="0" sz="2800" spc="-140">
                <a:latin typeface="Arial"/>
                <a:cs typeface="Arial"/>
              </a:rPr>
              <a:t>Council.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2700" marR="412750">
              <a:lnSpc>
                <a:spcPct val="100000"/>
              </a:lnSpc>
            </a:pPr>
            <a:r>
              <a:rPr dirty="0" sz="2800" spc="-590">
                <a:latin typeface="Arial"/>
                <a:cs typeface="Arial"/>
              </a:rPr>
              <a:t>S</a:t>
            </a:r>
            <a:r>
              <a:rPr dirty="0" sz="2800" spc="-95">
                <a:latin typeface="Arial"/>
                <a:cs typeface="Arial"/>
              </a:rPr>
              <a:t>h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60">
                <a:latin typeface="Arial"/>
                <a:cs typeface="Arial"/>
              </a:rPr>
              <a:t>w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310">
                <a:latin typeface="Arial"/>
                <a:cs typeface="Arial"/>
              </a:rPr>
              <a:t>s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00">
                <a:latin typeface="Arial"/>
                <a:cs typeface="Arial"/>
              </a:rPr>
              <a:t>l</a:t>
            </a:r>
            <a:r>
              <a:rPr dirty="0" sz="2800" spc="-204">
                <a:latin typeface="Arial"/>
                <a:cs typeface="Arial"/>
              </a:rPr>
              <a:t>s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240">
                <a:latin typeface="Arial"/>
                <a:cs typeface="Arial"/>
              </a:rPr>
              <a:t>c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245">
                <a:latin typeface="Arial"/>
                <a:cs typeface="Arial"/>
              </a:rPr>
              <a:t>g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95">
                <a:latin typeface="Arial"/>
                <a:cs typeface="Arial"/>
              </a:rPr>
              <a:t>i</a:t>
            </a:r>
            <a:r>
              <a:rPr dirty="0" sz="2800" spc="-260">
                <a:latin typeface="Arial"/>
                <a:cs typeface="Arial"/>
              </a:rPr>
              <a:t>z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90">
                <a:latin typeface="Arial"/>
                <a:cs typeface="Arial"/>
              </a:rPr>
              <a:t>d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-110">
                <a:latin typeface="Arial"/>
                <a:cs typeface="Arial"/>
              </a:rPr>
              <a:t>b</a:t>
            </a:r>
            <a:r>
              <a:rPr dirty="0" sz="2800" spc="-135">
                <a:latin typeface="Arial"/>
                <a:cs typeface="Arial"/>
              </a:rPr>
              <a:t>y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150">
                <a:latin typeface="Arial"/>
                <a:cs typeface="Arial"/>
              </a:rPr>
              <a:t>t</a:t>
            </a:r>
            <a:r>
              <a:rPr dirty="0" sz="2800" spc="-95">
                <a:latin typeface="Arial"/>
                <a:cs typeface="Arial"/>
              </a:rPr>
              <a:t>h</a:t>
            </a:r>
            <a:r>
              <a:rPr dirty="0" sz="2800" spc="-114">
                <a:latin typeface="Arial"/>
                <a:cs typeface="Arial"/>
              </a:rPr>
              <a:t>e  </a:t>
            </a:r>
            <a:r>
              <a:rPr dirty="0" sz="2800" spc="-225">
                <a:latin typeface="Arial"/>
                <a:cs typeface="Arial"/>
              </a:rPr>
              <a:t>U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50">
                <a:latin typeface="Arial"/>
                <a:cs typeface="Arial"/>
              </a:rPr>
              <a:t>i</a:t>
            </a:r>
            <a:r>
              <a:rPr dirty="0" sz="2800" spc="-114">
                <a:latin typeface="Arial"/>
                <a:cs typeface="Arial"/>
              </a:rPr>
              <a:t>v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r</a:t>
            </a:r>
            <a:r>
              <a:rPr dirty="0" sz="2800" spc="-315">
                <a:latin typeface="Arial"/>
                <a:cs typeface="Arial"/>
              </a:rPr>
              <a:t>s</a:t>
            </a:r>
            <a:r>
              <a:rPr dirty="0" sz="2800" spc="65">
                <a:latin typeface="Arial"/>
                <a:cs typeface="Arial"/>
              </a:rPr>
              <a:t>i</a:t>
            </a:r>
            <a:r>
              <a:rPr dirty="0" sz="2800" spc="90">
                <a:latin typeface="Arial"/>
                <a:cs typeface="Arial"/>
              </a:rPr>
              <a:t>t</a:t>
            </a:r>
            <a:r>
              <a:rPr dirty="0" sz="2800" spc="-135">
                <a:latin typeface="Arial"/>
                <a:cs typeface="Arial"/>
              </a:rPr>
              <a:t>y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310">
                <a:latin typeface="Arial"/>
                <a:cs typeface="Arial"/>
              </a:rPr>
              <a:t>s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40">
                <a:latin typeface="Arial"/>
                <a:cs typeface="Arial"/>
              </a:rPr>
              <a:t> </a:t>
            </a:r>
            <a:r>
              <a:rPr dirty="0" sz="2800" spc="240">
                <a:latin typeface="Arial"/>
                <a:cs typeface="Arial"/>
              </a:rPr>
              <a:t>“</a:t>
            </a:r>
            <a:r>
              <a:rPr dirty="0" sz="2800" spc="-490">
                <a:latin typeface="Arial"/>
                <a:cs typeface="Arial"/>
              </a:rPr>
              <a:t>P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35">
                <a:latin typeface="Arial"/>
                <a:cs typeface="Arial"/>
              </a:rPr>
              <a:t>r</a:t>
            </a:r>
            <a:r>
              <a:rPr dirty="0" sz="2800" spc="150">
                <a:latin typeface="Arial"/>
                <a:cs typeface="Arial"/>
              </a:rPr>
              <a:t>t</a:t>
            </a:r>
            <a:r>
              <a:rPr dirty="0" sz="2800" spc="-25">
                <a:latin typeface="Arial"/>
                <a:cs typeface="Arial"/>
              </a:rPr>
              <a:t>r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65">
                <a:latin typeface="Arial"/>
                <a:cs typeface="Arial"/>
              </a:rPr>
              <a:t>i</a:t>
            </a:r>
            <a:r>
              <a:rPr dirty="0" sz="2800" spc="95">
                <a:latin typeface="Arial"/>
                <a:cs typeface="Arial"/>
              </a:rPr>
              <a:t>t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75">
                <a:latin typeface="Arial"/>
                <a:cs typeface="Arial"/>
              </a:rPr>
              <a:t>f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 spc="-260">
                <a:latin typeface="Arial"/>
                <a:cs typeface="Arial"/>
              </a:rPr>
              <a:t>P</a:t>
            </a:r>
            <a:r>
              <a:rPr dirty="0" sz="2800" spc="-185">
                <a:latin typeface="Arial"/>
                <a:cs typeface="Arial"/>
              </a:rPr>
              <a:t>r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245">
                <a:latin typeface="Arial"/>
                <a:cs typeface="Arial"/>
              </a:rPr>
              <a:t>g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315">
                <a:latin typeface="Arial"/>
                <a:cs typeface="Arial"/>
              </a:rPr>
              <a:t>ss</a:t>
            </a:r>
            <a:r>
              <a:rPr dirty="0" sz="2800" spc="-280">
                <a:latin typeface="Arial"/>
                <a:cs typeface="Arial"/>
              </a:rPr>
              <a:t>.</a:t>
            </a:r>
            <a:r>
              <a:rPr dirty="0" sz="2800" spc="235">
                <a:latin typeface="Arial"/>
                <a:cs typeface="Arial"/>
              </a:rPr>
              <a:t>”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0723" y="2718816"/>
            <a:ext cx="1981199" cy="29717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6816" y="1171868"/>
            <a:ext cx="257683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5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19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800" spc="-1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14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7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8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800" spc="-2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800" spc="-32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98702" y="1786229"/>
            <a:ext cx="5327015" cy="14890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 spc="-280">
                <a:latin typeface="Arial"/>
                <a:cs typeface="Arial"/>
              </a:rPr>
              <a:t>DeD</a:t>
            </a:r>
            <a:r>
              <a:rPr dirty="0" sz="3200" spc="-229">
                <a:latin typeface="Arial"/>
                <a:cs typeface="Arial"/>
              </a:rPr>
              <a:t>e</a:t>
            </a:r>
            <a:r>
              <a:rPr dirty="0" sz="3200" spc="-170">
                <a:latin typeface="Arial"/>
                <a:cs typeface="Arial"/>
              </a:rPr>
              <a:t> </a:t>
            </a:r>
            <a:r>
              <a:rPr dirty="0" sz="3200" spc="-270">
                <a:latin typeface="Arial"/>
                <a:cs typeface="Arial"/>
              </a:rPr>
              <a:t>L</a:t>
            </a:r>
            <a:r>
              <a:rPr dirty="0" sz="3200" spc="-265">
                <a:latin typeface="Arial"/>
                <a:cs typeface="Arial"/>
              </a:rPr>
              <a:t>o</a:t>
            </a:r>
            <a:r>
              <a:rPr dirty="0" sz="3200" spc="-190">
                <a:latin typeface="Arial"/>
                <a:cs typeface="Arial"/>
              </a:rPr>
              <a:t>n</a:t>
            </a:r>
            <a:r>
              <a:rPr dirty="0" sz="3200" spc="-185">
                <a:latin typeface="Arial"/>
                <a:cs typeface="Arial"/>
              </a:rPr>
              <a:t>g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245">
                <a:latin typeface="Arial"/>
                <a:cs typeface="Arial"/>
              </a:rPr>
              <a:t>a</a:t>
            </a:r>
            <a:r>
              <a:rPr dirty="0" sz="3200" spc="-110">
                <a:latin typeface="Arial"/>
                <a:cs typeface="Arial"/>
              </a:rPr>
              <a:t>n</a:t>
            </a:r>
            <a:r>
              <a:rPr dirty="0" sz="3200" spc="-100">
                <a:latin typeface="Arial"/>
                <a:cs typeface="Arial"/>
              </a:rPr>
              <a:t>d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470">
                <a:latin typeface="Arial"/>
                <a:cs typeface="Arial"/>
              </a:rPr>
              <a:t>K</a:t>
            </a:r>
            <a:r>
              <a:rPr dirty="0" sz="3200" spc="-30">
                <a:latin typeface="Arial"/>
                <a:cs typeface="Arial"/>
              </a:rPr>
              <a:t>i</a:t>
            </a:r>
            <a:r>
              <a:rPr dirty="0" sz="3200" spc="-65">
                <a:latin typeface="Arial"/>
                <a:cs typeface="Arial"/>
              </a:rPr>
              <a:t>m</a:t>
            </a:r>
            <a:r>
              <a:rPr dirty="0" sz="3200" spc="-165">
                <a:latin typeface="Arial"/>
                <a:cs typeface="Arial"/>
              </a:rPr>
              <a:t> </a:t>
            </a:r>
            <a:r>
              <a:rPr dirty="0" sz="3200" spc="-250">
                <a:latin typeface="Arial"/>
                <a:cs typeface="Arial"/>
              </a:rPr>
              <a:t>N</a:t>
            </a:r>
            <a:r>
              <a:rPr dirty="0" sz="3200" spc="-190">
                <a:latin typeface="Arial"/>
                <a:cs typeface="Arial"/>
              </a:rPr>
              <a:t>ee</a:t>
            </a:r>
            <a:r>
              <a:rPr dirty="0" sz="3200" spc="-135">
                <a:latin typeface="Arial"/>
                <a:cs typeface="Arial"/>
              </a:rPr>
              <a:t>d</a:t>
            </a:r>
            <a:r>
              <a:rPr dirty="0" sz="3200" spc="-120">
                <a:latin typeface="Arial"/>
                <a:cs typeface="Arial"/>
              </a:rPr>
              <a:t>y</a:t>
            </a:r>
            <a:r>
              <a:rPr dirty="0" sz="3200" spc="-185">
                <a:latin typeface="Arial"/>
                <a:cs typeface="Arial"/>
              </a:rPr>
              <a:t> </a:t>
            </a:r>
            <a:r>
              <a:rPr dirty="0" sz="3200" spc="-50">
                <a:latin typeface="Arial"/>
                <a:cs typeface="Arial"/>
              </a:rPr>
              <a:t>w</a:t>
            </a:r>
            <a:r>
              <a:rPr dirty="0" sz="3200" spc="-190">
                <a:latin typeface="Arial"/>
                <a:cs typeface="Arial"/>
              </a:rPr>
              <a:t>e</a:t>
            </a:r>
            <a:r>
              <a:rPr dirty="0" sz="3200" spc="10">
                <a:latin typeface="Arial"/>
                <a:cs typeface="Arial"/>
              </a:rPr>
              <a:t>r</a:t>
            </a:r>
            <a:r>
              <a:rPr dirty="0" sz="3200" spc="-125">
                <a:latin typeface="Arial"/>
                <a:cs typeface="Arial"/>
              </a:rPr>
              <a:t>e  </a:t>
            </a:r>
            <a:r>
              <a:rPr dirty="0" sz="3200" spc="10">
                <a:latin typeface="Arial"/>
                <a:cs typeface="Arial"/>
              </a:rPr>
              <a:t>r</a:t>
            </a:r>
            <a:r>
              <a:rPr dirty="0" sz="3200" spc="-190">
                <a:latin typeface="Arial"/>
                <a:cs typeface="Arial"/>
              </a:rPr>
              <a:t>e</a:t>
            </a:r>
            <a:r>
              <a:rPr dirty="0" sz="3200" spc="-275">
                <a:latin typeface="Arial"/>
                <a:cs typeface="Arial"/>
              </a:rPr>
              <a:t>c</a:t>
            </a:r>
            <a:r>
              <a:rPr dirty="0" sz="3200" spc="-95">
                <a:latin typeface="Arial"/>
                <a:cs typeface="Arial"/>
              </a:rPr>
              <a:t>o</a:t>
            </a:r>
            <a:r>
              <a:rPr dirty="0" sz="3200" spc="-275">
                <a:latin typeface="Arial"/>
                <a:cs typeface="Arial"/>
              </a:rPr>
              <a:t>g</a:t>
            </a:r>
            <a:r>
              <a:rPr dirty="0" sz="3200" spc="-130">
                <a:latin typeface="Arial"/>
                <a:cs typeface="Arial"/>
              </a:rPr>
              <a:t>ni</a:t>
            </a:r>
            <a:r>
              <a:rPr dirty="0" sz="3200" spc="-240">
                <a:latin typeface="Arial"/>
                <a:cs typeface="Arial"/>
              </a:rPr>
              <a:t>z</a:t>
            </a:r>
            <a:r>
              <a:rPr dirty="0" sz="3200" spc="-190">
                <a:latin typeface="Arial"/>
                <a:cs typeface="Arial"/>
              </a:rPr>
              <a:t>e</a:t>
            </a:r>
            <a:r>
              <a:rPr dirty="0" sz="3200" spc="-100">
                <a:latin typeface="Arial"/>
                <a:cs typeface="Arial"/>
              </a:rPr>
              <a:t>d</a:t>
            </a:r>
            <a:r>
              <a:rPr dirty="0" sz="3200" spc="-190">
                <a:latin typeface="Arial"/>
                <a:cs typeface="Arial"/>
              </a:rPr>
              <a:t> </a:t>
            </a:r>
            <a:r>
              <a:rPr dirty="0" sz="3200" spc="-120">
                <a:latin typeface="Arial"/>
                <a:cs typeface="Arial"/>
              </a:rPr>
              <a:t>b</a:t>
            </a:r>
            <a:r>
              <a:rPr dirty="0" sz="3200" spc="-150">
                <a:latin typeface="Arial"/>
                <a:cs typeface="Arial"/>
              </a:rPr>
              <a:t>y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170">
                <a:latin typeface="Arial"/>
                <a:cs typeface="Arial"/>
              </a:rPr>
              <a:t>t</a:t>
            </a:r>
            <a:r>
              <a:rPr dirty="0" sz="3200" spc="-150">
                <a:latin typeface="Arial"/>
                <a:cs typeface="Arial"/>
              </a:rPr>
              <a:t>h</a:t>
            </a:r>
            <a:r>
              <a:rPr dirty="0" sz="3200" spc="-145">
                <a:latin typeface="Arial"/>
                <a:cs typeface="Arial"/>
              </a:rPr>
              <a:t>e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265">
                <a:latin typeface="Arial"/>
                <a:cs typeface="Arial"/>
              </a:rPr>
              <a:t>U</a:t>
            </a:r>
            <a:r>
              <a:rPr dirty="0" sz="3200" spc="-75">
                <a:latin typeface="Arial"/>
                <a:cs typeface="Arial"/>
              </a:rPr>
              <a:t>ni</a:t>
            </a:r>
            <a:r>
              <a:rPr dirty="0" sz="3200" spc="-125">
                <a:latin typeface="Arial"/>
                <a:cs typeface="Arial"/>
              </a:rPr>
              <a:t>v</a:t>
            </a:r>
            <a:r>
              <a:rPr dirty="0" sz="3200" spc="-190">
                <a:latin typeface="Arial"/>
                <a:cs typeface="Arial"/>
              </a:rPr>
              <a:t>e</a:t>
            </a:r>
            <a:r>
              <a:rPr dirty="0" sz="3200" spc="-15">
                <a:latin typeface="Arial"/>
                <a:cs typeface="Arial"/>
              </a:rPr>
              <a:t>r</a:t>
            </a:r>
            <a:r>
              <a:rPr dirty="0" sz="3200" spc="-360">
                <a:latin typeface="Arial"/>
                <a:cs typeface="Arial"/>
              </a:rPr>
              <a:t>s</a:t>
            </a:r>
            <a:r>
              <a:rPr dirty="0" sz="3200" spc="85">
                <a:latin typeface="Arial"/>
                <a:cs typeface="Arial"/>
              </a:rPr>
              <a:t>i</a:t>
            </a:r>
            <a:r>
              <a:rPr dirty="0" sz="3200" spc="105">
                <a:latin typeface="Arial"/>
                <a:cs typeface="Arial"/>
              </a:rPr>
              <a:t>t</a:t>
            </a:r>
            <a:r>
              <a:rPr dirty="0" sz="3200" spc="-150">
                <a:latin typeface="Arial"/>
                <a:cs typeface="Arial"/>
              </a:rPr>
              <a:t>y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245">
                <a:latin typeface="Arial"/>
                <a:cs typeface="Arial"/>
              </a:rPr>
              <a:t>a</a:t>
            </a:r>
            <a:r>
              <a:rPr dirty="0" sz="3200" spc="-245">
                <a:latin typeface="Arial"/>
                <a:cs typeface="Arial"/>
              </a:rPr>
              <a:t>s  </a:t>
            </a:r>
            <a:r>
              <a:rPr dirty="0" sz="3200" spc="275">
                <a:latin typeface="Arial"/>
                <a:cs typeface="Arial"/>
              </a:rPr>
              <a:t>“</a:t>
            </a:r>
            <a:r>
              <a:rPr dirty="0" sz="3200" spc="-540">
                <a:latin typeface="Arial"/>
                <a:cs typeface="Arial"/>
              </a:rPr>
              <a:t>P</a:t>
            </a:r>
            <a:r>
              <a:rPr dirty="0" sz="3200" spc="-95">
                <a:latin typeface="Arial"/>
                <a:cs typeface="Arial"/>
              </a:rPr>
              <a:t>o</a:t>
            </a:r>
            <a:r>
              <a:rPr dirty="0" sz="3200" spc="45">
                <a:latin typeface="Arial"/>
                <a:cs typeface="Arial"/>
              </a:rPr>
              <a:t>r</a:t>
            </a:r>
            <a:r>
              <a:rPr dirty="0" sz="3200" spc="95">
                <a:latin typeface="Arial"/>
                <a:cs typeface="Arial"/>
              </a:rPr>
              <a:t>t</a:t>
            </a:r>
            <a:r>
              <a:rPr dirty="0" sz="3200" spc="60">
                <a:latin typeface="Arial"/>
                <a:cs typeface="Arial"/>
              </a:rPr>
              <a:t>r</a:t>
            </a:r>
            <a:r>
              <a:rPr dirty="0" sz="3200" spc="-245">
                <a:latin typeface="Arial"/>
                <a:cs typeface="Arial"/>
              </a:rPr>
              <a:t>a</a:t>
            </a:r>
            <a:r>
              <a:rPr dirty="0" sz="3200" spc="15">
                <a:latin typeface="Arial"/>
                <a:cs typeface="Arial"/>
              </a:rPr>
              <a:t>i</a:t>
            </a:r>
            <a:r>
              <a:rPr dirty="0" sz="3200" spc="-70">
                <a:latin typeface="Arial"/>
                <a:cs typeface="Arial"/>
              </a:rPr>
              <a:t>t</a:t>
            </a:r>
            <a:r>
              <a:rPr dirty="0" sz="3200" spc="-105">
                <a:latin typeface="Arial"/>
                <a:cs typeface="Arial"/>
              </a:rPr>
              <a:t>s</a:t>
            </a:r>
            <a:r>
              <a:rPr dirty="0" sz="3200" spc="-175">
                <a:latin typeface="Arial"/>
                <a:cs typeface="Arial"/>
              </a:rPr>
              <a:t> </a:t>
            </a:r>
            <a:r>
              <a:rPr dirty="0" sz="3200" spc="-95">
                <a:latin typeface="Arial"/>
                <a:cs typeface="Arial"/>
              </a:rPr>
              <a:t>o</a:t>
            </a:r>
            <a:r>
              <a:rPr dirty="0" sz="3200" spc="85">
                <a:latin typeface="Arial"/>
                <a:cs typeface="Arial"/>
              </a:rPr>
              <a:t>f</a:t>
            </a:r>
            <a:r>
              <a:rPr dirty="0" sz="3200" spc="-180">
                <a:latin typeface="Arial"/>
                <a:cs typeface="Arial"/>
              </a:rPr>
              <a:t> </a:t>
            </a:r>
            <a:r>
              <a:rPr dirty="0" sz="3200" spc="-480">
                <a:latin typeface="Arial"/>
                <a:cs typeface="Arial"/>
              </a:rPr>
              <a:t>P</a:t>
            </a:r>
            <a:r>
              <a:rPr dirty="0" sz="3200">
                <a:latin typeface="Arial"/>
                <a:cs typeface="Arial"/>
              </a:rPr>
              <a:t>r</a:t>
            </a:r>
            <a:r>
              <a:rPr dirty="0" sz="3200" spc="-95">
                <a:latin typeface="Arial"/>
                <a:cs typeface="Arial"/>
              </a:rPr>
              <a:t>o</a:t>
            </a:r>
            <a:r>
              <a:rPr dirty="0" sz="3200" spc="-275">
                <a:latin typeface="Arial"/>
                <a:cs typeface="Arial"/>
              </a:rPr>
              <a:t>g</a:t>
            </a:r>
            <a:r>
              <a:rPr dirty="0" sz="3200" spc="10">
                <a:latin typeface="Arial"/>
                <a:cs typeface="Arial"/>
              </a:rPr>
              <a:t>r</a:t>
            </a:r>
            <a:r>
              <a:rPr dirty="0" sz="3200" spc="-190">
                <a:latin typeface="Arial"/>
                <a:cs typeface="Arial"/>
              </a:rPr>
              <a:t>e</a:t>
            </a:r>
            <a:r>
              <a:rPr dirty="0" sz="3200" spc="-360">
                <a:latin typeface="Arial"/>
                <a:cs typeface="Arial"/>
              </a:rPr>
              <a:t>ss</a:t>
            </a:r>
            <a:r>
              <a:rPr dirty="0" sz="3200" spc="-330">
                <a:latin typeface="Arial"/>
                <a:cs typeface="Arial"/>
              </a:rPr>
              <a:t>.</a:t>
            </a:r>
            <a:r>
              <a:rPr dirty="0" sz="3200" spc="275">
                <a:latin typeface="Arial"/>
                <a:cs typeface="Arial"/>
              </a:rPr>
              <a:t>”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39367" y="2595384"/>
            <a:ext cx="2239010" cy="2772410"/>
            <a:chOff x="1039367" y="2595384"/>
            <a:chExt cx="2239010" cy="27724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9367" y="2595384"/>
              <a:ext cx="1114043" cy="16672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25623" y="3938016"/>
              <a:ext cx="952499" cy="14295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4654550" cy="6858000"/>
            <a:chOff x="0" y="0"/>
            <a:chExt cx="465455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4654550" cy="6858000"/>
            </a:xfrm>
            <a:custGeom>
              <a:avLst/>
              <a:gdLst/>
              <a:ahLst/>
              <a:cxnLst/>
              <a:rect l="l" t="t" r="r" b="b"/>
              <a:pathLst>
                <a:path w="4654550" h="6858000">
                  <a:moveTo>
                    <a:pt x="465429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54296" y="6858000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43890" y="643890"/>
              <a:ext cx="3365500" cy="1597660"/>
            </a:xfrm>
            <a:custGeom>
              <a:avLst/>
              <a:gdLst/>
              <a:ahLst/>
              <a:cxnLst/>
              <a:rect l="l" t="t" r="r" b="b"/>
              <a:pathLst>
                <a:path w="3365500" h="1597660">
                  <a:moveTo>
                    <a:pt x="0" y="0"/>
                  </a:moveTo>
                  <a:lnTo>
                    <a:pt x="3364991" y="0"/>
                  </a:lnTo>
                  <a:lnTo>
                    <a:pt x="3364991" y="1597152"/>
                  </a:lnTo>
                  <a:lnTo>
                    <a:pt x="0" y="1597152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96132" y="787820"/>
            <a:ext cx="3058160" cy="1220470"/>
          </a:xfrm>
          <a:prstGeom prst="rect"/>
        </p:spPr>
        <p:txBody>
          <a:bodyPr wrap="square" lIns="0" tIns="59690" rIns="0" bIns="0" rtlCol="0" vert="horz">
            <a:spAutoFit/>
          </a:bodyPr>
          <a:lstStyle/>
          <a:p>
            <a:pPr algn="just" marL="12700" marR="5080" indent="111125">
              <a:lnSpc>
                <a:spcPts val="3030"/>
              </a:lnSpc>
              <a:spcBef>
                <a:spcPts val="470"/>
              </a:spcBef>
            </a:pPr>
            <a:r>
              <a:rPr dirty="0" spc="-250">
                <a:solidFill>
                  <a:srgbClr val="FFFFFF"/>
                </a:solidFill>
              </a:rPr>
              <a:t>U</a:t>
            </a:r>
            <a:r>
              <a:rPr dirty="0" spc="-110">
                <a:solidFill>
                  <a:srgbClr val="FFFFFF"/>
                </a:solidFill>
              </a:rPr>
              <a:t>n</a:t>
            </a:r>
            <a:r>
              <a:rPr dirty="0" spc="-10">
                <a:solidFill>
                  <a:srgbClr val="FFFFFF"/>
                </a:solidFill>
              </a:rPr>
              <a:t>i</a:t>
            </a:r>
            <a:r>
              <a:rPr dirty="0" spc="-190">
                <a:solidFill>
                  <a:srgbClr val="FFFFFF"/>
                </a:solidFill>
              </a:rPr>
              <a:t>v</a:t>
            </a:r>
            <a:r>
              <a:rPr dirty="0" spc="-185">
                <a:solidFill>
                  <a:srgbClr val="FFFFFF"/>
                </a:solidFill>
              </a:rPr>
              <a:t>e</a:t>
            </a:r>
            <a:r>
              <a:rPr dirty="0" spc="-35">
                <a:solidFill>
                  <a:srgbClr val="FFFFFF"/>
                </a:solidFill>
              </a:rPr>
              <a:t>r</a:t>
            </a:r>
            <a:r>
              <a:rPr dirty="0" spc="-325">
                <a:solidFill>
                  <a:srgbClr val="FFFFFF"/>
                </a:solidFill>
              </a:rPr>
              <a:t>s</a:t>
            </a:r>
            <a:r>
              <a:rPr dirty="0" spc="-10">
                <a:solidFill>
                  <a:srgbClr val="FFFFFF"/>
                </a:solidFill>
              </a:rPr>
              <a:t>i</a:t>
            </a:r>
            <a:r>
              <a:rPr dirty="0" spc="145">
                <a:solidFill>
                  <a:srgbClr val="FFFFFF"/>
                </a:solidFill>
              </a:rPr>
              <a:t>t</a:t>
            </a:r>
            <a:r>
              <a:rPr dirty="0" spc="-170">
                <a:solidFill>
                  <a:srgbClr val="FFFFFF"/>
                </a:solidFill>
              </a:rPr>
              <a:t>y</a:t>
            </a:r>
            <a:r>
              <a:rPr dirty="0" spc="-114">
                <a:solidFill>
                  <a:srgbClr val="FFFFFF"/>
                </a:solidFill>
              </a:rPr>
              <a:t> </a:t>
            </a:r>
            <a:r>
              <a:rPr dirty="0" spc="-325">
                <a:solidFill>
                  <a:srgbClr val="FFFFFF"/>
                </a:solidFill>
              </a:rPr>
              <a:t>A</a:t>
            </a:r>
            <a:r>
              <a:rPr dirty="0" spc="-105">
                <a:solidFill>
                  <a:srgbClr val="FFFFFF"/>
                </a:solidFill>
              </a:rPr>
              <a:t>w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0">
                <a:solidFill>
                  <a:srgbClr val="FFFFFF"/>
                </a:solidFill>
              </a:rPr>
              <a:t>r</a:t>
            </a:r>
            <a:r>
              <a:rPr dirty="0" spc="-110">
                <a:solidFill>
                  <a:srgbClr val="FFFFFF"/>
                </a:solidFill>
              </a:rPr>
              <a:t>d</a:t>
            </a:r>
            <a:r>
              <a:rPr dirty="0" spc="-320">
                <a:solidFill>
                  <a:srgbClr val="FFFFFF"/>
                </a:solidFill>
              </a:rPr>
              <a:t>s</a:t>
            </a:r>
            <a:r>
              <a:rPr dirty="0" spc="-145">
                <a:solidFill>
                  <a:srgbClr val="FFFFFF"/>
                </a:solidFill>
              </a:rPr>
              <a:t> </a:t>
            </a:r>
            <a:r>
              <a:rPr dirty="0" spc="-110">
                <a:solidFill>
                  <a:srgbClr val="FFFFFF"/>
                </a:solidFill>
              </a:rPr>
              <a:t>–  </a:t>
            </a:r>
            <a:r>
              <a:rPr dirty="0" spc="-615">
                <a:solidFill>
                  <a:srgbClr val="FFFFFF"/>
                </a:solidFill>
              </a:rPr>
              <a:t>S</a:t>
            </a:r>
            <a:r>
              <a:rPr dirty="0" spc="-110">
                <a:solidFill>
                  <a:srgbClr val="FFFFFF"/>
                </a:solidFill>
              </a:rPr>
              <a:t>p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110">
                <a:solidFill>
                  <a:srgbClr val="FFFFFF"/>
                </a:solidFill>
              </a:rPr>
              <a:t>n</a:t>
            </a:r>
            <a:r>
              <a:rPr dirty="0" spc="-325">
                <a:solidFill>
                  <a:srgbClr val="FFFFFF"/>
                </a:solidFill>
              </a:rPr>
              <a:t>s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15">
                <a:solidFill>
                  <a:srgbClr val="FFFFFF"/>
                </a:solidFill>
              </a:rPr>
              <a:t>r</a:t>
            </a:r>
            <a:r>
              <a:rPr dirty="0" spc="-150">
                <a:solidFill>
                  <a:srgbClr val="FFFFFF"/>
                </a:solidFill>
              </a:rPr>
              <a:t>e</a:t>
            </a:r>
            <a:r>
              <a:rPr dirty="0" spc="-145">
                <a:solidFill>
                  <a:srgbClr val="FFFFFF"/>
                </a:solidFill>
              </a:rPr>
              <a:t>d</a:t>
            </a:r>
            <a:r>
              <a:rPr dirty="0" spc="-135">
                <a:solidFill>
                  <a:srgbClr val="FFFFFF"/>
                </a:solidFill>
              </a:rPr>
              <a:t> </a:t>
            </a:r>
            <a:r>
              <a:rPr dirty="0" spc="-615">
                <a:solidFill>
                  <a:srgbClr val="FFFFFF"/>
                </a:solidFill>
              </a:rPr>
              <a:t>S</a:t>
            </a:r>
            <a:r>
              <a:rPr dirty="0" spc="145">
                <a:solidFill>
                  <a:srgbClr val="FFFFFF"/>
                </a:solidFill>
              </a:rPr>
              <a:t>t</a:t>
            </a:r>
            <a:r>
              <a:rPr dirty="0" spc="-110">
                <a:solidFill>
                  <a:srgbClr val="FFFFFF"/>
                </a:solidFill>
              </a:rPr>
              <a:t>ud</a:t>
            </a:r>
            <a:r>
              <a:rPr dirty="0" spc="-150">
                <a:solidFill>
                  <a:srgbClr val="FFFFFF"/>
                </a:solidFill>
              </a:rPr>
              <a:t>e</a:t>
            </a:r>
            <a:r>
              <a:rPr dirty="0" spc="-175">
                <a:solidFill>
                  <a:srgbClr val="FFFFFF"/>
                </a:solidFill>
              </a:rPr>
              <a:t>n</a:t>
            </a:r>
            <a:r>
              <a:rPr dirty="0" spc="145">
                <a:solidFill>
                  <a:srgbClr val="FFFFFF"/>
                </a:solidFill>
              </a:rPr>
              <a:t>t</a:t>
            </a:r>
            <a:r>
              <a:rPr dirty="0" spc="-225">
                <a:solidFill>
                  <a:srgbClr val="FFFFFF"/>
                </a:solidFill>
              </a:rPr>
              <a:t>s  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10">
                <a:solidFill>
                  <a:srgbClr val="FFFFFF"/>
                </a:solidFill>
              </a:rPr>
              <a:t>n</a:t>
            </a:r>
            <a:r>
              <a:rPr dirty="0" spc="-105">
                <a:solidFill>
                  <a:srgbClr val="FFFFFF"/>
                </a:solidFill>
              </a:rPr>
              <a:t>d</a:t>
            </a:r>
            <a:r>
              <a:rPr dirty="0" spc="-160">
                <a:solidFill>
                  <a:srgbClr val="FFFFFF"/>
                </a:solidFill>
              </a:rPr>
              <a:t> </a:t>
            </a:r>
            <a:r>
              <a:rPr dirty="0" spc="-615">
                <a:solidFill>
                  <a:srgbClr val="FFFFFF"/>
                </a:solidFill>
              </a:rPr>
              <a:t>S</a:t>
            </a:r>
            <a:r>
              <a:rPr dirty="0" spc="-110">
                <a:solidFill>
                  <a:srgbClr val="FFFFFF"/>
                </a:solidFill>
              </a:rPr>
              <a:t>p</a:t>
            </a:r>
            <a:r>
              <a:rPr dirty="0" spc="-185">
                <a:solidFill>
                  <a:srgbClr val="FFFFFF"/>
                </a:solidFill>
              </a:rPr>
              <a:t>e</a:t>
            </a:r>
            <a:r>
              <a:rPr dirty="0" spc="-155">
                <a:solidFill>
                  <a:srgbClr val="FFFFFF"/>
                </a:solidFill>
              </a:rPr>
              <a:t>c</a:t>
            </a:r>
            <a:r>
              <a:rPr dirty="0" spc="-80">
                <a:solidFill>
                  <a:srgbClr val="FFFFFF"/>
                </a:solidFill>
              </a:rPr>
              <a:t>i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5">
                <a:solidFill>
                  <a:srgbClr val="FFFFFF"/>
                </a:solidFill>
              </a:rPr>
              <a:t>l</a:t>
            </a:r>
            <a:r>
              <a:rPr dirty="0" spc="-150">
                <a:solidFill>
                  <a:srgbClr val="FFFFFF"/>
                </a:solidFill>
              </a:rPr>
              <a:t> </a:t>
            </a:r>
            <a:r>
              <a:rPr dirty="0" spc="-480">
                <a:solidFill>
                  <a:srgbClr val="FFFFFF"/>
                </a:solidFill>
              </a:rPr>
              <a:t>P</a:t>
            </a:r>
            <a:r>
              <a:rPr dirty="0" spc="-35">
                <a:solidFill>
                  <a:srgbClr val="FFFFFF"/>
                </a:solidFill>
              </a:rPr>
              <a:t>r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254">
                <a:solidFill>
                  <a:srgbClr val="FFFFFF"/>
                </a:solidFill>
              </a:rPr>
              <a:t>g</a:t>
            </a:r>
            <a:r>
              <a:rPr dirty="0" spc="-35">
                <a:solidFill>
                  <a:srgbClr val="FFFFFF"/>
                </a:solidFill>
              </a:rPr>
              <a:t>r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30">
                <a:solidFill>
                  <a:srgbClr val="FFFFFF"/>
                </a:solidFill>
              </a:rPr>
              <a:t>m</a:t>
            </a:r>
            <a:r>
              <a:rPr dirty="0" spc="-320">
                <a:solidFill>
                  <a:srgbClr val="FFFFFF"/>
                </a:solidFill>
              </a:rPr>
              <a:t>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250940" y="1793112"/>
            <a:ext cx="4984750" cy="211645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algn="just" marL="241300" marR="5080" indent="-228600">
              <a:lnSpc>
                <a:spcPts val="3030"/>
              </a:lnSpc>
              <a:spcBef>
                <a:spcPts val="470"/>
              </a:spcBef>
              <a:buChar char="•"/>
              <a:tabLst>
                <a:tab pos="241300" algn="l"/>
              </a:tabLst>
            </a:pPr>
            <a:r>
              <a:rPr dirty="0" sz="2800" spc="-25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dn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0">
                <a:latin typeface="Arial"/>
                <a:cs typeface="Arial"/>
              </a:rPr>
              <a:t>n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250">
                <a:latin typeface="Arial"/>
                <a:cs typeface="Arial"/>
              </a:rPr>
              <a:t>A</a:t>
            </a:r>
            <a:r>
              <a:rPr dirty="0" sz="2800" spc="20">
                <a:latin typeface="Arial"/>
                <a:cs typeface="Arial"/>
              </a:rPr>
              <a:t>lr</a:t>
            </a:r>
            <a:r>
              <a:rPr dirty="0" sz="2800" spc="-95">
                <a:latin typeface="Arial"/>
                <a:cs typeface="Arial"/>
              </a:rPr>
              <a:t>ub</a:t>
            </a:r>
            <a:r>
              <a:rPr dirty="0" sz="2800" spc="-265">
                <a:latin typeface="Arial"/>
                <a:cs typeface="Arial"/>
              </a:rPr>
              <a:t>a</a:t>
            </a:r>
            <a:r>
              <a:rPr dirty="0" sz="2800" spc="-180">
                <a:latin typeface="Arial"/>
                <a:cs typeface="Arial"/>
              </a:rPr>
              <a:t>y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85">
                <a:latin typeface="Arial"/>
                <a:cs typeface="Arial"/>
              </a:rPr>
              <a:t>,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265">
                <a:latin typeface="Arial"/>
                <a:cs typeface="Arial"/>
              </a:rPr>
              <a:t>Ph</a:t>
            </a:r>
            <a:r>
              <a:rPr dirty="0" sz="2800" spc="-75">
                <a:latin typeface="Arial"/>
                <a:cs typeface="Arial"/>
              </a:rPr>
              <a:t>.</a:t>
            </a:r>
            <a:r>
              <a:rPr dirty="0" sz="2800" spc="-370">
                <a:latin typeface="Arial"/>
                <a:cs typeface="Arial"/>
              </a:rPr>
              <a:t>D</a:t>
            </a:r>
            <a:r>
              <a:rPr dirty="0" sz="2800" spc="-75">
                <a:latin typeface="Arial"/>
                <a:cs typeface="Arial"/>
              </a:rPr>
              <a:t>.</a:t>
            </a:r>
            <a:r>
              <a:rPr dirty="0" sz="2800" spc="-90">
                <a:latin typeface="Arial"/>
                <a:cs typeface="Arial"/>
              </a:rPr>
              <a:t>,</a:t>
            </a:r>
            <a:r>
              <a:rPr dirty="0" sz="2800" spc="-60">
                <a:latin typeface="Arial"/>
                <a:cs typeface="Arial"/>
              </a:rPr>
              <a:t>w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310">
                <a:latin typeface="Arial"/>
                <a:cs typeface="Arial"/>
              </a:rPr>
              <a:t>s</a:t>
            </a:r>
            <a:r>
              <a:rPr dirty="0" sz="2800" spc="-110">
                <a:latin typeface="Arial"/>
                <a:cs typeface="Arial"/>
              </a:rPr>
              <a:t> </a:t>
            </a:r>
            <a:r>
              <a:rPr dirty="0" sz="2800" spc="-245">
                <a:latin typeface="Arial"/>
                <a:cs typeface="Arial"/>
              </a:rPr>
              <a:t>g</a:t>
            </a:r>
            <a:r>
              <a:rPr dirty="0" sz="2800" spc="-50">
                <a:latin typeface="Arial"/>
                <a:cs typeface="Arial"/>
              </a:rPr>
              <a:t>i</a:t>
            </a:r>
            <a:r>
              <a:rPr dirty="0" sz="2800" spc="-114">
                <a:latin typeface="Arial"/>
                <a:cs typeface="Arial"/>
              </a:rPr>
              <a:t>v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60">
                <a:latin typeface="Arial"/>
                <a:cs typeface="Arial"/>
              </a:rPr>
              <a:t>n  </a:t>
            </a:r>
            <a:r>
              <a:rPr dirty="0" sz="2800" spc="150">
                <a:latin typeface="Arial"/>
                <a:cs typeface="Arial"/>
              </a:rPr>
              <a:t>t</a:t>
            </a:r>
            <a:r>
              <a:rPr dirty="0" sz="2800" spc="-95">
                <a:latin typeface="Arial"/>
                <a:cs typeface="Arial"/>
              </a:rPr>
              <a:t>h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95">
                <a:latin typeface="Arial"/>
                <a:cs typeface="Arial"/>
              </a:rPr>
              <a:t>u</a:t>
            </a:r>
            <a:r>
              <a:rPr dirty="0" sz="2800" spc="150">
                <a:latin typeface="Arial"/>
                <a:cs typeface="Arial"/>
              </a:rPr>
              <a:t>t</a:t>
            </a:r>
            <a:r>
              <a:rPr dirty="0" sz="2800" spc="-350">
                <a:latin typeface="Arial"/>
                <a:cs typeface="Arial"/>
              </a:rPr>
              <a:t>s</a:t>
            </a:r>
            <a:r>
              <a:rPr dirty="0" sz="2800" spc="114">
                <a:latin typeface="Arial"/>
                <a:cs typeface="Arial"/>
              </a:rPr>
              <a:t>t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nd</a:t>
            </a:r>
            <a:r>
              <a:rPr dirty="0" sz="2800" spc="-45">
                <a:latin typeface="Arial"/>
                <a:cs typeface="Arial"/>
              </a:rPr>
              <a:t>in</a:t>
            </a:r>
            <a:r>
              <a:rPr dirty="0" sz="2800" spc="-245">
                <a:latin typeface="Arial"/>
                <a:cs typeface="Arial"/>
              </a:rPr>
              <a:t>g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 spc="10">
                <a:latin typeface="Arial"/>
                <a:cs typeface="Arial"/>
              </a:rPr>
              <a:t>f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215">
                <a:latin typeface="Arial"/>
                <a:cs typeface="Arial"/>
              </a:rPr>
              <a:t>c</a:t>
            </a:r>
            <a:r>
              <a:rPr dirty="0" sz="2800" spc="-95">
                <a:latin typeface="Arial"/>
                <a:cs typeface="Arial"/>
              </a:rPr>
              <a:t>u</a:t>
            </a:r>
            <a:r>
              <a:rPr dirty="0" sz="2800" spc="65">
                <a:latin typeface="Arial"/>
                <a:cs typeface="Arial"/>
              </a:rPr>
              <a:t>l</a:t>
            </a:r>
            <a:r>
              <a:rPr dirty="0" sz="2800" spc="90">
                <a:latin typeface="Arial"/>
                <a:cs typeface="Arial"/>
              </a:rPr>
              <a:t>t</a:t>
            </a:r>
            <a:r>
              <a:rPr dirty="0" sz="2800" spc="-135">
                <a:latin typeface="Arial"/>
                <a:cs typeface="Arial"/>
              </a:rPr>
              <a:t>y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240">
                <a:latin typeface="Arial"/>
                <a:cs typeface="Arial"/>
              </a:rPr>
              <a:t>a</a:t>
            </a:r>
            <a:r>
              <a:rPr dirty="0" sz="2800" spc="-60">
                <a:latin typeface="Arial"/>
                <a:cs typeface="Arial"/>
              </a:rPr>
              <a:t>w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90">
                <a:latin typeface="Arial"/>
                <a:cs typeface="Arial"/>
              </a:rPr>
              <a:t>d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240">
                <a:latin typeface="Arial"/>
                <a:cs typeface="Arial"/>
              </a:rPr>
              <a:t>a</a:t>
            </a:r>
            <a:r>
              <a:rPr dirty="0" sz="2800" spc="155">
                <a:latin typeface="Arial"/>
                <a:cs typeface="Arial"/>
              </a:rPr>
              <a:t>t  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0">
                <a:latin typeface="Arial"/>
                <a:cs typeface="Arial"/>
              </a:rPr>
              <a:t>n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i</a:t>
            </a:r>
            <a:r>
              <a:rPr dirty="0" sz="2800" spc="-55">
                <a:latin typeface="Arial"/>
                <a:cs typeface="Arial"/>
              </a:rPr>
              <a:t>n</a:t>
            </a:r>
            <a:r>
              <a:rPr dirty="0" sz="2800" spc="-85">
                <a:latin typeface="Arial"/>
                <a:cs typeface="Arial"/>
              </a:rPr>
              <a:t>-</a:t>
            </a:r>
            <a:r>
              <a:rPr dirty="0" sz="2800" spc="-95">
                <a:latin typeface="Arial"/>
                <a:cs typeface="Arial"/>
              </a:rPr>
              <a:t>p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r</a:t>
            </a:r>
            <a:r>
              <a:rPr dirty="0" sz="2800" spc="-315">
                <a:latin typeface="Arial"/>
                <a:cs typeface="Arial"/>
              </a:rPr>
              <a:t>s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90">
                <a:latin typeface="Arial"/>
                <a:cs typeface="Arial"/>
              </a:rPr>
              <a:t>n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95">
                <a:latin typeface="Arial"/>
                <a:cs typeface="Arial"/>
              </a:rPr>
              <a:t>b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nqu</a:t>
            </a:r>
            <a:r>
              <a:rPr dirty="0" sz="2800" spc="-185">
                <a:latin typeface="Arial"/>
                <a:cs typeface="Arial"/>
              </a:rPr>
              <a:t>e</a:t>
            </a:r>
            <a:r>
              <a:rPr dirty="0" sz="2800" spc="155">
                <a:latin typeface="Arial"/>
                <a:cs typeface="Arial"/>
              </a:rPr>
              <a:t>t</a:t>
            </a:r>
            <a:endParaRPr sz="2800">
              <a:latin typeface="Arial"/>
              <a:cs typeface="Arial"/>
            </a:endParaRPr>
          </a:p>
          <a:p>
            <a:pPr algn="just" marL="241300" marR="210185" indent="-229235">
              <a:lnSpc>
                <a:spcPts val="3030"/>
              </a:lnSpc>
              <a:spcBef>
                <a:spcPts val="995"/>
              </a:spcBef>
              <a:buChar char="•"/>
              <a:tabLst>
                <a:tab pos="241935" algn="l"/>
              </a:tabLst>
            </a:pPr>
            <a:r>
              <a:rPr dirty="0" sz="2800" spc="-430">
                <a:latin typeface="Arial"/>
                <a:cs typeface="Arial"/>
              </a:rPr>
              <a:t>C</a:t>
            </a:r>
            <a:r>
              <a:rPr dirty="0" sz="2800" spc="-330">
                <a:latin typeface="Arial"/>
                <a:cs typeface="Arial"/>
              </a:rPr>
              <a:t>a</a:t>
            </a:r>
            <a:r>
              <a:rPr dirty="0" sz="2800" spc="25">
                <a:latin typeface="Arial"/>
                <a:cs typeface="Arial"/>
              </a:rPr>
              <a:t>rl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310">
                <a:latin typeface="Arial"/>
                <a:cs typeface="Arial"/>
              </a:rPr>
              <a:t>s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250">
                <a:latin typeface="Arial"/>
                <a:cs typeface="Arial"/>
              </a:rPr>
              <a:t>A</a:t>
            </a:r>
            <a:r>
              <a:rPr dirty="0" sz="2800" spc="-240">
                <a:latin typeface="Arial"/>
                <a:cs typeface="Arial"/>
              </a:rPr>
              <a:t>c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350">
                <a:latin typeface="Arial"/>
                <a:cs typeface="Arial"/>
              </a:rPr>
              <a:t>s</a:t>
            </a:r>
            <a:r>
              <a:rPr dirty="0" sz="2800" spc="114">
                <a:latin typeface="Arial"/>
                <a:cs typeface="Arial"/>
              </a:rPr>
              <a:t>t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85">
                <a:latin typeface="Arial"/>
                <a:cs typeface="Arial"/>
              </a:rPr>
              <a:t>,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M</a:t>
            </a:r>
            <a:r>
              <a:rPr dirty="0" sz="2800" spc="-5">
                <a:latin typeface="Arial"/>
                <a:cs typeface="Arial"/>
              </a:rPr>
              <a:t>.</a:t>
            </a:r>
            <a:r>
              <a:rPr dirty="0" sz="2800" spc="-370">
                <a:latin typeface="Arial"/>
                <a:cs typeface="Arial"/>
              </a:rPr>
              <a:t>D</a:t>
            </a:r>
            <a:r>
              <a:rPr dirty="0" sz="2800" spc="-75">
                <a:latin typeface="Arial"/>
                <a:cs typeface="Arial"/>
              </a:rPr>
              <a:t>.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60">
                <a:latin typeface="Arial"/>
                <a:cs typeface="Arial"/>
              </a:rPr>
              <a:t>w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310">
                <a:latin typeface="Arial"/>
                <a:cs typeface="Arial"/>
              </a:rPr>
              <a:t>s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160">
                <a:latin typeface="Arial"/>
                <a:cs typeface="Arial"/>
              </a:rPr>
              <a:t>n</a:t>
            </a:r>
            <a:r>
              <a:rPr dirty="0" sz="2800" spc="-155">
                <a:latin typeface="Arial"/>
                <a:cs typeface="Arial"/>
              </a:rPr>
              <a:t>a</a:t>
            </a:r>
            <a:r>
              <a:rPr dirty="0" sz="2800" spc="-165">
                <a:latin typeface="Arial"/>
                <a:cs typeface="Arial"/>
              </a:rPr>
              <a:t>m</a:t>
            </a:r>
            <a:r>
              <a:rPr dirty="0" sz="2800" spc="-110">
                <a:latin typeface="Arial"/>
                <a:cs typeface="Arial"/>
              </a:rPr>
              <a:t>e</a:t>
            </a:r>
            <a:r>
              <a:rPr dirty="0" sz="2800" spc="-60">
                <a:latin typeface="Arial"/>
                <a:cs typeface="Arial"/>
              </a:rPr>
              <a:t>d  </a:t>
            </a:r>
            <a:r>
              <a:rPr dirty="0" sz="2800" spc="-90">
                <a:latin typeface="Arial"/>
                <a:cs typeface="Arial"/>
              </a:rPr>
              <a:t>outstanding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 spc="-70">
                <a:latin typeface="Arial"/>
                <a:cs typeface="Arial"/>
              </a:rPr>
              <a:t>staff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38200" y="2884932"/>
            <a:ext cx="3104515" cy="2715895"/>
            <a:chOff x="838200" y="2884932"/>
            <a:chExt cx="3104515" cy="271589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200" y="2884932"/>
              <a:ext cx="2155135" cy="14217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0032" y="4399788"/>
              <a:ext cx="2162566" cy="12009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483618"/>
            <a:ext cx="3747135" cy="1126490"/>
          </a:xfrm>
          <a:prstGeom prst="rect"/>
        </p:spPr>
        <p:txBody>
          <a:bodyPr wrap="square" lIns="0" tIns="79375" rIns="0" bIns="0" rtlCol="0" vert="horz">
            <a:spAutoFit/>
          </a:bodyPr>
          <a:lstStyle/>
          <a:p>
            <a:pPr marL="12700" marR="5080">
              <a:lnSpc>
                <a:spcPts val="4100"/>
              </a:lnSpc>
              <a:spcBef>
                <a:spcPts val="625"/>
              </a:spcBef>
            </a:pPr>
            <a:r>
              <a:rPr dirty="0" sz="3800" spc="-235">
                <a:solidFill>
                  <a:srgbClr val="FFFFFF"/>
                </a:solidFill>
              </a:rPr>
              <a:t>Un</a:t>
            </a:r>
            <a:r>
              <a:rPr dirty="0" sz="3800" spc="-5">
                <a:solidFill>
                  <a:srgbClr val="FFFFFF"/>
                </a:solidFill>
              </a:rPr>
              <a:t>i</a:t>
            </a:r>
            <a:r>
              <a:rPr dirty="0" sz="3800" spc="-275">
                <a:solidFill>
                  <a:srgbClr val="FFFFFF"/>
                </a:solidFill>
              </a:rPr>
              <a:t>v</a:t>
            </a:r>
            <a:r>
              <a:rPr dirty="0" sz="3800" spc="-120">
                <a:solidFill>
                  <a:srgbClr val="FFFFFF"/>
                </a:solidFill>
              </a:rPr>
              <a:t>e</a:t>
            </a:r>
            <a:r>
              <a:rPr dirty="0" sz="3800" spc="-155">
                <a:solidFill>
                  <a:srgbClr val="FFFFFF"/>
                </a:solidFill>
              </a:rPr>
              <a:t>r</a:t>
            </a:r>
            <a:r>
              <a:rPr dirty="0" sz="3800" spc="-220">
                <a:solidFill>
                  <a:srgbClr val="FFFFFF"/>
                </a:solidFill>
              </a:rPr>
              <a:t>si</a:t>
            </a:r>
            <a:r>
              <a:rPr dirty="0" sz="3800" spc="185">
                <a:solidFill>
                  <a:srgbClr val="FFFFFF"/>
                </a:solidFill>
              </a:rPr>
              <a:t>t</a:t>
            </a:r>
            <a:r>
              <a:rPr dirty="0" sz="3800" spc="-225">
                <a:solidFill>
                  <a:srgbClr val="FFFFFF"/>
                </a:solidFill>
              </a:rPr>
              <a:t>y</a:t>
            </a:r>
            <a:r>
              <a:rPr dirty="0" sz="3800" spc="-215">
                <a:solidFill>
                  <a:srgbClr val="FFFFFF"/>
                </a:solidFill>
              </a:rPr>
              <a:t> </a:t>
            </a:r>
            <a:r>
              <a:rPr dirty="0" sz="3800" spc="-430">
                <a:solidFill>
                  <a:srgbClr val="FFFFFF"/>
                </a:solidFill>
              </a:rPr>
              <a:t>A</a:t>
            </a:r>
            <a:r>
              <a:rPr dirty="0" sz="3800" spc="-135">
                <a:solidFill>
                  <a:srgbClr val="FFFFFF"/>
                </a:solidFill>
              </a:rPr>
              <a:t>w</a:t>
            </a:r>
            <a:r>
              <a:rPr dirty="0" sz="3800" spc="-330">
                <a:solidFill>
                  <a:srgbClr val="FFFFFF"/>
                </a:solidFill>
              </a:rPr>
              <a:t>a</a:t>
            </a:r>
            <a:r>
              <a:rPr dirty="0" sz="3800" spc="-20">
                <a:solidFill>
                  <a:srgbClr val="FFFFFF"/>
                </a:solidFill>
              </a:rPr>
              <a:t>r</a:t>
            </a:r>
            <a:r>
              <a:rPr dirty="0" sz="3800" spc="-140">
                <a:solidFill>
                  <a:srgbClr val="FFFFFF"/>
                </a:solidFill>
              </a:rPr>
              <a:t>d</a:t>
            </a:r>
            <a:r>
              <a:rPr dirty="0" sz="3800" spc="-430">
                <a:solidFill>
                  <a:srgbClr val="FFFFFF"/>
                </a:solidFill>
              </a:rPr>
              <a:t>s</a:t>
            </a:r>
            <a:r>
              <a:rPr dirty="0" sz="3800" spc="-210">
                <a:solidFill>
                  <a:srgbClr val="FFFFFF"/>
                </a:solidFill>
              </a:rPr>
              <a:t> </a:t>
            </a:r>
            <a:r>
              <a:rPr dirty="0" sz="3800" spc="-90">
                <a:solidFill>
                  <a:srgbClr val="FFFFFF"/>
                </a:solidFill>
              </a:rPr>
              <a:t>-  </a:t>
            </a:r>
            <a:r>
              <a:rPr dirty="0" sz="3800" spc="-840">
                <a:solidFill>
                  <a:srgbClr val="FFFFFF"/>
                </a:solidFill>
              </a:rPr>
              <a:t>T</a:t>
            </a:r>
            <a:r>
              <a:rPr dirty="0" sz="3800" spc="-280">
                <a:solidFill>
                  <a:srgbClr val="FFFFFF"/>
                </a:solidFill>
              </a:rPr>
              <a:t>e</a:t>
            </a:r>
            <a:r>
              <a:rPr dirty="0" sz="3800" spc="-285">
                <a:solidFill>
                  <a:srgbClr val="FFFFFF"/>
                </a:solidFill>
              </a:rPr>
              <a:t>a</a:t>
            </a:r>
            <a:r>
              <a:rPr dirty="0" sz="3800" spc="-210">
                <a:solidFill>
                  <a:srgbClr val="FFFFFF"/>
                </a:solidFill>
              </a:rPr>
              <a:t>ch</a:t>
            </a:r>
            <a:r>
              <a:rPr dirty="0" sz="3800" spc="-5">
                <a:solidFill>
                  <a:srgbClr val="FFFFFF"/>
                </a:solidFill>
              </a:rPr>
              <a:t>i</a:t>
            </a:r>
            <a:r>
              <a:rPr dirty="0" sz="3800" spc="-140">
                <a:solidFill>
                  <a:srgbClr val="FFFFFF"/>
                </a:solidFill>
              </a:rPr>
              <a:t>n</a:t>
            </a:r>
            <a:r>
              <a:rPr dirty="0" sz="3800" spc="-335">
                <a:solidFill>
                  <a:srgbClr val="FFFFFF"/>
                </a:solidFill>
              </a:rPr>
              <a:t>g</a:t>
            </a:r>
            <a:r>
              <a:rPr dirty="0" sz="3800" spc="-210">
                <a:solidFill>
                  <a:srgbClr val="FFFFFF"/>
                </a:solidFill>
              </a:rPr>
              <a:t> </a:t>
            </a:r>
            <a:r>
              <a:rPr dirty="0" sz="3800" spc="-395">
                <a:solidFill>
                  <a:srgbClr val="FFFFFF"/>
                </a:solidFill>
              </a:rPr>
              <a:t>A</a:t>
            </a:r>
            <a:r>
              <a:rPr dirty="0" sz="3800" spc="-320">
                <a:solidFill>
                  <a:srgbClr val="FFFFFF"/>
                </a:solidFill>
              </a:rPr>
              <a:t>c</a:t>
            </a:r>
            <a:r>
              <a:rPr dirty="0" sz="3800" spc="-330">
                <a:solidFill>
                  <a:srgbClr val="FFFFFF"/>
                </a:solidFill>
              </a:rPr>
              <a:t>a</a:t>
            </a:r>
            <a:r>
              <a:rPr dirty="0" sz="3800" spc="-140">
                <a:solidFill>
                  <a:srgbClr val="FFFFFF"/>
                </a:solidFill>
              </a:rPr>
              <a:t>d</a:t>
            </a:r>
            <a:r>
              <a:rPr dirty="0" sz="3800" spc="-160">
                <a:solidFill>
                  <a:srgbClr val="FFFFFF"/>
                </a:solidFill>
              </a:rPr>
              <a:t>e</a:t>
            </a:r>
            <a:r>
              <a:rPr dirty="0" sz="3800" spc="-320">
                <a:solidFill>
                  <a:srgbClr val="FFFFFF"/>
                </a:solidFill>
              </a:rPr>
              <a:t>m</a:t>
            </a:r>
            <a:r>
              <a:rPr dirty="0" sz="3800" spc="-225">
                <a:solidFill>
                  <a:srgbClr val="FFFFFF"/>
                </a:solidFill>
              </a:rPr>
              <a:t>y</a:t>
            </a:r>
            <a:endParaRPr sz="3800"/>
          </a:p>
        </p:txBody>
      </p:sp>
      <p:sp>
        <p:nvSpPr>
          <p:cNvPr id="4" name="object 4"/>
          <p:cNvSpPr/>
          <p:nvPr/>
        </p:nvSpPr>
        <p:spPr>
          <a:xfrm>
            <a:off x="832103" y="1749551"/>
            <a:ext cx="4718685" cy="0"/>
          </a:xfrm>
          <a:custGeom>
            <a:avLst/>
            <a:gdLst/>
            <a:ahLst/>
            <a:cxnLst/>
            <a:rect l="l" t="t" r="r" b="b"/>
            <a:pathLst>
              <a:path w="4718685" h="0">
                <a:moveTo>
                  <a:pt x="471830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76509" y="1894968"/>
            <a:ext cx="4321175" cy="210375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241300" marR="21590" indent="-228600">
              <a:lnSpc>
                <a:spcPts val="2160"/>
              </a:lnSpc>
              <a:spcBef>
                <a:spcPts val="37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Adna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ub</a:t>
            </a:r>
            <a:r>
              <a:rPr dirty="0" sz="20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2000" spc="-30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cu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r 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Biology; 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Poultry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Sciences;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Biological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Sc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nduc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he  </a:t>
            </a:r>
            <a:r>
              <a:rPr dirty="0" sz="2000" spc="-43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000">
              <a:latin typeface="Arial"/>
              <a:cs typeface="Arial"/>
            </a:endParaRPr>
          </a:p>
          <a:p>
            <a:pPr algn="just" marL="241300" marR="5080" indent="-228600">
              <a:lnSpc>
                <a:spcPts val="2160"/>
              </a:lnSpc>
              <a:spcBef>
                <a:spcPts val="994"/>
              </a:spcBef>
              <a:buChar char="•"/>
              <a:tabLst>
                <a:tab pos="241300" algn="l"/>
              </a:tabLst>
            </a:pP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000" spc="-1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r>
              <a:rPr dirty="0" sz="2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7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hn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nd  </a:t>
            </a:r>
            <a:r>
              <a:rPr dirty="0" sz="2000" spc="4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7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oi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5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g  </a:t>
            </a:r>
            <a:r>
              <a:rPr dirty="0" sz="2000" spc="-43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p.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3626" y="5707379"/>
            <a:ext cx="4714240" cy="0"/>
          </a:xfrm>
          <a:custGeom>
            <a:avLst/>
            <a:gdLst/>
            <a:ahLst/>
            <a:cxnLst/>
            <a:rect l="l" t="t" r="r" b="b"/>
            <a:pathLst>
              <a:path w="4714240" h="0">
                <a:moveTo>
                  <a:pt x="471399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5768" y="0"/>
            <a:ext cx="45988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4139" y="719391"/>
            <a:ext cx="4449445" cy="122047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dirty="0" spc="-250">
                <a:solidFill>
                  <a:srgbClr val="FFFFFF"/>
                </a:solidFill>
              </a:rPr>
              <a:t>U</a:t>
            </a:r>
            <a:r>
              <a:rPr dirty="0" spc="-110">
                <a:solidFill>
                  <a:srgbClr val="FFFFFF"/>
                </a:solidFill>
              </a:rPr>
              <a:t>n</a:t>
            </a:r>
            <a:r>
              <a:rPr dirty="0" spc="-10">
                <a:solidFill>
                  <a:srgbClr val="FFFFFF"/>
                </a:solidFill>
              </a:rPr>
              <a:t>i</a:t>
            </a:r>
            <a:r>
              <a:rPr dirty="0" spc="-190">
                <a:solidFill>
                  <a:srgbClr val="FFFFFF"/>
                </a:solidFill>
              </a:rPr>
              <a:t>v</a:t>
            </a:r>
            <a:r>
              <a:rPr dirty="0" spc="-185">
                <a:solidFill>
                  <a:srgbClr val="FFFFFF"/>
                </a:solidFill>
              </a:rPr>
              <a:t>e</a:t>
            </a:r>
            <a:r>
              <a:rPr dirty="0" spc="-35">
                <a:solidFill>
                  <a:srgbClr val="FFFFFF"/>
                </a:solidFill>
              </a:rPr>
              <a:t>r</a:t>
            </a:r>
            <a:r>
              <a:rPr dirty="0" spc="-325">
                <a:solidFill>
                  <a:srgbClr val="FFFFFF"/>
                </a:solidFill>
              </a:rPr>
              <a:t>s</a:t>
            </a:r>
            <a:r>
              <a:rPr dirty="0" spc="-10">
                <a:solidFill>
                  <a:srgbClr val="FFFFFF"/>
                </a:solidFill>
              </a:rPr>
              <a:t>i</a:t>
            </a:r>
            <a:r>
              <a:rPr dirty="0" spc="145">
                <a:solidFill>
                  <a:srgbClr val="FFFFFF"/>
                </a:solidFill>
              </a:rPr>
              <a:t>t</a:t>
            </a:r>
            <a:r>
              <a:rPr dirty="0" spc="-170">
                <a:solidFill>
                  <a:srgbClr val="FFFFFF"/>
                </a:solidFill>
              </a:rPr>
              <a:t>y</a:t>
            </a:r>
            <a:r>
              <a:rPr dirty="0" spc="-114">
                <a:solidFill>
                  <a:srgbClr val="FFFFFF"/>
                </a:solidFill>
              </a:rPr>
              <a:t> </a:t>
            </a:r>
            <a:r>
              <a:rPr dirty="0" spc="-325">
                <a:solidFill>
                  <a:srgbClr val="FFFFFF"/>
                </a:solidFill>
              </a:rPr>
              <a:t>A</a:t>
            </a:r>
            <a:r>
              <a:rPr dirty="0" spc="-105">
                <a:solidFill>
                  <a:srgbClr val="FFFFFF"/>
                </a:solidFill>
              </a:rPr>
              <a:t>w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0">
                <a:solidFill>
                  <a:srgbClr val="FFFFFF"/>
                </a:solidFill>
              </a:rPr>
              <a:t>r</a:t>
            </a:r>
            <a:r>
              <a:rPr dirty="0" spc="-110">
                <a:solidFill>
                  <a:srgbClr val="FFFFFF"/>
                </a:solidFill>
              </a:rPr>
              <a:t>d</a:t>
            </a:r>
            <a:r>
              <a:rPr dirty="0" spc="-320">
                <a:solidFill>
                  <a:srgbClr val="FFFFFF"/>
                </a:solidFill>
              </a:rPr>
              <a:t>s</a:t>
            </a:r>
            <a:r>
              <a:rPr dirty="0" spc="-145">
                <a:solidFill>
                  <a:srgbClr val="FFFFFF"/>
                </a:solidFill>
              </a:rPr>
              <a:t> </a:t>
            </a:r>
            <a:r>
              <a:rPr dirty="0" spc="-165">
                <a:solidFill>
                  <a:srgbClr val="FFFFFF"/>
                </a:solidFill>
              </a:rPr>
              <a:t>–</a:t>
            </a:r>
          </a:p>
          <a:p>
            <a:pPr marL="12700" marR="5080">
              <a:lnSpc>
                <a:spcPts val="3030"/>
              </a:lnSpc>
              <a:spcBef>
                <a:spcPts val="209"/>
              </a:spcBef>
            </a:pPr>
            <a:r>
              <a:rPr dirty="0" spc="-430">
                <a:solidFill>
                  <a:srgbClr val="FFFFFF"/>
                </a:solidFill>
              </a:rPr>
              <a:t>G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10">
                <a:solidFill>
                  <a:srgbClr val="FFFFFF"/>
                </a:solidFill>
              </a:rPr>
              <a:t>l</a:t>
            </a:r>
            <a:r>
              <a:rPr dirty="0" spc="-105">
                <a:solidFill>
                  <a:srgbClr val="FFFFFF"/>
                </a:solidFill>
              </a:rPr>
              <a:t>d</a:t>
            </a:r>
            <a:r>
              <a:rPr dirty="0" spc="-130">
                <a:solidFill>
                  <a:srgbClr val="FFFFFF"/>
                </a:solidFill>
              </a:rPr>
              <a:t> </a:t>
            </a:r>
            <a:r>
              <a:rPr dirty="0" spc="25">
                <a:solidFill>
                  <a:srgbClr val="FFFFFF"/>
                </a:solidFill>
              </a:rPr>
              <a:t>M</a:t>
            </a:r>
            <a:r>
              <a:rPr dirty="0" spc="-185">
                <a:solidFill>
                  <a:srgbClr val="FFFFFF"/>
                </a:solidFill>
              </a:rPr>
              <a:t>e</a:t>
            </a:r>
            <a:r>
              <a:rPr dirty="0" spc="-110">
                <a:solidFill>
                  <a:srgbClr val="FFFFFF"/>
                </a:solidFill>
              </a:rPr>
              <a:t>d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0">
                <a:solidFill>
                  <a:srgbClr val="FFFFFF"/>
                </a:solidFill>
              </a:rPr>
              <a:t>l</a:t>
            </a:r>
            <a:r>
              <a:rPr dirty="0" spc="-320">
                <a:solidFill>
                  <a:srgbClr val="FFFFFF"/>
                </a:solidFill>
              </a:rPr>
              <a:t>s</a:t>
            </a:r>
            <a:r>
              <a:rPr dirty="0" spc="-145">
                <a:solidFill>
                  <a:srgbClr val="FFFFFF"/>
                </a:solidFill>
              </a:rPr>
              <a:t> </a:t>
            </a:r>
            <a:r>
              <a:rPr dirty="0" spc="55">
                <a:solidFill>
                  <a:srgbClr val="FFFFFF"/>
                </a:solidFill>
              </a:rPr>
              <a:t>f</a:t>
            </a:r>
            <a:r>
              <a:rPr dirty="0" spc="-35">
                <a:solidFill>
                  <a:srgbClr val="FFFFFF"/>
                </a:solidFill>
              </a:rPr>
              <a:t>r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125">
                <a:solidFill>
                  <a:srgbClr val="FFFFFF"/>
                </a:solidFill>
              </a:rPr>
              <a:t>m</a:t>
            </a:r>
            <a:r>
              <a:rPr dirty="0" spc="-135">
                <a:solidFill>
                  <a:srgbClr val="FFFFFF"/>
                </a:solidFill>
              </a:rPr>
              <a:t> </a:t>
            </a:r>
            <a:r>
              <a:rPr dirty="0" spc="145">
                <a:solidFill>
                  <a:srgbClr val="FFFFFF"/>
                </a:solidFill>
              </a:rPr>
              <a:t>t</a:t>
            </a:r>
            <a:r>
              <a:rPr dirty="0" spc="-110">
                <a:solidFill>
                  <a:srgbClr val="FFFFFF"/>
                </a:solidFill>
              </a:rPr>
              <a:t>h</a:t>
            </a:r>
            <a:r>
              <a:rPr dirty="0" spc="-180">
                <a:solidFill>
                  <a:srgbClr val="FFFFFF"/>
                </a:solidFill>
              </a:rPr>
              <a:t>e</a:t>
            </a:r>
            <a:r>
              <a:rPr dirty="0" spc="-135">
                <a:solidFill>
                  <a:srgbClr val="FFFFFF"/>
                </a:solidFill>
              </a:rPr>
              <a:t> </a:t>
            </a:r>
            <a:r>
              <a:rPr dirty="0" spc="-360">
                <a:solidFill>
                  <a:srgbClr val="FFFFFF"/>
                </a:solidFill>
              </a:rPr>
              <a:t>O</a:t>
            </a:r>
            <a:r>
              <a:rPr dirty="0" spc="20">
                <a:solidFill>
                  <a:srgbClr val="FFFFFF"/>
                </a:solidFill>
              </a:rPr>
              <a:t>f</a:t>
            </a:r>
            <a:r>
              <a:rPr dirty="0" spc="55">
                <a:solidFill>
                  <a:srgbClr val="FFFFFF"/>
                </a:solidFill>
              </a:rPr>
              <a:t>f</a:t>
            </a:r>
            <a:r>
              <a:rPr dirty="0" spc="-10">
                <a:solidFill>
                  <a:srgbClr val="FFFFFF"/>
                </a:solidFill>
              </a:rPr>
              <a:t>i</a:t>
            </a:r>
            <a:r>
              <a:rPr dirty="0" spc="-220">
                <a:solidFill>
                  <a:srgbClr val="FFFFFF"/>
                </a:solidFill>
              </a:rPr>
              <a:t>c</a:t>
            </a:r>
            <a:r>
              <a:rPr dirty="0" spc="-180">
                <a:solidFill>
                  <a:srgbClr val="FFFFFF"/>
                </a:solidFill>
              </a:rPr>
              <a:t>e</a:t>
            </a:r>
            <a:r>
              <a:rPr dirty="0" spc="-135">
                <a:solidFill>
                  <a:srgbClr val="FFFFFF"/>
                </a:solidFill>
              </a:rPr>
              <a:t> 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55">
                <a:solidFill>
                  <a:srgbClr val="FFFFFF"/>
                </a:solidFill>
              </a:rPr>
              <a:t>f  </a:t>
            </a:r>
            <a:r>
              <a:rPr dirty="0" spc="-240">
                <a:solidFill>
                  <a:srgbClr val="FFFFFF"/>
                </a:solidFill>
              </a:rPr>
              <a:t>N</a:t>
            </a:r>
            <a:r>
              <a:rPr dirty="0" spc="-270">
                <a:solidFill>
                  <a:srgbClr val="FFFFFF"/>
                </a:solidFill>
              </a:rPr>
              <a:t>a</a:t>
            </a:r>
            <a:r>
              <a:rPr dirty="0" spc="145">
                <a:solidFill>
                  <a:srgbClr val="FFFFFF"/>
                </a:solidFill>
              </a:rPr>
              <a:t>t</a:t>
            </a:r>
            <a:r>
              <a:rPr dirty="0" spc="-35">
                <a:solidFill>
                  <a:srgbClr val="FFFFFF"/>
                </a:solidFill>
              </a:rPr>
              <a:t>i</a:t>
            </a:r>
            <a:r>
              <a:rPr dirty="0" spc="-70">
                <a:solidFill>
                  <a:srgbClr val="FFFFFF"/>
                </a:solidFill>
              </a:rPr>
              <a:t>o</a:t>
            </a:r>
            <a:r>
              <a:rPr dirty="0" spc="-110">
                <a:solidFill>
                  <a:srgbClr val="FFFFFF"/>
                </a:solidFill>
              </a:rPr>
              <a:t>n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50">
                <a:solidFill>
                  <a:srgbClr val="FFFFFF"/>
                </a:solidFill>
              </a:rPr>
              <a:t>ll</a:t>
            </a:r>
            <a:r>
              <a:rPr dirty="0" spc="-95">
                <a:solidFill>
                  <a:srgbClr val="FFFFFF"/>
                </a:solidFill>
              </a:rPr>
              <a:t>y</a:t>
            </a:r>
            <a:r>
              <a:rPr dirty="0" spc="-155">
                <a:solidFill>
                  <a:srgbClr val="FFFFFF"/>
                </a:solidFill>
              </a:rPr>
              <a:t> </a:t>
            </a:r>
            <a:r>
              <a:rPr dirty="0" spc="-530">
                <a:solidFill>
                  <a:srgbClr val="FFFFFF"/>
                </a:solidFill>
              </a:rPr>
              <a:t>C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130">
                <a:solidFill>
                  <a:srgbClr val="FFFFFF"/>
                </a:solidFill>
              </a:rPr>
              <a:t>m</a:t>
            </a:r>
            <a:r>
              <a:rPr dirty="0" spc="-110">
                <a:solidFill>
                  <a:srgbClr val="FFFFFF"/>
                </a:solidFill>
              </a:rPr>
              <a:t>p</a:t>
            </a:r>
            <a:r>
              <a:rPr dirty="0" spc="-195">
                <a:solidFill>
                  <a:srgbClr val="FFFFFF"/>
                </a:solidFill>
              </a:rPr>
              <a:t>e</a:t>
            </a:r>
            <a:r>
              <a:rPr dirty="0" spc="145">
                <a:solidFill>
                  <a:srgbClr val="FFFFFF"/>
                </a:solidFill>
              </a:rPr>
              <a:t>t</a:t>
            </a:r>
            <a:r>
              <a:rPr dirty="0" spc="55">
                <a:solidFill>
                  <a:srgbClr val="FFFFFF"/>
                </a:solidFill>
              </a:rPr>
              <a:t>i</a:t>
            </a:r>
            <a:r>
              <a:rPr dirty="0" spc="80">
                <a:solidFill>
                  <a:srgbClr val="FFFFFF"/>
                </a:solidFill>
              </a:rPr>
              <a:t>t</a:t>
            </a:r>
            <a:r>
              <a:rPr dirty="0" spc="-60">
                <a:solidFill>
                  <a:srgbClr val="FFFFFF"/>
                </a:solidFill>
              </a:rPr>
              <a:t>i</a:t>
            </a:r>
            <a:r>
              <a:rPr dirty="0" spc="-145">
                <a:solidFill>
                  <a:srgbClr val="FFFFFF"/>
                </a:solidFill>
              </a:rPr>
              <a:t>v</a:t>
            </a:r>
            <a:r>
              <a:rPr dirty="0" spc="-180">
                <a:solidFill>
                  <a:srgbClr val="FFFFFF"/>
                </a:solidFill>
              </a:rPr>
              <a:t>e</a:t>
            </a:r>
            <a:r>
              <a:rPr dirty="0" spc="-135">
                <a:solidFill>
                  <a:srgbClr val="FFFFFF"/>
                </a:solidFill>
              </a:rPr>
              <a:t> </a:t>
            </a:r>
            <a:r>
              <a:rPr dirty="0" spc="-325">
                <a:solidFill>
                  <a:srgbClr val="FFFFFF"/>
                </a:solidFill>
              </a:rPr>
              <a:t>A</a:t>
            </a:r>
            <a:r>
              <a:rPr dirty="0" spc="-105">
                <a:solidFill>
                  <a:srgbClr val="FFFFFF"/>
                </a:solidFill>
              </a:rPr>
              <a:t>w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0">
                <a:solidFill>
                  <a:srgbClr val="FFFFFF"/>
                </a:solidFill>
              </a:rPr>
              <a:t>r</a:t>
            </a:r>
            <a:r>
              <a:rPr dirty="0" spc="-110">
                <a:solidFill>
                  <a:srgbClr val="FFFFFF"/>
                </a:solidFill>
              </a:rPr>
              <a:t>d</a:t>
            </a:r>
            <a:r>
              <a:rPr dirty="0" spc="-320">
                <a:solidFill>
                  <a:srgbClr val="FFFFFF"/>
                </a:solidFill>
              </a:rPr>
              <a:t>s</a:t>
            </a:r>
          </a:p>
        </p:txBody>
      </p:sp>
      <p:sp>
        <p:nvSpPr>
          <p:cNvPr id="4" name="object 4"/>
          <p:cNvSpPr/>
          <p:nvPr/>
        </p:nvSpPr>
        <p:spPr>
          <a:xfrm>
            <a:off x="-1" y="2026920"/>
            <a:ext cx="6096000" cy="0"/>
          </a:xfrm>
          <a:custGeom>
            <a:avLst/>
            <a:gdLst/>
            <a:ahLst/>
            <a:cxnLst/>
            <a:rect l="l" t="t" r="r" b="b"/>
            <a:pathLst>
              <a:path w="6096000" h="0">
                <a:moveTo>
                  <a:pt x="60960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374139" y="2179206"/>
            <a:ext cx="2539365" cy="827405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Ji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Gi</a:t>
            </a: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ty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20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7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30">
                <a:solidFill>
                  <a:srgbClr val="FFFFFF"/>
                </a:solidFill>
                <a:latin typeface="Arial"/>
                <a:cs typeface="Arial"/>
              </a:rPr>
              <a:t>ff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424929" y="176529"/>
            <a:ext cx="4008754" cy="3190240"/>
            <a:chOff x="6424929" y="176529"/>
            <a:chExt cx="4008754" cy="319024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5972" y="370331"/>
              <a:ext cx="2087879" cy="27843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31279" y="182879"/>
              <a:ext cx="3996054" cy="3177540"/>
            </a:xfrm>
            <a:custGeom>
              <a:avLst/>
              <a:gdLst/>
              <a:ahLst/>
              <a:cxnLst/>
              <a:rect l="l" t="t" r="r" b="b"/>
              <a:pathLst>
                <a:path w="3996054" h="3177540">
                  <a:moveTo>
                    <a:pt x="0" y="0"/>
                  </a:moveTo>
                  <a:lnTo>
                    <a:pt x="3995928" y="0"/>
                  </a:lnTo>
                  <a:lnTo>
                    <a:pt x="3995928" y="3177540"/>
                  </a:lnTo>
                  <a:lnTo>
                    <a:pt x="0" y="317754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7819390" y="3536950"/>
            <a:ext cx="4008754" cy="3190240"/>
            <a:chOff x="7819390" y="3536950"/>
            <a:chExt cx="4008754" cy="319024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88908" y="3730752"/>
              <a:ext cx="2087879" cy="278434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825740" y="3543300"/>
              <a:ext cx="3996054" cy="3177540"/>
            </a:xfrm>
            <a:custGeom>
              <a:avLst/>
              <a:gdLst/>
              <a:ahLst/>
              <a:cxnLst/>
              <a:rect l="l" t="t" r="r" b="b"/>
              <a:pathLst>
                <a:path w="3996054" h="3177540">
                  <a:moveTo>
                    <a:pt x="0" y="0"/>
                  </a:moveTo>
                  <a:lnTo>
                    <a:pt x="3995928" y="0"/>
                  </a:lnTo>
                  <a:lnTo>
                    <a:pt x="3995928" y="3177540"/>
                  </a:lnTo>
                  <a:lnTo>
                    <a:pt x="0" y="317754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4654550" cy="6858000"/>
            <a:chOff x="0" y="0"/>
            <a:chExt cx="465455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4654550" cy="6858000"/>
            </a:xfrm>
            <a:custGeom>
              <a:avLst/>
              <a:gdLst/>
              <a:ahLst/>
              <a:cxnLst/>
              <a:rect l="l" t="t" r="r" b="b"/>
              <a:pathLst>
                <a:path w="4654550" h="6858000">
                  <a:moveTo>
                    <a:pt x="465429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54296" y="6858000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43890" y="643890"/>
              <a:ext cx="3365500" cy="1597660"/>
            </a:xfrm>
            <a:custGeom>
              <a:avLst/>
              <a:gdLst/>
              <a:ahLst/>
              <a:cxnLst/>
              <a:rect l="l" t="t" r="r" b="b"/>
              <a:pathLst>
                <a:path w="3365500" h="1597660">
                  <a:moveTo>
                    <a:pt x="0" y="0"/>
                  </a:moveTo>
                  <a:lnTo>
                    <a:pt x="3364991" y="0"/>
                  </a:lnTo>
                  <a:lnTo>
                    <a:pt x="3364991" y="1597152"/>
                  </a:lnTo>
                  <a:lnTo>
                    <a:pt x="0" y="1597152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50325" y="787820"/>
            <a:ext cx="3150235" cy="1220470"/>
          </a:xfrm>
          <a:prstGeom prst="rect"/>
        </p:spPr>
        <p:txBody>
          <a:bodyPr wrap="square" lIns="0" tIns="59690" rIns="0" bIns="0" rtlCol="0" vert="horz">
            <a:spAutoFit/>
          </a:bodyPr>
          <a:lstStyle/>
          <a:p>
            <a:pPr algn="ctr" marL="12700" marR="5080" indent="-2540">
              <a:lnSpc>
                <a:spcPts val="3030"/>
              </a:lnSpc>
              <a:spcBef>
                <a:spcPts val="470"/>
              </a:spcBef>
            </a:pPr>
            <a:r>
              <a:rPr dirty="0" spc="-250">
                <a:solidFill>
                  <a:srgbClr val="FFFFFF"/>
                </a:solidFill>
              </a:rPr>
              <a:t>U</a:t>
            </a:r>
            <a:r>
              <a:rPr dirty="0" spc="-110">
                <a:solidFill>
                  <a:srgbClr val="FFFFFF"/>
                </a:solidFill>
              </a:rPr>
              <a:t>n</a:t>
            </a:r>
            <a:r>
              <a:rPr dirty="0" spc="-10">
                <a:solidFill>
                  <a:srgbClr val="FFFFFF"/>
                </a:solidFill>
              </a:rPr>
              <a:t>i</a:t>
            </a:r>
            <a:r>
              <a:rPr dirty="0" spc="-190">
                <a:solidFill>
                  <a:srgbClr val="FFFFFF"/>
                </a:solidFill>
              </a:rPr>
              <a:t>v</a:t>
            </a:r>
            <a:r>
              <a:rPr dirty="0" spc="-185">
                <a:solidFill>
                  <a:srgbClr val="FFFFFF"/>
                </a:solidFill>
              </a:rPr>
              <a:t>e</a:t>
            </a:r>
            <a:r>
              <a:rPr dirty="0" spc="-35">
                <a:solidFill>
                  <a:srgbClr val="FFFFFF"/>
                </a:solidFill>
              </a:rPr>
              <a:t>r</a:t>
            </a:r>
            <a:r>
              <a:rPr dirty="0" spc="-325">
                <a:solidFill>
                  <a:srgbClr val="FFFFFF"/>
                </a:solidFill>
              </a:rPr>
              <a:t>s</a:t>
            </a:r>
            <a:r>
              <a:rPr dirty="0" spc="-10">
                <a:solidFill>
                  <a:srgbClr val="FFFFFF"/>
                </a:solidFill>
              </a:rPr>
              <a:t>i</a:t>
            </a:r>
            <a:r>
              <a:rPr dirty="0" spc="145">
                <a:solidFill>
                  <a:srgbClr val="FFFFFF"/>
                </a:solidFill>
              </a:rPr>
              <a:t>t</a:t>
            </a:r>
            <a:r>
              <a:rPr dirty="0" spc="-170">
                <a:solidFill>
                  <a:srgbClr val="FFFFFF"/>
                </a:solidFill>
              </a:rPr>
              <a:t>y</a:t>
            </a:r>
            <a:r>
              <a:rPr dirty="0" spc="-114">
                <a:solidFill>
                  <a:srgbClr val="FFFFFF"/>
                </a:solidFill>
              </a:rPr>
              <a:t> </a:t>
            </a:r>
            <a:r>
              <a:rPr dirty="0" spc="-325">
                <a:solidFill>
                  <a:srgbClr val="FFFFFF"/>
                </a:solidFill>
              </a:rPr>
              <a:t>A</a:t>
            </a:r>
            <a:r>
              <a:rPr dirty="0" spc="-105">
                <a:solidFill>
                  <a:srgbClr val="FFFFFF"/>
                </a:solidFill>
              </a:rPr>
              <a:t>w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0">
                <a:solidFill>
                  <a:srgbClr val="FFFFFF"/>
                </a:solidFill>
              </a:rPr>
              <a:t>r</a:t>
            </a:r>
            <a:r>
              <a:rPr dirty="0" spc="-110">
                <a:solidFill>
                  <a:srgbClr val="FFFFFF"/>
                </a:solidFill>
              </a:rPr>
              <a:t>d</a:t>
            </a:r>
            <a:r>
              <a:rPr dirty="0" spc="-320">
                <a:solidFill>
                  <a:srgbClr val="FFFFFF"/>
                </a:solidFill>
              </a:rPr>
              <a:t>s</a:t>
            </a:r>
            <a:r>
              <a:rPr dirty="0" spc="-145">
                <a:solidFill>
                  <a:srgbClr val="FFFFFF"/>
                </a:solidFill>
              </a:rPr>
              <a:t> </a:t>
            </a:r>
            <a:r>
              <a:rPr dirty="0" spc="-110">
                <a:solidFill>
                  <a:srgbClr val="FFFFFF"/>
                </a:solidFill>
              </a:rPr>
              <a:t>–  </a:t>
            </a:r>
            <a:r>
              <a:rPr dirty="0" spc="-280">
                <a:solidFill>
                  <a:srgbClr val="FFFFFF"/>
                </a:solidFill>
              </a:rPr>
              <a:t>G</a:t>
            </a:r>
            <a:r>
              <a:rPr dirty="0" spc="-190">
                <a:solidFill>
                  <a:srgbClr val="FFFFFF"/>
                </a:solidFill>
              </a:rPr>
              <a:t>r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10">
                <a:solidFill>
                  <a:srgbClr val="FFFFFF"/>
                </a:solidFill>
              </a:rPr>
              <a:t>du</a:t>
            </a:r>
            <a:r>
              <a:rPr dirty="0" spc="-265">
                <a:solidFill>
                  <a:srgbClr val="FFFFFF"/>
                </a:solidFill>
              </a:rPr>
              <a:t>a</a:t>
            </a:r>
            <a:r>
              <a:rPr dirty="0" spc="120">
                <a:solidFill>
                  <a:srgbClr val="FFFFFF"/>
                </a:solidFill>
              </a:rPr>
              <a:t>t</a:t>
            </a:r>
            <a:r>
              <a:rPr dirty="0" spc="-180">
                <a:solidFill>
                  <a:srgbClr val="FFFFFF"/>
                </a:solidFill>
              </a:rPr>
              <a:t>e</a:t>
            </a:r>
            <a:r>
              <a:rPr dirty="0" spc="-145">
                <a:solidFill>
                  <a:srgbClr val="FFFFFF"/>
                </a:solidFill>
              </a:rPr>
              <a:t> </a:t>
            </a:r>
            <a:r>
              <a:rPr dirty="0" spc="-480">
                <a:solidFill>
                  <a:srgbClr val="FFFFFF"/>
                </a:solidFill>
              </a:rPr>
              <a:t>P</a:t>
            </a:r>
            <a:r>
              <a:rPr dirty="0" spc="-35">
                <a:solidFill>
                  <a:srgbClr val="FFFFFF"/>
                </a:solidFill>
              </a:rPr>
              <a:t>r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25">
                <a:solidFill>
                  <a:srgbClr val="FFFFFF"/>
                </a:solidFill>
              </a:rPr>
              <a:t>f</a:t>
            </a:r>
            <a:r>
              <a:rPr dirty="0" spc="-254">
                <a:solidFill>
                  <a:srgbClr val="FFFFFF"/>
                </a:solidFill>
              </a:rPr>
              <a:t>es</a:t>
            </a:r>
            <a:r>
              <a:rPr dirty="0" spc="-325">
                <a:solidFill>
                  <a:srgbClr val="FFFFFF"/>
                </a:solidFill>
              </a:rPr>
              <a:t>s</a:t>
            </a:r>
            <a:r>
              <a:rPr dirty="0" spc="-10">
                <a:solidFill>
                  <a:srgbClr val="FFFFFF"/>
                </a:solidFill>
              </a:rPr>
              <a:t>i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110">
                <a:solidFill>
                  <a:srgbClr val="FFFFFF"/>
                </a:solidFill>
              </a:rPr>
              <a:t>n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0">
                <a:solidFill>
                  <a:srgbClr val="FFFFFF"/>
                </a:solidFill>
              </a:rPr>
              <a:t>l  </a:t>
            </a:r>
            <a:r>
              <a:rPr dirty="0" spc="-615">
                <a:solidFill>
                  <a:srgbClr val="FFFFFF"/>
                </a:solidFill>
              </a:rPr>
              <a:t>S</a:t>
            </a:r>
            <a:r>
              <a:rPr dirty="0" spc="145">
                <a:solidFill>
                  <a:srgbClr val="FFFFFF"/>
                </a:solidFill>
              </a:rPr>
              <a:t>t</a:t>
            </a:r>
            <a:r>
              <a:rPr dirty="0" spc="-110">
                <a:solidFill>
                  <a:srgbClr val="FFFFFF"/>
                </a:solidFill>
              </a:rPr>
              <a:t>ud</a:t>
            </a:r>
            <a:r>
              <a:rPr dirty="0" spc="-150">
                <a:solidFill>
                  <a:srgbClr val="FFFFFF"/>
                </a:solidFill>
              </a:rPr>
              <a:t>e</a:t>
            </a:r>
            <a:r>
              <a:rPr dirty="0" spc="-175">
                <a:solidFill>
                  <a:srgbClr val="FFFFFF"/>
                </a:solidFill>
              </a:rPr>
              <a:t>n</a:t>
            </a:r>
            <a:r>
              <a:rPr dirty="0" spc="140">
                <a:solidFill>
                  <a:srgbClr val="FFFFFF"/>
                </a:solidFill>
              </a:rPr>
              <a:t>t</a:t>
            </a:r>
            <a:r>
              <a:rPr dirty="0" spc="-140">
                <a:solidFill>
                  <a:srgbClr val="FFFFFF"/>
                </a:solidFill>
              </a:rPr>
              <a:t> </a:t>
            </a:r>
            <a:r>
              <a:rPr dirty="0" spc="-530">
                <a:solidFill>
                  <a:srgbClr val="FFFFFF"/>
                </a:solidFill>
              </a:rPr>
              <a:t>C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110">
                <a:solidFill>
                  <a:srgbClr val="FFFFFF"/>
                </a:solidFill>
              </a:rPr>
              <a:t>n</a:t>
            </a:r>
            <a:r>
              <a:rPr dirty="0" spc="-254">
                <a:solidFill>
                  <a:srgbClr val="FFFFFF"/>
                </a:solidFill>
              </a:rPr>
              <a:t>g</a:t>
            </a:r>
            <a:r>
              <a:rPr dirty="0" spc="-10">
                <a:solidFill>
                  <a:srgbClr val="FFFFFF"/>
                </a:solidFill>
              </a:rPr>
              <a:t>r</a:t>
            </a:r>
            <a:r>
              <a:rPr dirty="0" spc="-185">
                <a:solidFill>
                  <a:srgbClr val="FFFFFF"/>
                </a:solidFill>
              </a:rPr>
              <a:t>e</a:t>
            </a:r>
            <a:r>
              <a:rPr dirty="0" spc="-325">
                <a:solidFill>
                  <a:srgbClr val="FFFFFF"/>
                </a:solidFill>
              </a:rPr>
              <a:t>s</a:t>
            </a:r>
            <a:r>
              <a:rPr dirty="0" spc="-320">
                <a:solidFill>
                  <a:srgbClr val="FFFFFF"/>
                </a:solidFill>
              </a:rPr>
              <a:t>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250940" y="1793112"/>
            <a:ext cx="4641215" cy="122047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0"/>
              </a:spcBef>
              <a:buChar char="•"/>
              <a:tabLst>
                <a:tab pos="241300" algn="l"/>
              </a:tabLst>
            </a:pPr>
            <a:r>
              <a:rPr dirty="0" sz="2800" spc="-385">
                <a:latin typeface="Arial"/>
                <a:cs typeface="Arial"/>
              </a:rPr>
              <a:t>L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u</a:t>
            </a:r>
            <a:r>
              <a:rPr dirty="0" sz="2800" spc="-25">
                <a:latin typeface="Arial"/>
                <a:cs typeface="Arial"/>
              </a:rPr>
              <a:t>r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40">
                <a:latin typeface="Arial"/>
                <a:cs typeface="Arial"/>
              </a:rPr>
              <a:t> </a:t>
            </a:r>
            <a:r>
              <a:rPr dirty="0" sz="2800" spc="50">
                <a:latin typeface="Arial"/>
                <a:cs typeface="Arial"/>
              </a:rPr>
              <a:t>M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5">
                <a:latin typeface="Arial"/>
                <a:cs typeface="Arial"/>
              </a:rPr>
              <a:t>i</a:t>
            </a:r>
            <a:r>
              <a:rPr dirty="0" sz="2800" spc="-190">
                <a:latin typeface="Arial"/>
                <a:cs typeface="Arial"/>
              </a:rPr>
              <a:t>x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60">
                <a:latin typeface="Arial"/>
                <a:cs typeface="Arial"/>
              </a:rPr>
              <a:t>w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310">
                <a:latin typeface="Arial"/>
                <a:cs typeface="Arial"/>
              </a:rPr>
              <a:t>s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05">
                <a:latin typeface="Arial"/>
                <a:cs typeface="Arial"/>
              </a:rPr>
              <a:t>m</a:t>
            </a:r>
            <a:r>
              <a:rPr dirty="0" sz="2800" spc="-130">
                <a:latin typeface="Arial"/>
                <a:cs typeface="Arial"/>
              </a:rPr>
              <a:t>ed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20">
                <a:latin typeface="Arial"/>
                <a:cs typeface="Arial"/>
              </a:rPr>
              <a:t>t</a:t>
            </a:r>
            <a:r>
              <a:rPr dirty="0" sz="2800" spc="40">
                <a:latin typeface="Arial"/>
                <a:cs typeface="Arial"/>
              </a:rPr>
              <a:t>h</a:t>
            </a:r>
            <a:r>
              <a:rPr dirty="0" sz="2800" spc="-114">
                <a:latin typeface="Arial"/>
                <a:cs typeface="Arial"/>
              </a:rPr>
              <a:t>e  </a:t>
            </a:r>
            <a:r>
              <a:rPr dirty="0" sz="2800" spc="-415">
                <a:latin typeface="Arial"/>
                <a:cs typeface="Arial"/>
              </a:rPr>
              <a:t>G</a:t>
            </a:r>
            <a:r>
              <a:rPr dirty="0" sz="2800" spc="-25">
                <a:latin typeface="Arial"/>
                <a:cs typeface="Arial"/>
              </a:rPr>
              <a:t>r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du</a:t>
            </a:r>
            <a:r>
              <a:rPr dirty="0" sz="2800" spc="-240">
                <a:latin typeface="Arial"/>
                <a:cs typeface="Arial"/>
              </a:rPr>
              <a:t>a</a:t>
            </a:r>
            <a:r>
              <a:rPr dirty="0" sz="2800" spc="130">
                <a:latin typeface="Arial"/>
                <a:cs typeface="Arial"/>
              </a:rPr>
              <a:t>t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260">
                <a:latin typeface="Arial"/>
                <a:cs typeface="Arial"/>
              </a:rPr>
              <a:t>P</a:t>
            </a:r>
            <a:r>
              <a:rPr dirty="0" sz="2800" spc="-185">
                <a:latin typeface="Arial"/>
                <a:cs typeface="Arial"/>
              </a:rPr>
              <a:t>r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>
                <a:latin typeface="Arial"/>
                <a:cs typeface="Arial"/>
              </a:rPr>
              <a:t>f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315">
                <a:latin typeface="Arial"/>
                <a:cs typeface="Arial"/>
              </a:rPr>
              <a:t>ss</a:t>
            </a:r>
            <a:r>
              <a:rPr dirty="0" sz="2800" spc="-30">
                <a:latin typeface="Arial"/>
                <a:cs typeface="Arial"/>
              </a:rPr>
              <a:t>i</a:t>
            </a:r>
            <a:r>
              <a:rPr dirty="0" sz="2800" spc="-50">
                <a:latin typeface="Arial"/>
                <a:cs typeface="Arial"/>
              </a:rPr>
              <a:t>o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15">
                <a:latin typeface="Arial"/>
                <a:cs typeface="Arial"/>
              </a:rPr>
              <a:t>l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590">
                <a:latin typeface="Arial"/>
                <a:cs typeface="Arial"/>
              </a:rPr>
              <a:t>S</a:t>
            </a:r>
            <a:r>
              <a:rPr dirty="0" sz="2800" spc="150">
                <a:latin typeface="Arial"/>
                <a:cs typeface="Arial"/>
              </a:rPr>
              <a:t>t</a:t>
            </a:r>
            <a:r>
              <a:rPr dirty="0" sz="2800" spc="-95">
                <a:latin typeface="Arial"/>
                <a:cs typeface="Arial"/>
              </a:rPr>
              <a:t>ud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20">
                <a:latin typeface="Arial"/>
                <a:cs typeface="Arial"/>
              </a:rPr>
              <a:t>n</a:t>
            </a:r>
            <a:r>
              <a:rPr dirty="0" sz="2800" spc="155">
                <a:latin typeface="Arial"/>
                <a:cs typeface="Arial"/>
              </a:rPr>
              <a:t>t  </a:t>
            </a:r>
            <a:r>
              <a:rPr dirty="0" sz="2800" spc="-540">
                <a:latin typeface="Arial"/>
                <a:cs typeface="Arial"/>
              </a:rPr>
              <a:t>C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245">
                <a:latin typeface="Arial"/>
                <a:cs typeface="Arial"/>
              </a:rPr>
              <a:t>g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260">
                <a:latin typeface="Arial"/>
                <a:cs typeface="Arial"/>
              </a:rPr>
              <a:t>ess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305">
                <a:latin typeface="Arial"/>
                <a:cs typeface="Arial"/>
              </a:rPr>
              <a:t>S</a:t>
            </a:r>
            <a:r>
              <a:rPr dirty="0" sz="2800" spc="-165">
                <a:latin typeface="Arial"/>
                <a:cs typeface="Arial"/>
              </a:rPr>
              <a:t>t</a:t>
            </a:r>
            <a:r>
              <a:rPr dirty="0" sz="2800" spc="-229">
                <a:latin typeface="Arial"/>
                <a:cs typeface="Arial"/>
              </a:rPr>
              <a:t>a</a:t>
            </a:r>
            <a:r>
              <a:rPr dirty="0" sz="2800" spc="45">
                <a:latin typeface="Arial"/>
                <a:cs typeface="Arial"/>
              </a:rPr>
              <a:t>f</a:t>
            </a:r>
            <a:r>
              <a:rPr dirty="0" sz="2800" spc="75">
                <a:latin typeface="Arial"/>
                <a:cs typeface="Arial"/>
              </a:rPr>
              <a:t>f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175">
                <a:latin typeface="Arial"/>
                <a:cs typeface="Arial"/>
              </a:rPr>
              <a:t>A</a:t>
            </a:r>
            <a:r>
              <a:rPr dirty="0" sz="2800" spc="-65">
                <a:latin typeface="Arial"/>
                <a:cs typeface="Arial"/>
              </a:rPr>
              <a:t>l</a:t>
            </a:r>
            <a:r>
              <a:rPr dirty="0" sz="2800" spc="5">
                <a:latin typeface="Arial"/>
                <a:cs typeface="Arial"/>
              </a:rPr>
              <a:t>l</a:t>
            </a:r>
            <a:r>
              <a:rPr dirty="0" sz="2800" spc="-135">
                <a:latin typeface="Arial"/>
                <a:cs typeface="Arial"/>
              </a:rPr>
              <a:t>y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75">
                <a:latin typeface="Arial"/>
                <a:cs typeface="Arial"/>
              </a:rPr>
              <a:t>f</a:t>
            </a:r>
            <a:r>
              <a:rPr dirty="0" sz="2800" spc="-155">
                <a:latin typeface="Arial"/>
                <a:cs typeface="Arial"/>
              </a:rPr>
              <a:t> </a:t>
            </a:r>
            <a:r>
              <a:rPr dirty="0" sz="2800" spc="20">
                <a:latin typeface="Arial"/>
                <a:cs typeface="Arial"/>
              </a:rPr>
              <a:t>t</a:t>
            </a:r>
            <a:r>
              <a:rPr dirty="0" sz="2800" spc="40">
                <a:latin typeface="Arial"/>
                <a:cs typeface="Arial"/>
              </a:rPr>
              <a:t>h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710">
                <a:latin typeface="Arial"/>
                <a:cs typeface="Arial"/>
              </a:rPr>
              <a:t>Y</a:t>
            </a:r>
            <a:r>
              <a:rPr dirty="0" sz="2800" spc="-195">
                <a:latin typeface="Arial"/>
                <a:cs typeface="Arial"/>
              </a:rPr>
              <a:t>e</a:t>
            </a:r>
            <a:r>
              <a:rPr dirty="0" sz="2800" spc="-190">
                <a:latin typeface="Arial"/>
                <a:cs typeface="Arial"/>
              </a:rPr>
              <a:t>a</a:t>
            </a:r>
            <a:r>
              <a:rPr dirty="0" sz="2800" spc="-240">
                <a:latin typeface="Arial"/>
                <a:cs typeface="Arial"/>
              </a:rPr>
              <a:t>r</a:t>
            </a:r>
            <a:r>
              <a:rPr dirty="0" sz="2800" spc="-75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9408" y="2638044"/>
            <a:ext cx="1981199" cy="29717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092082" y="3010916"/>
            <a:ext cx="2161540" cy="1300480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2700" marR="5080" indent="14604">
              <a:lnSpc>
                <a:spcPts val="4750"/>
              </a:lnSpc>
              <a:spcBef>
                <a:spcPts val="705"/>
              </a:spcBef>
            </a:pPr>
            <a:r>
              <a:rPr dirty="0" sz="4400" spc="-79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4400" spc="-475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dirty="0" sz="4400" spc="-305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4400" spc="2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44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4400" spc="-32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4400" spc="-185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4400" spc="-6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4400" spc="-50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4400" spc="-285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dirty="0" sz="4400" spc="-18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4400" spc="7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4400" spc="-26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4296" y="2057400"/>
            <a:ext cx="0" cy="2743200"/>
          </a:xfrm>
          <a:custGeom>
            <a:avLst/>
            <a:gdLst/>
            <a:ahLst/>
            <a:cxnLst/>
            <a:rect l="l" t="t" r="r" b="b"/>
            <a:pathLst>
              <a:path w="0" h="2743200">
                <a:moveTo>
                  <a:pt x="0" y="0"/>
                </a:moveTo>
                <a:lnTo>
                  <a:pt x="0" y="274320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054771" y="1715008"/>
            <a:ext cx="6117590" cy="335407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27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7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-2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4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 spc="-27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8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17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6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1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400" spc="-95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2400" spc="-5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-18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400" spc="-8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7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1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1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75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6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2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75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2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7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 spc="-9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1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29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dirty="0" sz="2400" spc="-155">
                <a:solidFill>
                  <a:srgbClr val="FFFFFF"/>
                </a:solidFill>
                <a:latin typeface="Arial"/>
                <a:cs typeface="Arial"/>
              </a:rPr>
              <a:t>Charles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Robinson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70">
                <a:solidFill>
                  <a:srgbClr val="FFFFFF"/>
                </a:solidFill>
                <a:latin typeface="Arial"/>
                <a:cs typeface="Arial"/>
              </a:rPr>
              <a:t>appointed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70">
                <a:solidFill>
                  <a:srgbClr val="FFFFFF"/>
                </a:solidFill>
                <a:latin typeface="Arial"/>
                <a:cs typeface="Arial"/>
              </a:rPr>
              <a:t>Dean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Kim 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Needy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become </a:t>
            </a:r>
            <a:r>
              <a:rPr dirty="0" sz="2400" spc="-170">
                <a:solidFill>
                  <a:srgbClr val="FFFFFF"/>
                </a:solidFill>
                <a:latin typeface="Arial"/>
                <a:cs typeface="Arial"/>
              </a:rPr>
              <a:t>Dean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College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Engineering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9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15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mb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204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 spc="-6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4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400" spc="-15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17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ap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1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2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-27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18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1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100">
                <a:solidFill>
                  <a:srgbClr val="FFFFFF"/>
                </a:solidFill>
                <a:latin typeface="Arial"/>
                <a:cs typeface="Arial"/>
              </a:rPr>
              <a:t>an  </a:t>
            </a:r>
            <a:r>
              <a:rPr dirty="0" sz="2400" spc="-100">
                <a:solidFill>
                  <a:srgbClr val="FFFFFF"/>
                </a:solidFill>
                <a:latin typeface="Arial"/>
                <a:cs typeface="Arial"/>
              </a:rPr>
              <a:t>Patricia </a:t>
            </a:r>
            <a:r>
              <a:rPr dirty="0" sz="2400" spc="-170">
                <a:solidFill>
                  <a:srgbClr val="FFFFFF"/>
                </a:solidFill>
                <a:latin typeface="Arial"/>
                <a:cs typeface="Arial"/>
              </a:rPr>
              <a:t>Koski 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become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170">
                <a:solidFill>
                  <a:srgbClr val="FFFFFF"/>
                </a:solidFill>
                <a:latin typeface="Arial"/>
                <a:cs typeface="Arial"/>
              </a:rPr>
              <a:t>Dean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6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1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-18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400" spc="-8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7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1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1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75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46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2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75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n.</a:t>
            </a:r>
            <a:endParaRPr sz="2400">
              <a:latin typeface="Arial"/>
              <a:cs typeface="Arial"/>
            </a:endParaRPr>
          </a:p>
          <a:p>
            <a:pPr marL="12700" marR="168275">
              <a:lnSpc>
                <a:spcPts val="2590"/>
              </a:lnSpc>
              <a:spcBef>
                <a:spcPts val="15"/>
              </a:spcBef>
            </a:pPr>
            <a:r>
              <a:rPr dirty="0" sz="2400" spc="-434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8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2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6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26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1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75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7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8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6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4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 spc="25">
                <a:solidFill>
                  <a:srgbClr val="FFFFFF"/>
                </a:solidFill>
                <a:latin typeface="Arial"/>
                <a:cs typeface="Arial"/>
              </a:rPr>
              <a:t>tm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1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65">
                <a:solidFill>
                  <a:srgbClr val="FFFFFF"/>
                </a:solidFill>
                <a:latin typeface="Arial"/>
                <a:cs typeface="Arial"/>
              </a:rPr>
              <a:t>f  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history, </a:t>
            </a: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joined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unit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 spc="-150">
                <a:solidFill>
                  <a:srgbClr val="FFFFFF"/>
                </a:solidFill>
                <a:latin typeface="Arial"/>
                <a:cs typeface="Arial"/>
              </a:rPr>
              <a:t>January 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2021 </a:t>
            </a:r>
            <a:r>
              <a:rPr dirty="0" sz="2400" spc="-225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Associate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70">
                <a:solidFill>
                  <a:srgbClr val="FFFFFF"/>
                </a:solidFill>
                <a:latin typeface="Arial"/>
                <a:cs typeface="Arial"/>
              </a:rPr>
              <a:t>Dean</a:t>
            </a:r>
            <a:r>
              <a:rPr dirty="0" sz="24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Graduate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40">
                <a:solidFill>
                  <a:srgbClr val="FFFFFF"/>
                </a:solidFill>
                <a:latin typeface="Arial"/>
                <a:cs typeface="Arial"/>
              </a:rPr>
              <a:t>School.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4654550" cy="6858000"/>
            <a:chOff x="0" y="0"/>
            <a:chExt cx="465455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4654550" cy="6858000"/>
            </a:xfrm>
            <a:custGeom>
              <a:avLst/>
              <a:gdLst/>
              <a:ahLst/>
              <a:cxnLst/>
              <a:rect l="l" t="t" r="r" b="b"/>
              <a:pathLst>
                <a:path w="4654550" h="6858000">
                  <a:moveTo>
                    <a:pt x="465429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54296" y="6858000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43890" y="643890"/>
              <a:ext cx="3365500" cy="1597660"/>
            </a:xfrm>
            <a:custGeom>
              <a:avLst/>
              <a:gdLst/>
              <a:ahLst/>
              <a:cxnLst/>
              <a:rect l="l" t="t" r="r" b="b"/>
              <a:pathLst>
                <a:path w="3365500" h="1597660">
                  <a:moveTo>
                    <a:pt x="0" y="0"/>
                  </a:moveTo>
                  <a:lnTo>
                    <a:pt x="3364991" y="0"/>
                  </a:lnTo>
                  <a:lnTo>
                    <a:pt x="3364991" y="1597152"/>
                  </a:lnTo>
                  <a:lnTo>
                    <a:pt x="0" y="1597152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08881" y="685712"/>
            <a:ext cx="2831465" cy="1435100"/>
          </a:xfrm>
          <a:prstGeom prst="rect"/>
        </p:spPr>
        <p:txBody>
          <a:bodyPr wrap="square" lIns="0" tIns="55244" rIns="0" bIns="0" rtlCol="0" vert="horz">
            <a:spAutoFit/>
          </a:bodyPr>
          <a:lstStyle/>
          <a:p>
            <a:pPr algn="ctr" marL="12700" marR="5080" indent="-635">
              <a:lnSpc>
                <a:spcPts val="2700"/>
              </a:lnSpc>
              <a:spcBef>
                <a:spcPts val="434"/>
              </a:spcBef>
            </a:pPr>
            <a:r>
              <a:rPr dirty="0" sz="2500" spc="-225">
                <a:solidFill>
                  <a:srgbClr val="FFFFFF"/>
                </a:solidFill>
              </a:rPr>
              <a:t>U</a:t>
            </a:r>
            <a:r>
              <a:rPr dirty="0" sz="2500" spc="-100">
                <a:solidFill>
                  <a:srgbClr val="FFFFFF"/>
                </a:solidFill>
              </a:rPr>
              <a:t>n</a:t>
            </a:r>
            <a:r>
              <a:rPr dirty="0" sz="2500" spc="-5">
                <a:solidFill>
                  <a:srgbClr val="FFFFFF"/>
                </a:solidFill>
              </a:rPr>
              <a:t>i</a:t>
            </a:r>
            <a:r>
              <a:rPr dirty="0" sz="2500" spc="-175">
                <a:solidFill>
                  <a:srgbClr val="FFFFFF"/>
                </a:solidFill>
              </a:rPr>
              <a:t>v</a:t>
            </a:r>
            <a:r>
              <a:rPr dirty="0" sz="2500" spc="-85">
                <a:solidFill>
                  <a:srgbClr val="FFFFFF"/>
                </a:solidFill>
              </a:rPr>
              <a:t>e</a:t>
            </a:r>
            <a:r>
              <a:rPr dirty="0" sz="2500" spc="-100">
                <a:solidFill>
                  <a:srgbClr val="FFFFFF"/>
                </a:solidFill>
              </a:rPr>
              <a:t>r</a:t>
            </a:r>
            <a:r>
              <a:rPr dirty="0" sz="2500" spc="-295">
                <a:solidFill>
                  <a:srgbClr val="FFFFFF"/>
                </a:solidFill>
              </a:rPr>
              <a:t>s</a:t>
            </a:r>
            <a:r>
              <a:rPr dirty="0" sz="2500" spc="-5">
                <a:solidFill>
                  <a:srgbClr val="FFFFFF"/>
                </a:solidFill>
              </a:rPr>
              <a:t>i</a:t>
            </a:r>
            <a:r>
              <a:rPr dirty="0" sz="2500" spc="120">
                <a:solidFill>
                  <a:srgbClr val="FFFFFF"/>
                </a:solidFill>
              </a:rPr>
              <a:t>t</a:t>
            </a:r>
            <a:r>
              <a:rPr dirty="0" sz="2500" spc="-150">
                <a:solidFill>
                  <a:srgbClr val="FFFFFF"/>
                </a:solidFill>
              </a:rPr>
              <a:t>y</a:t>
            </a:r>
            <a:r>
              <a:rPr dirty="0" sz="2500" spc="-130">
                <a:solidFill>
                  <a:srgbClr val="FFFFFF"/>
                </a:solidFill>
              </a:rPr>
              <a:t> </a:t>
            </a:r>
            <a:r>
              <a:rPr dirty="0" sz="2500" spc="-295">
                <a:solidFill>
                  <a:srgbClr val="FFFFFF"/>
                </a:solidFill>
              </a:rPr>
              <a:t>A</a:t>
            </a:r>
            <a:r>
              <a:rPr dirty="0" sz="2500" spc="-105">
                <a:solidFill>
                  <a:srgbClr val="FFFFFF"/>
                </a:solidFill>
              </a:rPr>
              <a:t>w</a:t>
            </a:r>
            <a:r>
              <a:rPr dirty="0" sz="2500" spc="-220">
                <a:solidFill>
                  <a:srgbClr val="FFFFFF"/>
                </a:solidFill>
              </a:rPr>
              <a:t>a</a:t>
            </a:r>
            <a:r>
              <a:rPr dirty="0" sz="2500" spc="-10">
                <a:solidFill>
                  <a:srgbClr val="FFFFFF"/>
                </a:solidFill>
              </a:rPr>
              <a:t>r</a:t>
            </a:r>
            <a:r>
              <a:rPr dirty="0" sz="2500" spc="-100">
                <a:solidFill>
                  <a:srgbClr val="FFFFFF"/>
                </a:solidFill>
              </a:rPr>
              <a:t>d</a:t>
            </a:r>
            <a:r>
              <a:rPr dirty="0" sz="2500" spc="-285">
                <a:solidFill>
                  <a:srgbClr val="FFFFFF"/>
                </a:solidFill>
              </a:rPr>
              <a:t>s</a:t>
            </a:r>
            <a:r>
              <a:rPr dirty="0" sz="2500" spc="-110">
                <a:solidFill>
                  <a:srgbClr val="FFFFFF"/>
                </a:solidFill>
              </a:rPr>
              <a:t> </a:t>
            </a:r>
            <a:r>
              <a:rPr dirty="0" sz="2500" spc="-100">
                <a:solidFill>
                  <a:srgbClr val="FFFFFF"/>
                </a:solidFill>
              </a:rPr>
              <a:t>–  </a:t>
            </a:r>
            <a:r>
              <a:rPr dirty="0" sz="2500" spc="-340">
                <a:solidFill>
                  <a:srgbClr val="FFFFFF"/>
                </a:solidFill>
              </a:rPr>
              <a:t>B</a:t>
            </a:r>
            <a:r>
              <a:rPr dirty="0" sz="2500" spc="-100">
                <a:solidFill>
                  <a:srgbClr val="FFFFFF"/>
                </a:solidFill>
              </a:rPr>
              <a:t>u</a:t>
            </a:r>
            <a:r>
              <a:rPr dirty="0" sz="2500" spc="-105">
                <a:solidFill>
                  <a:srgbClr val="FFFFFF"/>
                </a:solidFill>
              </a:rPr>
              <a:t>m</a:t>
            </a:r>
            <a:r>
              <a:rPr dirty="0" sz="2500" spc="-100">
                <a:solidFill>
                  <a:srgbClr val="FFFFFF"/>
                </a:solidFill>
              </a:rPr>
              <a:t>p</a:t>
            </a:r>
            <a:r>
              <a:rPr dirty="0" sz="2500" spc="-85">
                <a:solidFill>
                  <a:srgbClr val="FFFFFF"/>
                </a:solidFill>
              </a:rPr>
              <a:t>e</a:t>
            </a:r>
            <a:r>
              <a:rPr dirty="0" sz="2500" spc="-100">
                <a:solidFill>
                  <a:srgbClr val="FFFFFF"/>
                </a:solidFill>
              </a:rPr>
              <a:t>r</a:t>
            </a:r>
            <a:r>
              <a:rPr dirty="0" sz="2500" spc="-285">
                <a:solidFill>
                  <a:srgbClr val="FFFFFF"/>
                </a:solidFill>
              </a:rPr>
              <a:t>s</a:t>
            </a:r>
            <a:r>
              <a:rPr dirty="0" sz="2500" spc="-125">
                <a:solidFill>
                  <a:srgbClr val="FFFFFF"/>
                </a:solidFill>
              </a:rPr>
              <a:t> </a:t>
            </a:r>
            <a:r>
              <a:rPr dirty="0" sz="2500" spc="-475">
                <a:solidFill>
                  <a:srgbClr val="FFFFFF"/>
                </a:solidFill>
              </a:rPr>
              <a:t>C</a:t>
            </a:r>
            <a:r>
              <a:rPr dirty="0" sz="2500" spc="-100">
                <a:solidFill>
                  <a:srgbClr val="FFFFFF"/>
                </a:solidFill>
              </a:rPr>
              <a:t>o</a:t>
            </a:r>
            <a:r>
              <a:rPr dirty="0" sz="2500" spc="-5">
                <a:solidFill>
                  <a:srgbClr val="FFFFFF"/>
                </a:solidFill>
              </a:rPr>
              <a:t>ll</a:t>
            </a:r>
            <a:r>
              <a:rPr dirty="0" sz="2500" spc="-190">
                <a:solidFill>
                  <a:srgbClr val="FFFFFF"/>
                </a:solidFill>
              </a:rPr>
              <a:t>e</a:t>
            </a:r>
            <a:r>
              <a:rPr dirty="0" sz="2500" spc="-210">
                <a:solidFill>
                  <a:srgbClr val="FFFFFF"/>
                </a:solidFill>
              </a:rPr>
              <a:t>g</a:t>
            </a:r>
            <a:r>
              <a:rPr dirty="0" sz="2500" spc="-160">
                <a:solidFill>
                  <a:srgbClr val="FFFFFF"/>
                </a:solidFill>
              </a:rPr>
              <a:t>e</a:t>
            </a:r>
            <a:r>
              <a:rPr dirty="0" sz="2500" spc="-120">
                <a:solidFill>
                  <a:srgbClr val="FFFFFF"/>
                </a:solidFill>
              </a:rPr>
              <a:t> </a:t>
            </a:r>
            <a:r>
              <a:rPr dirty="0" sz="2500" spc="-100">
                <a:solidFill>
                  <a:srgbClr val="FFFFFF"/>
                </a:solidFill>
              </a:rPr>
              <a:t>o</a:t>
            </a:r>
            <a:r>
              <a:rPr dirty="0" sz="2500" spc="50">
                <a:solidFill>
                  <a:srgbClr val="FFFFFF"/>
                </a:solidFill>
              </a:rPr>
              <a:t>f  </a:t>
            </a:r>
            <a:r>
              <a:rPr dirty="0" sz="2500" spc="-270">
                <a:solidFill>
                  <a:srgbClr val="FFFFFF"/>
                </a:solidFill>
              </a:rPr>
              <a:t>A</a:t>
            </a:r>
            <a:r>
              <a:rPr dirty="0" sz="2500" spc="-220">
                <a:solidFill>
                  <a:srgbClr val="FFFFFF"/>
                </a:solidFill>
              </a:rPr>
              <a:t>g</a:t>
            </a:r>
            <a:r>
              <a:rPr dirty="0" sz="2500" spc="10">
                <a:solidFill>
                  <a:srgbClr val="FFFFFF"/>
                </a:solidFill>
              </a:rPr>
              <a:t>ri</a:t>
            </a:r>
            <a:r>
              <a:rPr dirty="0" sz="2500" spc="-200">
                <a:solidFill>
                  <a:srgbClr val="FFFFFF"/>
                </a:solidFill>
              </a:rPr>
              <a:t>c</a:t>
            </a:r>
            <a:r>
              <a:rPr dirty="0" sz="2500" spc="-100">
                <a:solidFill>
                  <a:srgbClr val="FFFFFF"/>
                </a:solidFill>
              </a:rPr>
              <a:t>u</a:t>
            </a:r>
            <a:r>
              <a:rPr dirty="0" sz="2500" spc="-5">
                <a:solidFill>
                  <a:srgbClr val="FFFFFF"/>
                </a:solidFill>
              </a:rPr>
              <a:t>l</a:t>
            </a:r>
            <a:r>
              <a:rPr dirty="0" sz="2500" spc="120">
                <a:solidFill>
                  <a:srgbClr val="FFFFFF"/>
                </a:solidFill>
              </a:rPr>
              <a:t>t</a:t>
            </a:r>
            <a:r>
              <a:rPr dirty="0" sz="2500" spc="-100">
                <a:solidFill>
                  <a:srgbClr val="FFFFFF"/>
                </a:solidFill>
              </a:rPr>
              <a:t>u</a:t>
            </a:r>
            <a:r>
              <a:rPr dirty="0" sz="2500" spc="-20">
                <a:solidFill>
                  <a:srgbClr val="FFFFFF"/>
                </a:solidFill>
              </a:rPr>
              <a:t>r</a:t>
            </a:r>
            <a:r>
              <a:rPr dirty="0" sz="2500" spc="-220">
                <a:solidFill>
                  <a:srgbClr val="FFFFFF"/>
                </a:solidFill>
              </a:rPr>
              <a:t>a</a:t>
            </a:r>
            <a:r>
              <a:rPr dirty="0" sz="2500" spc="-5">
                <a:solidFill>
                  <a:srgbClr val="FFFFFF"/>
                </a:solidFill>
              </a:rPr>
              <a:t>l</a:t>
            </a:r>
            <a:r>
              <a:rPr dirty="0" sz="2500" spc="-85">
                <a:solidFill>
                  <a:srgbClr val="FFFFFF"/>
                </a:solidFill>
              </a:rPr>
              <a:t>,</a:t>
            </a:r>
            <a:r>
              <a:rPr dirty="0" sz="2500" spc="-110">
                <a:solidFill>
                  <a:srgbClr val="FFFFFF"/>
                </a:solidFill>
              </a:rPr>
              <a:t> </a:t>
            </a:r>
            <a:r>
              <a:rPr dirty="0" sz="2500" spc="-415">
                <a:solidFill>
                  <a:srgbClr val="FFFFFF"/>
                </a:solidFill>
              </a:rPr>
              <a:t>F</a:t>
            </a:r>
            <a:r>
              <a:rPr dirty="0" sz="2500" spc="-100">
                <a:solidFill>
                  <a:srgbClr val="FFFFFF"/>
                </a:solidFill>
              </a:rPr>
              <a:t>oo</a:t>
            </a:r>
            <a:r>
              <a:rPr dirty="0" sz="2500" spc="-95">
                <a:solidFill>
                  <a:srgbClr val="FFFFFF"/>
                </a:solidFill>
              </a:rPr>
              <a:t>d</a:t>
            </a:r>
            <a:r>
              <a:rPr dirty="0" sz="2500" spc="-135">
                <a:solidFill>
                  <a:srgbClr val="FFFFFF"/>
                </a:solidFill>
              </a:rPr>
              <a:t> </a:t>
            </a:r>
            <a:r>
              <a:rPr dirty="0" sz="2500" spc="-220">
                <a:solidFill>
                  <a:srgbClr val="FFFFFF"/>
                </a:solidFill>
              </a:rPr>
              <a:t>a</a:t>
            </a:r>
            <a:r>
              <a:rPr dirty="0" sz="2500" spc="-100">
                <a:solidFill>
                  <a:srgbClr val="FFFFFF"/>
                </a:solidFill>
              </a:rPr>
              <a:t>n</a:t>
            </a:r>
            <a:r>
              <a:rPr dirty="0" sz="2500" spc="-65">
                <a:solidFill>
                  <a:srgbClr val="FFFFFF"/>
                </a:solidFill>
              </a:rPr>
              <a:t>d  </a:t>
            </a:r>
            <a:r>
              <a:rPr dirty="0" sz="2500" spc="-350">
                <a:solidFill>
                  <a:srgbClr val="FFFFFF"/>
                </a:solidFill>
              </a:rPr>
              <a:t>L</a:t>
            </a:r>
            <a:r>
              <a:rPr dirty="0" sz="2500" spc="-5">
                <a:solidFill>
                  <a:srgbClr val="FFFFFF"/>
                </a:solidFill>
              </a:rPr>
              <a:t>i</a:t>
            </a:r>
            <a:r>
              <a:rPr dirty="0" sz="2500" spc="-25">
                <a:solidFill>
                  <a:srgbClr val="FFFFFF"/>
                </a:solidFill>
              </a:rPr>
              <a:t>f</a:t>
            </a:r>
            <a:r>
              <a:rPr dirty="0" sz="2500" spc="-160">
                <a:solidFill>
                  <a:srgbClr val="FFFFFF"/>
                </a:solidFill>
              </a:rPr>
              <a:t>e</a:t>
            </a:r>
            <a:r>
              <a:rPr dirty="0" sz="2500" spc="-120">
                <a:solidFill>
                  <a:srgbClr val="FFFFFF"/>
                </a:solidFill>
              </a:rPr>
              <a:t> </a:t>
            </a:r>
            <a:r>
              <a:rPr dirty="0" sz="2500" spc="-545">
                <a:solidFill>
                  <a:srgbClr val="FFFFFF"/>
                </a:solidFill>
              </a:rPr>
              <a:t>S</a:t>
            </a:r>
            <a:r>
              <a:rPr dirty="0" sz="2500" spc="-200">
                <a:solidFill>
                  <a:srgbClr val="FFFFFF"/>
                </a:solidFill>
              </a:rPr>
              <a:t>c</a:t>
            </a:r>
            <a:r>
              <a:rPr dirty="0" sz="2500" spc="-5">
                <a:solidFill>
                  <a:srgbClr val="FFFFFF"/>
                </a:solidFill>
              </a:rPr>
              <a:t>i</a:t>
            </a:r>
            <a:r>
              <a:rPr dirty="0" sz="2500" spc="-130">
                <a:solidFill>
                  <a:srgbClr val="FFFFFF"/>
                </a:solidFill>
              </a:rPr>
              <a:t>e</a:t>
            </a:r>
            <a:r>
              <a:rPr dirty="0" sz="2500" spc="-135">
                <a:solidFill>
                  <a:srgbClr val="FFFFFF"/>
                </a:solidFill>
              </a:rPr>
              <a:t>n</a:t>
            </a:r>
            <a:r>
              <a:rPr dirty="0" sz="2500" spc="-200">
                <a:solidFill>
                  <a:srgbClr val="FFFFFF"/>
                </a:solidFill>
              </a:rPr>
              <a:t>c</a:t>
            </a:r>
            <a:r>
              <a:rPr dirty="0" sz="2500" spc="-225">
                <a:solidFill>
                  <a:srgbClr val="FFFFFF"/>
                </a:solidFill>
              </a:rPr>
              <a:t>es</a:t>
            </a:r>
            <a:endParaRPr sz="2500"/>
          </a:p>
        </p:txBody>
      </p:sp>
      <p:sp>
        <p:nvSpPr>
          <p:cNvPr id="10" name="object 10"/>
          <p:cNvSpPr txBox="1"/>
          <p:nvPr/>
        </p:nvSpPr>
        <p:spPr>
          <a:xfrm>
            <a:off x="5376503" y="1799885"/>
            <a:ext cx="4867910" cy="198882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dirty="0" sz="2800" spc="-434">
                <a:latin typeface="Arial"/>
                <a:cs typeface="Arial"/>
              </a:rPr>
              <a:t>V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r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75">
                <a:latin typeface="Arial"/>
                <a:cs typeface="Arial"/>
              </a:rPr>
              <a:t>i</a:t>
            </a:r>
            <a:r>
              <a:rPr dirty="0" sz="2800" spc="-165">
                <a:latin typeface="Arial"/>
                <a:cs typeface="Arial"/>
              </a:rPr>
              <a:t>c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50">
                <a:latin typeface="Arial"/>
                <a:cs typeface="Arial"/>
              </a:rPr>
              <a:t>M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95">
                <a:latin typeface="Arial"/>
                <a:cs typeface="Arial"/>
              </a:rPr>
              <a:t>b</a:t>
            </a:r>
            <a:r>
              <a:rPr dirty="0" sz="2800" spc="-55">
                <a:latin typeface="Arial"/>
                <a:cs typeface="Arial"/>
              </a:rPr>
              <a:t>l</a:t>
            </a:r>
            <a:r>
              <a:rPr dirty="0" sz="2800" spc="-120">
                <a:latin typeface="Arial"/>
                <a:cs typeface="Arial"/>
              </a:rPr>
              <a:t>e</a:t>
            </a:r>
            <a:r>
              <a:rPr dirty="0" sz="2800" spc="-135">
                <a:latin typeface="Arial"/>
                <a:cs typeface="Arial"/>
              </a:rPr>
              <a:t>y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60">
                <a:latin typeface="Arial"/>
                <a:cs typeface="Arial"/>
              </a:rPr>
              <a:t>w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310">
                <a:latin typeface="Arial"/>
                <a:cs typeface="Arial"/>
              </a:rPr>
              <a:t>s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05">
                <a:latin typeface="Arial"/>
                <a:cs typeface="Arial"/>
              </a:rPr>
              <a:t>m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60">
                <a:latin typeface="Arial"/>
                <a:cs typeface="Arial"/>
              </a:rPr>
              <a:t>d  </a:t>
            </a:r>
            <a:r>
              <a:rPr dirty="0" sz="2800" spc="-335">
                <a:latin typeface="Arial"/>
                <a:cs typeface="Arial"/>
              </a:rPr>
              <a:t>O</a:t>
            </a:r>
            <a:r>
              <a:rPr dirty="0" sz="2800" spc="-95">
                <a:latin typeface="Arial"/>
                <a:cs typeface="Arial"/>
              </a:rPr>
              <a:t>u</a:t>
            </a:r>
            <a:r>
              <a:rPr dirty="0" sz="2800" spc="150">
                <a:latin typeface="Arial"/>
                <a:cs typeface="Arial"/>
              </a:rPr>
              <a:t>t</a:t>
            </a:r>
            <a:r>
              <a:rPr dirty="0" sz="2800" spc="-350">
                <a:latin typeface="Arial"/>
                <a:cs typeface="Arial"/>
              </a:rPr>
              <a:t>s</a:t>
            </a:r>
            <a:r>
              <a:rPr dirty="0" sz="2800" spc="114">
                <a:latin typeface="Arial"/>
                <a:cs typeface="Arial"/>
              </a:rPr>
              <a:t>t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nd</a:t>
            </a:r>
            <a:r>
              <a:rPr dirty="0" sz="2800" spc="-45">
                <a:latin typeface="Arial"/>
                <a:cs typeface="Arial"/>
              </a:rPr>
              <a:t>in</a:t>
            </a:r>
            <a:r>
              <a:rPr dirty="0" sz="2800" spc="-245">
                <a:latin typeface="Arial"/>
                <a:cs typeface="Arial"/>
              </a:rPr>
              <a:t>g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75">
                <a:latin typeface="Arial"/>
                <a:cs typeface="Arial"/>
              </a:rPr>
              <a:t>I</a:t>
            </a:r>
            <a:r>
              <a:rPr dirty="0" sz="2800" spc="-120">
                <a:latin typeface="Arial"/>
                <a:cs typeface="Arial"/>
              </a:rPr>
              <a:t>n</a:t>
            </a:r>
            <a:r>
              <a:rPr dirty="0" sz="2800" spc="130">
                <a:latin typeface="Arial"/>
                <a:cs typeface="Arial"/>
              </a:rPr>
              <a:t>t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35">
                <a:latin typeface="Arial"/>
                <a:cs typeface="Arial"/>
              </a:rPr>
              <a:t>r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240">
                <a:latin typeface="Arial"/>
                <a:cs typeface="Arial"/>
              </a:rPr>
              <a:t>a</a:t>
            </a:r>
            <a:r>
              <a:rPr dirty="0" sz="2800" spc="150">
                <a:latin typeface="Arial"/>
                <a:cs typeface="Arial"/>
              </a:rPr>
              <a:t>t</a:t>
            </a:r>
            <a:r>
              <a:rPr dirty="0" sz="2800" spc="-30">
                <a:latin typeface="Arial"/>
                <a:cs typeface="Arial"/>
              </a:rPr>
              <a:t>i</a:t>
            </a:r>
            <a:r>
              <a:rPr dirty="0" sz="2800" spc="-50">
                <a:latin typeface="Arial"/>
                <a:cs typeface="Arial"/>
              </a:rPr>
              <a:t>o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20">
                <a:latin typeface="Arial"/>
                <a:cs typeface="Arial"/>
              </a:rPr>
              <a:t>l  </a:t>
            </a:r>
            <a:r>
              <a:rPr dirty="0" sz="2800" spc="-540">
                <a:latin typeface="Arial"/>
                <a:cs typeface="Arial"/>
              </a:rPr>
              <a:t>E</a:t>
            </a:r>
            <a:r>
              <a:rPr dirty="0" sz="2800" spc="-95">
                <a:latin typeface="Arial"/>
                <a:cs typeface="Arial"/>
              </a:rPr>
              <a:t>du</a:t>
            </a:r>
            <a:r>
              <a:rPr dirty="0" sz="2800" spc="-240">
                <a:latin typeface="Arial"/>
                <a:cs typeface="Arial"/>
              </a:rPr>
              <a:t>c</a:t>
            </a:r>
            <a:r>
              <a:rPr dirty="0" sz="2800" spc="-240">
                <a:latin typeface="Arial"/>
                <a:cs typeface="Arial"/>
              </a:rPr>
              <a:t>a</a:t>
            </a:r>
            <a:r>
              <a:rPr dirty="0" sz="2800" spc="130">
                <a:latin typeface="Arial"/>
                <a:cs typeface="Arial"/>
              </a:rPr>
              <a:t>t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40">
                <a:latin typeface="Arial"/>
                <a:cs typeface="Arial"/>
              </a:rPr>
              <a:t>r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10">
                <a:latin typeface="Arial"/>
                <a:cs typeface="Arial"/>
              </a:rPr>
              <a:t>f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40">
                <a:latin typeface="Arial"/>
                <a:cs typeface="Arial"/>
              </a:rPr>
              <a:t>r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150">
                <a:latin typeface="Arial"/>
                <a:cs typeface="Arial"/>
              </a:rPr>
              <a:t>t</a:t>
            </a:r>
            <a:r>
              <a:rPr dirty="0" sz="2800" spc="-95">
                <a:latin typeface="Arial"/>
                <a:cs typeface="Arial"/>
              </a:rPr>
              <a:t>h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350">
                <a:latin typeface="Arial"/>
                <a:cs typeface="Arial"/>
              </a:rPr>
              <a:t>B</a:t>
            </a:r>
            <a:r>
              <a:rPr dirty="0" sz="2800" spc="-95">
                <a:latin typeface="Arial"/>
                <a:cs typeface="Arial"/>
              </a:rPr>
              <a:t>u</a:t>
            </a:r>
            <a:r>
              <a:rPr dirty="0" sz="2800" spc="-105">
                <a:latin typeface="Arial"/>
                <a:cs typeface="Arial"/>
              </a:rPr>
              <a:t>m</a:t>
            </a:r>
            <a:r>
              <a:rPr dirty="0" sz="2800" spc="-95">
                <a:latin typeface="Arial"/>
                <a:cs typeface="Arial"/>
              </a:rPr>
              <a:t>p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r</a:t>
            </a:r>
            <a:r>
              <a:rPr dirty="0" sz="2800" spc="-310">
                <a:latin typeface="Arial"/>
                <a:cs typeface="Arial"/>
              </a:rPr>
              <a:t>s</a:t>
            </a:r>
            <a:r>
              <a:rPr dirty="0" sz="2800" spc="-110">
                <a:latin typeface="Arial"/>
                <a:cs typeface="Arial"/>
              </a:rPr>
              <a:t> </a:t>
            </a:r>
            <a:r>
              <a:rPr dirty="0" sz="2800" spc="-540">
                <a:latin typeface="Arial"/>
                <a:cs typeface="Arial"/>
              </a:rPr>
              <a:t>C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40">
                <a:latin typeface="Arial"/>
                <a:cs typeface="Arial"/>
              </a:rPr>
              <a:t>ll</a:t>
            </a:r>
            <a:r>
              <a:rPr dirty="0" sz="2800" spc="-80">
                <a:latin typeface="Arial"/>
                <a:cs typeface="Arial"/>
              </a:rPr>
              <a:t>e</a:t>
            </a:r>
            <a:r>
              <a:rPr dirty="0" sz="2800" spc="-270">
                <a:latin typeface="Arial"/>
                <a:cs typeface="Arial"/>
              </a:rPr>
              <a:t>g</a:t>
            </a:r>
            <a:r>
              <a:rPr dirty="0" sz="2800" spc="-114">
                <a:latin typeface="Arial"/>
                <a:cs typeface="Arial"/>
              </a:rPr>
              <a:t>e  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75">
                <a:latin typeface="Arial"/>
                <a:cs typeface="Arial"/>
              </a:rPr>
              <a:t>f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250">
                <a:latin typeface="Arial"/>
                <a:cs typeface="Arial"/>
              </a:rPr>
              <a:t>A</a:t>
            </a:r>
            <a:r>
              <a:rPr dirty="0" sz="2800" spc="-245">
                <a:latin typeface="Arial"/>
                <a:cs typeface="Arial"/>
              </a:rPr>
              <a:t>g</a:t>
            </a:r>
            <a:r>
              <a:rPr dirty="0" sz="2800" spc="35">
                <a:latin typeface="Arial"/>
                <a:cs typeface="Arial"/>
              </a:rPr>
              <a:t>r</a:t>
            </a:r>
            <a:r>
              <a:rPr dirty="0" sz="2800" spc="-75">
                <a:latin typeface="Arial"/>
                <a:cs typeface="Arial"/>
              </a:rPr>
              <a:t>i</a:t>
            </a:r>
            <a:r>
              <a:rPr dirty="0" sz="2800" spc="-140">
                <a:latin typeface="Arial"/>
                <a:cs typeface="Arial"/>
              </a:rPr>
              <a:t>c</a:t>
            </a:r>
            <a:r>
              <a:rPr dirty="0" sz="2800" spc="-95">
                <a:latin typeface="Arial"/>
                <a:cs typeface="Arial"/>
              </a:rPr>
              <a:t>u</a:t>
            </a:r>
            <a:r>
              <a:rPr dirty="0" sz="2800" spc="65">
                <a:latin typeface="Arial"/>
                <a:cs typeface="Arial"/>
              </a:rPr>
              <a:t>l</a:t>
            </a:r>
            <a:r>
              <a:rPr dirty="0" sz="2800" spc="90">
                <a:latin typeface="Arial"/>
                <a:cs typeface="Arial"/>
              </a:rPr>
              <a:t>t</a:t>
            </a:r>
            <a:r>
              <a:rPr dirty="0" sz="2800" spc="-95">
                <a:latin typeface="Arial"/>
                <a:cs typeface="Arial"/>
              </a:rPr>
              <a:t>u</a:t>
            </a:r>
            <a:r>
              <a:rPr dirty="0" sz="2800" spc="-25">
                <a:latin typeface="Arial"/>
                <a:cs typeface="Arial"/>
              </a:rPr>
              <a:t>r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40">
                <a:latin typeface="Arial"/>
                <a:cs typeface="Arial"/>
              </a:rPr>
              <a:t>l</a:t>
            </a:r>
            <a:r>
              <a:rPr dirty="0" sz="2800" spc="-35">
                <a:latin typeface="Arial"/>
                <a:cs typeface="Arial"/>
              </a:rPr>
              <a:t>,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470">
                <a:latin typeface="Arial"/>
                <a:cs typeface="Arial"/>
              </a:rPr>
              <a:t>F</a:t>
            </a:r>
            <a:r>
              <a:rPr dirty="0" sz="2800" spc="-85">
                <a:latin typeface="Arial"/>
                <a:cs typeface="Arial"/>
              </a:rPr>
              <a:t>oo</a:t>
            </a:r>
            <a:r>
              <a:rPr dirty="0" sz="2800" spc="-90">
                <a:latin typeface="Arial"/>
                <a:cs typeface="Arial"/>
              </a:rPr>
              <a:t>d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5">
                <a:latin typeface="Arial"/>
                <a:cs typeface="Arial"/>
              </a:rPr>
              <a:t>n</a:t>
            </a:r>
            <a:r>
              <a:rPr dirty="0" sz="2800" spc="-90">
                <a:latin typeface="Arial"/>
                <a:cs typeface="Arial"/>
              </a:rPr>
              <a:t>d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385">
                <a:latin typeface="Arial"/>
                <a:cs typeface="Arial"/>
              </a:rPr>
              <a:t>L</a:t>
            </a:r>
            <a:r>
              <a:rPr dirty="0" sz="2800" spc="30">
                <a:latin typeface="Arial"/>
                <a:cs typeface="Arial"/>
              </a:rPr>
              <a:t>i</a:t>
            </a:r>
            <a:r>
              <a:rPr dirty="0" sz="2800" spc="-25">
                <a:latin typeface="Arial"/>
                <a:cs typeface="Arial"/>
              </a:rPr>
              <a:t>f</a:t>
            </a:r>
            <a:r>
              <a:rPr dirty="0" sz="2800" spc="-114">
                <a:latin typeface="Arial"/>
                <a:cs typeface="Arial"/>
              </a:rPr>
              <a:t>e  </a:t>
            </a:r>
            <a:r>
              <a:rPr dirty="0" sz="2800" spc="-220">
                <a:latin typeface="Arial"/>
                <a:cs typeface="Arial"/>
              </a:rPr>
              <a:t>Sciences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988" y="894080"/>
            <a:ext cx="404114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85">
                <a:solidFill>
                  <a:srgbClr val="FFFFFF"/>
                </a:solidFill>
              </a:rPr>
              <a:t>U</a:t>
            </a:r>
            <a:r>
              <a:rPr dirty="0" sz="4400" spc="-160">
                <a:solidFill>
                  <a:srgbClr val="FFFFFF"/>
                </a:solidFill>
              </a:rPr>
              <a:t>n</a:t>
            </a:r>
            <a:r>
              <a:rPr dirty="0" sz="4400" spc="-10">
                <a:solidFill>
                  <a:srgbClr val="FFFFFF"/>
                </a:solidFill>
              </a:rPr>
              <a:t>i</a:t>
            </a:r>
            <a:r>
              <a:rPr dirty="0" sz="4400" spc="-320">
                <a:solidFill>
                  <a:srgbClr val="FFFFFF"/>
                </a:solidFill>
              </a:rPr>
              <a:t>v</a:t>
            </a:r>
            <a:r>
              <a:rPr dirty="0" sz="4400" spc="-280">
                <a:solidFill>
                  <a:srgbClr val="FFFFFF"/>
                </a:solidFill>
              </a:rPr>
              <a:t>e</a:t>
            </a:r>
            <a:r>
              <a:rPr dirty="0" sz="4400" spc="-30">
                <a:solidFill>
                  <a:srgbClr val="FFFFFF"/>
                </a:solidFill>
              </a:rPr>
              <a:t>r</a:t>
            </a:r>
            <a:r>
              <a:rPr dirty="0" sz="4400" spc="-500">
                <a:solidFill>
                  <a:srgbClr val="FFFFFF"/>
                </a:solidFill>
              </a:rPr>
              <a:t>s</a:t>
            </a:r>
            <a:r>
              <a:rPr dirty="0" sz="4400" spc="-10">
                <a:solidFill>
                  <a:srgbClr val="FFFFFF"/>
                </a:solidFill>
              </a:rPr>
              <a:t>i</a:t>
            </a:r>
            <a:r>
              <a:rPr dirty="0" sz="4400" spc="-10">
                <a:solidFill>
                  <a:srgbClr val="FFFFFF"/>
                </a:solidFill>
              </a:rPr>
              <a:t>t</a:t>
            </a:r>
            <a:r>
              <a:rPr dirty="0" sz="4400" spc="-25">
                <a:solidFill>
                  <a:srgbClr val="FFFFFF"/>
                </a:solidFill>
              </a:rPr>
              <a:t>y</a:t>
            </a:r>
            <a:r>
              <a:rPr dirty="0" sz="4400" spc="-225">
                <a:solidFill>
                  <a:srgbClr val="FFFFFF"/>
                </a:solidFill>
              </a:rPr>
              <a:t> </a:t>
            </a:r>
            <a:r>
              <a:rPr dirty="0" sz="4400" spc="-505">
                <a:solidFill>
                  <a:srgbClr val="FFFFFF"/>
                </a:solidFill>
              </a:rPr>
              <a:t>A</a:t>
            </a:r>
            <a:r>
              <a:rPr dirty="0" sz="4400" spc="-160">
                <a:solidFill>
                  <a:srgbClr val="FFFFFF"/>
                </a:solidFill>
              </a:rPr>
              <a:t>w</a:t>
            </a:r>
            <a:r>
              <a:rPr dirty="0" sz="4400" spc="-375">
                <a:solidFill>
                  <a:srgbClr val="FFFFFF"/>
                </a:solidFill>
              </a:rPr>
              <a:t>a</a:t>
            </a:r>
            <a:r>
              <a:rPr dirty="0" sz="4400" spc="-5">
                <a:solidFill>
                  <a:srgbClr val="FFFFFF"/>
                </a:solidFill>
              </a:rPr>
              <a:t>r</a:t>
            </a:r>
            <a:r>
              <a:rPr dirty="0" sz="4400" spc="-160">
                <a:solidFill>
                  <a:srgbClr val="FFFFFF"/>
                </a:solidFill>
              </a:rPr>
              <a:t>d</a:t>
            </a:r>
            <a:r>
              <a:rPr dirty="0" sz="4400" spc="-500">
                <a:solidFill>
                  <a:srgbClr val="FFFFFF"/>
                </a:solidFill>
              </a:rPr>
              <a:t>s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476250" y="823722"/>
            <a:ext cx="0" cy="914400"/>
          </a:xfrm>
          <a:custGeom>
            <a:avLst/>
            <a:gdLst/>
            <a:ahLst/>
            <a:cxnLst/>
            <a:rect l="l" t="t" r="r" b="b"/>
            <a:pathLst>
              <a:path w="0" h="914400">
                <a:moveTo>
                  <a:pt x="0" y="91440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19988" y="2030983"/>
            <a:ext cx="4790440" cy="1869439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390"/>
              </a:spcBef>
            </a:pPr>
            <a:r>
              <a:rPr dirty="0" sz="2200" spc="-26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13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4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2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7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nq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24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2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18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2200" spc="-41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8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24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180">
                <a:solidFill>
                  <a:srgbClr val="FFFFFF"/>
                </a:solidFill>
                <a:latin typeface="Arial"/>
                <a:cs typeface="Arial"/>
              </a:rPr>
              <a:t>cc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13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8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4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5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55">
                <a:solidFill>
                  <a:srgbClr val="FFFFFF"/>
                </a:solidFill>
                <a:latin typeface="Arial"/>
                <a:cs typeface="Arial"/>
              </a:rPr>
              <a:t>f  </a:t>
            </a:r>
            <a:r>
              <a:rPr dirty="0" sz="2200" spc="-34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4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14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29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4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19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2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13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13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200" spc="-1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3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n  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supporting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International</a:t>
            </a:r>
            <a:r>
              <a:rPr dirty="0" sz="22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80">
                <a:solidFill>
                  <a:srgbClr val="FFFFFF"/>
                </a:solidFill>
                <a:latin typeface="Arial"/>
                <a:cs typeface="Arial"/>
              </a:rPr>
              <a:t>Culture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15">
                <a:solidFill>
                  <a:srgbClr val="FFFFFF"/>
                </a:solidFill>
                <a:latin typeface="Arial"/>
                <a:cs typeface="Arial"/>
              </a:rPr>
              <a:t>Team </a:t>
            </a:r>
            <a:r>
              <a:rPr dirty="0" sz="2200" spc="-5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Education </a:t>
            </a:r>
            <a:r>
              <a:rPr dirty="0" sz="2200" spc="-150">
                <a:solidFill>
                  <a:srgbClr val="FFFFFF"/>
                </a:solidFill>
                <a:latin typeface="Arial"/>
                <a:cs typeface="Arial"/>
              </a:rPr>
              <a:t>Week </a:t>
            </a: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virtual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3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3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24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2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19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44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29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22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dirty="0" sz="2200" spc="-6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8019" y="713233"/>
            <a:ext cx="4297680" cy="54588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4654550" cy="6858000"/>
            <a:chOff x="0" y="0"/>
            <a:chExt cx="465455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4654550" cy="6858000"/>
            </a:xfrm>
            <a:custGeom>
              <a:avLst/>
              <a:gdLst/>
              <a:ahLst/>
              <a:cxnLst/>
              <a:rect l="l" t="t" r="r" b="b"/>
              <a:pathLst>
                <a:path w="4654550" h="6858000">
                  <a:moveTo>
                    <a:pt x="465429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54296" y="6858000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43890" y="643890"/>
              <a:ext cx="3365500" cy="1597660"/>
            </a:xfrm>
            <a:custGeom>
              <a:avLst/>
              <a:gdLst/>
              <a:ahLst/>
              <a:cxnLst/>
              <a:rect l="l" t="t" r="r" b="b"/>
              <a:pathLst>
                <a:path w="3365500" h="1597660">
                  <a:moveTo>
                    <a:pt x="0" y="0"/>
                  </a:moveTo>
                  <a:lnTo>
                    <a:pt x="3364991" y="0"/>
                  </a:lnTo>
                  <a:lnTo>
                    <a:pt x="3364991" y="1597152"/>
                  </a:lnTo>
                  <a:lnTo>
                    <a:pt x="0" y="1597152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89020" y="1171868"/>
            <a:ext cx="287274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80">
                <a:solidFill>
                  <a:srgbClr val="FFFFFF"/>
                </a:solidFill>
              </a:rPr>
              <a:t>P</a:t>
            </a:r>
            <a:r>
              <a:rPr dirty="0" spc="-35">
                <a:solidFill>
                  <a:srgbClr val="FFFFFF"/>
                </a:solidFill>
              </a:rPr>
              <a:t>r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25">
                <a:solidFill>
                  <a:srgbClr val="FFFFFF"/>
                </a:solidFill>
              </a:rPr>
              <a:t>f</a:t>
            </a:r>
            <a:r>
              <a:rPr dirty="0" spc="-254">
                <a:solidFill>
                  <a:srgbClr val="FFFFFF"/>
                </a:solidFill>
              </a:rPr>
              <a:t>es</a:t>
            </a:r>
            <a:r>
              <a:rPr dirty="0" spc="-325">
                <a:solidFill>
                  <a:srgbClr val="FFFFFF"/>
                </a:solidFill>
              </a:rPr>
              <a:t>s</a:t>
            </a:r>
            <a:r>
              <a:rPr dirty="0" spc="-10">
                <a:solidFill>
                  <a:srgbClr val="FFFFFF"/>
                </a:solidFill>
              </a:rPr>
              <a:t>i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110">
                <a:solidFill>
                  <a:srgbClr val="FFFFFF"/>
                </a:solidFill>
              </a:rPr>
              <a:t>n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5">
                <a:solidFill>
                  <a:srgbClr val="FFFFFF"/>
                </a:solidFill>
              </a:rPr>
              <a:t>l</a:t>
            </a:r>
            <a:r>
              <a:rPr dirty="0" spc="-125">
                <a:solidFill>
                  <a:srgbClr val="FFFFFF"/>
                </a:solidFill>
              </a:rPr>
              <a:t> </a:t>
            </a:r>
            <a:r>
              <a:rPr dirty="0" spc="-325">
                <a:solidFill>
                  <a:srgbClr val="FFFFFF"/>
                </a:solidFill>
              </a:rPr>
              <a:t>A</a:t>
            </a:r>
            <a:r>
              <a:rPr dirty="0" spc="-105">
                <a:solidFill>
                  <a:srgbClr val="FFFFFF"/>
                </a:solidFill>
              </a:rPr>
              <a:t>w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0">
                <a:solidFill>
                  <a:srgbClr val="FFFFFF"/>
                </a:solidFill>
              </a:rPr>
              <a:t>r</a:t>
            </a:r>
            <a:r>
              <a:rPr dirty="0" spc="-110">
                <a:solidFill>
                  <a:srgbClr val="FFFFFF"/>
                </a:solidFill>
              </a:rPr>
              <a:t>d</a:t>
            </a:r>
            <a:r>
              <a:rPr dirty="0" spc="-320">
                <a:solidFill>
                  <a:srgbClr val="FFFFFF"/>
                </a:solidFill>
              </a:rPr>
              <a:t>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1920" rIns="0" bIns="0" rtlCol="0" vert="horz">
            <a:spAutoFit/>
          </a:bodyPr>
          <a:lstStyle/>
          <a:p>
            <a:pPr marL="5466715" marR="234315" indent="-228600">
              <a:lnSpc>
                <a:spcPct val="70000"/>
              </a:lnSpc>
              <a:spcBef>
                <a:spcPts val="960"/>
              </a:spcBef>
              <a:buChar char="•"/>
              <a:tabLst>
                <a:tab pos="5466715" algn="l"/>
              </a:tabLst>
            </a:pPr>
            <a:r>
              <a:rPr dirty="0" spc="-355"/>
              <a:t>K</a:t>
            </a:r>
            <a:r>
              <a:rPr dirty="0" spc="-35"/>
              <a:t>im</a:t>
            </a:r>
            <a:r>
              <a:rPr dirty="0" spc="-140"/>
              <a:t> </a:t>
            </a:r>
            <a:r>
              <a:rPr dirty="0" spc="-190"/>
              <a:t>N</a:t>
            </a:r>
            <a:r>
              <a:rPr dirty="0" spc="-140"/>
              <a:t>ee</a:t>
            </a:r>
            <a:r>
              <a:rPr dirty="0" spc="-80"/>
              <a:t>d</a:t>
            </a:r>
            <a:r>
              <a:rPr dirty="0" spc="-114"/>
              <a:t>y</a:t>
            </a:r>
            <a:r>
              <a:rPr dirty="0" spc="-125"/>
              <a:t> </a:t>
            </a:r>
            <a:r>
              <a:rPr dirty="0" spc="-45"/>
              <a:t>w</a:t>
            </a:r>
            <a:r>
              <a:rPr dirty="0" spc="-225"/>
              <a:t>as</a:t>
            </a:r>
            <a:r>
              <a:rPr dirty="0" spc="-145"/>
              <a:t> </a:t>
            </a:r>
            <a:r>
              <a:rPr dirty="0" spc="-75"/>
              <a:t>imme</a:t>
            </a:r>
            <a:r>
              <a:rPr dirty="0" spc="-80"/>
              <a:t>d</a:t>
            </a:r>
            <a:r>
              <a:rPr dirty="0" spc="-50"/>
              <a:t>i</a:t>
            </a:r>
            <a:r>
              <a:rPr dirty="0" spc="-145"/>
              <a:t>a</a:t>
            </a:r>
            <a:r>
              <a:rPr dirty="0" spc="110"/>
              <a:t>t</a:t>
            </a:r>
            <a:r>
              <a:rPr dirty="0" spc="-145"/>
              <a:t>e</a:t>
            </a:r>
            <a:r>
              <a:rPr dirty="0" spc="-150"/>
              <a:t> </a:t>
            </a:r>
            <a:r>
              <a:rPr dirty="0" spc="-80"/>
              <a:t>p</a:t>
            </a:r>
            <a:r>
              <a:rPr dirty="0" spc="-240"/>
              <a:t>a</a:t>
            </a:r>
            <a:r>
              <a:rPr dirty="0" spc="-245"/>
              <a:t>s</a:t>
            </a:r>
            <a:r>
              <a:rPr dirty="0" spc="135"/>
              <a:t>t  </a:t>
            </a:r>
            <a:r>
              <a:rPr dirty="0" spc="-30"/>
              <a:t>p</a:t>
            </a:r>
            <a:r>
              <a:rPr dirty="0" spc="-50"/>
              <a:t>r</a:t>
            </a:r>
            <a:r>
              <a:rPr dirty="0" spc="-140"/>
              <a:t>e</a:t>
            </a:r>
            <a:r>
              <a:rPr dirty="0" spc="-270"/>
              <a:t>s</a:t>
            </a:r>
            <a:r>
              <a:rPr dirty="0" spc="15"/>
              <a:t>i</a:t>
            </a:r>
            <a:r>
              <a:rPr dirty="0" spc="-114"/>
              <a:t>d</a:t>
            </a:r>
            <a:r>
              <a:rPr dirty="0" spc="-110"/>
              <a:t>e</a:t>
            </a:r>
            <a:r>
              <a:rPr dirty="0" spc="-100"/>
              <a:t>n</a:t>
            </a:r>
            <a:r>
              <a:rPr dirty="0" spc="135"/>
              <a:t>t</a:t>
            </a:r>
            <a:r>
              <a:rPr dirty="0" spc="-130"/>
              <a:t> </a:t>
            </a:r>
            <a:r>
              <a:rPr dirty="0" spc="-190"/>
              <a:t>a</a:t>
            </a:r>
            <a:r>
              <a:rPr dirty="0" spc="-80"/>
              <a:t>n</a:t>
            </a:r>
            <a:r>
              <a:rPr dirty="0" spc="-75"/>
              <a:t>d</a:t>
            </a:r>
            <a:r>
              <a:rPr dirty="0" spc="-130"/>
              <a:t> </a:t>
            </a:r>
            <a:r>
              <a:rPr dirty="0" spc="-85"/>
              <a:t>m</a:t>
            </a:r>
            <a:r>
              <a:rPr dirty="0" spc="-140"/>
              <a:t>e</a:t>
            </a:r>
            <a:r>
              <a:rPr dirty="0" spc="-85"/>
              <a:t>m</a:t>
            </a:r>
            <a:r>
              <a:rPr dirty="0" spc="-114"/>
              <a:t>b</a:t>
            </a:r>
            <a:r>
              <a:rPr dirty="0" spc="-110"/>
              <a:t>e</a:t>
            </a:r>
            <a:r>
              <a:rPr dirty="0" spc="35"/>
              <a:t>r</a:t>
            </a:r>
            <a:r>
              <a:rPr dirty="0" spc="-140"/>
              <a:t> </a:t>
            </a:r>
            <a:r>
              <a:rPr dirty="0" spc="-80"/>
              <a:t>o</a:t>
            </a:r>
            <a:r>
              <a:rPr dirty="0" spc="65"/>
              <a:t>f</a:t>
            </a:r>
            <a:r>
              <a:rPr dirty="0" spc="-130"/>
              <a:t> </a:t>
            </a:r>
            <a:r>
              <a:rPr dirty="0" spc="-25"/>
              <a:t>the  </a:t>
            </a:r>
            <a:r>
              <a:rPr dirty="0" spc="-180"/>
              <a:t>e</a:t>
            </a:r>
            <a:r>
              <a:rPr dirty="0" spc="-225"/>
              <a:t>x</a:t>
            </a:r>
            <a:r>
              <a:rPr dirty="0" spc="-140"/>
              <a:t>e</a:t>
            </a:r>
            <a:r>
              <a:rPr dirty="0" spc="-185"/>
              <a:t>c</a:t>
            </a:r>
            <a:r>
              <a:rPr dirty="0" spc="-80"/>
              <a:t>u</a:t>
            </a:r>
            <a:r>
              <a:rPr dirty="0" spc="135"/>
              <a:t>t</a:t>
            </a:r>
            <a:r>
              <a:rPr dirty="0" spc="-35"/>
              <a:t>i</a:t>
            </a:r>
            <a:r>
              <a:rPr dirty="0" spc="-105"/>
              <a:t>v</a:t>
            </a:r>
            <a:r>
              <a:rPr dirty="0" spc="-145"/>
              <a:t>e</a:t>
            </a:r>
            <a:r>
              <a:rPr dirty="0" spc="-135"/>
              <a:t> </a:t>
            </a:r>
            <a:r>
              <a:rPr dirty="0" spc="-210"/>
              <a:t>c</a:t>
            </a:r>
            <a:r>
              <a:rPr dirty="0" spc="-80"/>
              <a:t>o</a:t>
            </a:r>
            <a:r>
              <a:rPr dirty="0" spc="-5"/>
              <a:t>mmi</a:t>
            </a:r>
            <a:r>
              <a:rPr dirty="0" spc="-45"/>
              <a:t>t</a:t>
            </a:r>
            <a:r>
              <a:rPr dirty="0" spc="110"/>
              <a:t>t</a:t>
            </a:r>
            <a:r>
              <a:rPr dirty="0" spc="-140"/>
              <a:t>ee</a:t>
            </a:r>
            <a:r>
              <a:rPr dirty="0" spc="-70"/>
              <a:t>,</a:t>
            </a:r>
            <a:r>
              <a:rPr dirty="0" spc="-165"/>
              <a:t> </a:t>
            </a:r>
            <a:r>
              <a:rPr dirty="0" spc="-325" i="1">
                <a:latin typeface="Arial"/>
                <a:cs typeface="Arial"/>
              </a:rPr>
              <a:t>C</a:t>
            </a:r>
            <a:r>
              <a:rPr dirty="0" spc="-254" i="1">
                <a:latin typeface="Arial"/>
                <a:cs typeface="Arial"/>
              </a:rPr>
              <a:t>o</a:t>
            </a:r>
            <a:r>
              <a:rPr dirty="0" spc="-105" i="1">
                <a:latin typeface="Arial"/>
                <a:cs typeface="Arial"/>
              </a:rPr>
              <a:t>n</a:t>
            </a:r>
            <a:r>
              <a:rPr dirty="0" spc="25" i="1">
                <a:latin typeface="Arial"/>
                <a:cs typeface="Arial"/>
              </a:rPr>
              <a:t>f</a:t>
            </a:r>
            <a:r>
              <a:rPr dirty="0" spc="-185" i="1">
                <a:latin typeface="Arial"/>
                <a:cs typeface="Arial"/>
              </a:rPr>
              <a:t>e</a:t>
            </a:r>
            <a:r>
              <a:rPr dirty="0" spc="25" i="1">
                <a:latin typeface="Arial"/>
                <a:cs typeface="Arial"/>
              </a:rPr>
              <a:t>r</a:t>
            </a:r>
            <a:r>
              <a:rPr dirty="0" spc="-185" i="1">
                <a:latin typeface="Arial"/>
                <a:cs typeface="Arial"/>
              </a:rPr>
              <a:t>e</a:t>
            </a:r>
            <a:r>
              <a:rPr dirty="0" spc="-105" i="1">
                <a:latin typeface="Arial"/>
                <a:cs typeface="Arial"/>
              </a:rPr>
              <a:t>n</a:t>
            </a:r>
            <a:r>
              <a:rPr dirty="0" spc="-220" i="1">
                <a:latin typeface="Arial"/>
                <a:cs typeface="Arial"/>
              </a:rPr>
              <a:t>c</a:t>
            </a:r>
            <a:r>
              <a:rPr dirty="0" spc="-190" i="1">
                <a:latin typeface="Arial"/>
                <a:cs typeface="Arial"/>
              </a:rPr>
              <a:t>e</a:t>
            </a:r>
            <a:r>
              <a:rPr dirty="0" spc="-135" i="1">
                <a:latin typeface="Arial"/>
                <a:cs typeface="Arial"/>
              </a:rPr>
              <a:t> </a:t>
            </a:r>
            <a:r>
              <a:rPr dirty="0" spc="-105" i="1">
                <a:latin typeface="Arial"/>
                <a:cs typeface="Arial"/>
              </a:rPr>
              <a:t>o</a:t>
            </a:r>
            <a:r>
              <a:rPr dirty="0" spc="65" i="1">
                <a:latin typeface="Arial"/>
                <a:cs typeface="Arial"/>
              </a:rPr>
              <a:t>f  </a:t>
            </a:r>
            <a:r>
              <a:rPr dirty="0" spc="-530" i="1">
                <a:latin typeface="Arial"/>
                <a:cs typeface="Arial"/>
              </a:rPr>
              <a:t>S</a:t>
            </a:r>
            <a:r>
              <a:rPr dirty="0" spc="-105" i="1">
                <a:latin typeface="Arial"/>
                <a:cs typeface="Arial"/>
              </a:rPr>
              <a:t>o</a:t>
            </a:r>
            <a:r>
              <a:rPr dirty="0" spc="20" i="1">
                <a:latin typeface="Arial"/>
                <a:cs typeface="Arial"/>
              </a:rPr>
              <a:t>u</a:t>
            </a:r>
            <a:r>
              <a:rPr dirty="0" spc="5" i="1">
                <a:latin typeface="Arial"/>
                <a:cs typeface="Arial"/>
              </a:rPr>
              <a:t>t</a:t>
            </a:r>
            <a:r>
              <a:rPr dirty="0" spc="-145" i="1">
                <a:latin typeface="Arial"/>
                <a:cs typeface="Arial"/>
              </a:rPr>
              <a:t>he</a:t>
            </a:r>
            <a:r>
              <a:rPr dirty="0" spc="25" i="1">
                <a:latin typeface="Arial"/>
                <a:cs typeface="Arial"/>
              </a:rPr>
              <a:t>r</a:t>
            </a:r>
            <a:r>
              <a:rPr dirty="0" spc="-105" i="1">
                <a:latin typeface="Arial"/>
                <a:cs typeface="Arial"/>
              </a:rPr>
              <a:t>n</a:t>
            </a:r>
            <a:r>
              <a:rPr dirty="0" spc="-130" i="1">
                <a:latin typeface="Arial"/>
                <a:cs typeface="Arial"/>
              </a:rPr>
              <a:t> </a:t>
            </a:r>
            <a:r>
              <a:rPr dirty="0" spc="-360" i="1">
                <a:latin typeface="Arial"/>
                <a:cs typeface="Arial"/>
              </a:rPr>
              <a:t>G</a:t>
            </a:r>
            <a:r>
              <a:rPr dirty="0" spc="25" i="1">
                <a:latin typeface="Arial"/>
                <a:cs typeface="Arial"/>
              </a:rPr>
              <a:t>r</a:t>
            </a:r>
            <a:r>
              <a:rPr dirty="0" spc="-60" i="1">
                <a:latin typeface="Arial"/>
                <a:cs typeface="Arial"/>
              </a:rPr>
              <a:t>adua</a:t>
            </a:r>
            <a:r>
              <a:rPr dirty="0" spc="-55" i="1">
                <a:latin typeface="Arial"/>
                <a:cs typeface="Arial"/>
              </a:rPr>
              <a:t>t</a:t>
            </a:r>
            <a:r>
              <a:rPr dirty="0" spc="-190" i="1">
                <a:latin typeface="Arial"/>
                <a:cs typeface="Arial"/>
              </a:rPr>
              <a:t>e</a:t>
            </a:r>
            <a:r>
              <a:rPr dirty="0" spc="-125" i="1">
                <a:latin typeface="Arial"/>
                <a:cs typeface="Arial"/>
              </a:rPr>
              <a:t> </a:t>
            </a:r>
            <a:r>
              <a:rPr dirty="0" spc="-530" i="1">
                <a:latin typeface="Arial"/>
                <a:cs typeface="Arial"/>
              </a:rPr>
              <a:t>S</a:t>
            </a:r>
            <a:r>
              <a:rPr dirty="0" spc="-210" i="1">
                <a:latin typeface="Arial"/>
                <a:cs typeface="Arial"/>
              </a:rPr>
              <a:t>c</a:t>
            </a:r>
            <a:r>
              <a:rPr dirty="0" spc="-105" i="1">
                <a:latin typeface="Arial"/>
                <a:cs typeface="Arial"/>
              </a:rPr>
              <a:t>ho</a:t>
            </a:r>
            <a:r>
              <a:rPr dirty="0" spc="-105" i="1">
                <a:latin typeface="Arial"/>
                <a:cs typeface="Arial"/>
              </a:rPr>
              <a:t>o</a:t>
            </a:r>
            <a:r>
              <a:rPr dirty="0" spc="-125" i="1">
                <a:latin typeface="Arial"/>
                <a:cs typeface="Arial"/>
              </a:rPr>
              <a:t>ls</a:t>
            </a:r>
          </a:p>
          <a:p>
            <a:pPr marL="5466715" marR="350520" indent="-228600">
              <a:lnSpc>
                <a:spcPct val="70000"/>
              </a:lnSpc>
              <a:spcBef>
                <a:spcPts val="1000"/>
              </a:spcBef>
              <a:buChar char="•"/>
              <a:tabLst>
                <a:tab pos="5466715" algn="l"/>
              </a:tabLst>
            </a:pPr>
            <a:r>
              <a:rPr dirty="0" spc="-600"/>
              <a:t>Y</a:t>
            </a:r>
            <a:r>
              <a:rPr dirty="0" spc="-240"/>
              <a:t>a</a:t>
            </a:r>
            <a:r>
              <a:rPr dirty="0" spc="-220"/>
              <a:t>s</a:t>
            </a:r>
            <a:r>
              <a:rPr dirty="0" spc="-270"/>
              <a:t>s</a:t>
            </a:r>
            <a:r>
              <a:rPr dirty="0" spc="-135"/>
              <a:t>aman</a:t>
            </a:r>
            <a:r>
              <a:rPr dirty="0" spc="-130"/>
              <a:t> </a:t>
            </a:r>
            <a:r>
              <a:rPr dirty="0" spc="50"/>
              <a:t>M</a:t>
            </a:r>
            <a:r>
              <a:rPr dirty="0" spc="20"/>
              <a:t>i</a:t>
            </a:r>
            <a:r>
              <a:rPr dirty="0" spc="-5"/>
              <a:t>r</a:t>
            </a:r>
            <a:r>
              <a:rPr dirty="0" spc="-80"/>
              <a:t>d</a:t>
            </a:r>
            <a:r>
              <a:rPr dirty="0" spc="-135"/>
              <a:t>amad</a:t>
            </a:r>
            <a:r>
              <a:rPr dirty="0" spc="15"/>
              <a:t>i</a:t>
            </a:r>
            <a:r>
              <a:rPr dirty="0" spc="-140"/>
              <a:t> </a:t>
            </a:r>
            <a:r>
              <a:rPr dirty="0"/>
              <a:t>r</a:t>
            </a:r>
            <a:r>
              <a:rPr dirty="0" spc="-140"/>
              <a:t>e</a:t>
            </a:r>
            <a:r>
              <a:rPr dirty="0" spc="-185"/>
              <a:t>c</a:t>
            </a:r>
            <a:r>
              <a:rPr dirty="0" spc="-140"/>
              <a:t>e</a:t>
            </a:r>
            <a:r>
              <a:rPr dirty="0" spc="-35"/>
              <a:t>i</a:t>
            </a:r>
            <a:r>
              <a:rPr dirty="0" spc="-100"/>
              <a:t>v</a:t>
            </a:r>
            <a:r>
              <a:rPr dirty="0" spc="-140"/>
              <a:t>e</a:t>
            </a:r>
            <a:r>
              <a:rPr dirty="0" spc="-75"/>
              <a:t>d</a:t>
            </a:r>
            <a:r>
              <a:rPr dirty="0" spc="-130"/>
              <a:t> </a:t>
            </a:r>
            <a:r>
              <a:rPr dirty="0" spc="135"/>
              <a:t>t</a:t>
            </a:r>
            <a:r>
              <a:rPr dirty="0" spc="-80"/>
              <a:t>h</a:t>
            </a:r>
            <a:r>
              <a:rPr dirty="0" spc="-95"/>
              <a:t>e  </a:t>
            </a:r>
            <a:r>
              <a:rPr dirty="0" spc="-335" i="1">
                <a:latin typeface="Arial"/>
                <a:cs typeface="Arial"/>
              </a:rPr>
              <a:t>L</a:t>
            </a:r>
            <a:r>
              <a:rPr dirty="0" spc="35" i="1">
                <a:latin typeface="Arial"/>
                <a:cs typeface="Arial"/>
              </a:rPr>
              <a:t>i</a:t>
            </a:r>
            <a:r>
              <a:rPr dirty="0" spc="5" i="1">
                <a:latin typeface="Arial"/>
                <a:cs typeface="Arial"/>
              </a:rPr>
              <a:t>f</a:t>
            </a:r>
            <a:r>
              <a:rPr dirty="0" spc="-200" i="1">
                <a:latin typeface="Arial"/>
                <a:cs typeface="Arial"/>
              </a:rPr>
              <a:t>e</a:t>
            </a:r>
            <a:r>
              <a:rPr dirty="0" spc="135" i="1">
                <a:latin typeface="Arial"/>
                <a:cs typeface="Arial"/>
              </a:rPr>
              <a:t>t</a:t>
            </a:r>
            <a:r>
              <a:rPr dirty="0" spc="-20" i="1">
                <a:latin typeface="Arial"/>
                <a:cs typeface="Arial"/>
              </a:rPr>
              <a:t>i</a:t>
            </a:r>
            <a:r>
              <a:rPr dirty="0" spc="-75" i="1">
                <a:latin typeface="Arial"/>
                <a:cs typeface="Arial"/>
              </a:rPr>
              <a:t>m</a:t>
            </a:r>
            <a:r>
              <a:rPr dirty="0" spc="-190" i="1">
                <a:latin typeface="Arial"/>
                <a:cs typeface="Arial"/>
              </a:rPr>
              <a:t>e</a:t>
            </a:r>
            <a:r>
              <a:rPr dirty="0" spc="-125" i="1">
                <a:latin typeface="Arial"/>
                <a:cs typeface="Arial"/>
              </a:rPr>
              <a:t> </a:t>
            </a:r>
            <a:r>
              <a:rPr dirty="0" spc="-240" i="1">
                <a:latin typeface="Arial"/>
                <a:cs typeface="Arial"/>
              </a:rPr>
              <a:t>A</a:t>
            </a:r>
            <a:r>
              <a:rPr dirty="0" spc="-185" i="1">
                <a:latin typeface="Arial"/>
                <a:cs typeface="Arial"/>
              </a:rPr>
              <a:t>c</a:t>
            </a:r>
            <a:r>
              <a:rPr dirty="0" spc="-80" i="1">
                <a:latin typeface="Arial"/>
                <a:cs typeface="Arial"/>
              </a:rPr>
              <a:t>hi</a:t>
            </a:r>
            <a:r>
              <a:rPr dirty="0" spc="-125" i="1">
                <a:latin typeface="Arial"/>
                <a:cs typeface="Arial"/>
              </a:rPr>
              <a:t>e</a:t>
            </a:r>
            <a:r>
              <a:rPr dirty="0" spc="-140" i="1">
                <a:latin typeface="Arial"/>
                <a:cs typeface="Arial"/>
              </a:rPr>
              <a:t>v</a:t>
            </a:r>
            <a:r>
              <a:rPr dirty="0" spc="-185" i="1">
                <a:latin typeface="Arial"/>
                <a:cs typeface="Arial"/>
              </a:rPr>
              <a:t>e</a:t>
            </a:r>
            <a:r>
              <a:rPr dirty="0" spc="-110" i="1">
                <a:latin typeface="Arial"/>
                <a:cs typeface="Arial"/>
              </a:rPr>
              <a:t>m</a:t>
            </a:r>
            <a:r>
              <a:rPr dirty="0" spc="-185" i="1">
                <a:latin typeface="Arial"/>
                <a:cs typeface="Arial"/>
              </a:rPr>
              <a:t>e</a:t>
            </a:r>
            <a:r>
              <a:rPr dirty="0" spc="-130" i="1">
                <a:latin typeface="Arial"/>
                <a:cs typeface="Arial"/>
              </a:rPr>
              <a:t>n</a:t>
            </a:r>
            <a:r>
              <a:rPr dirty="0" spc="135" i="1">
                <a:latin typeface="Arial"/>
                <a:cs typeface="Arial"/>
              </a:rPr>
              <a:t>t</a:t>
            </a:r>
            <a:r>
              <a:rPr dirty="0" spc="-140" i="1">
                <a:latin typeface="Arial"/>
                <a:cs typeface="Arial"/>
              </a:rPr>
              <a:t> </a:t>
            </a:r>
            <a:r>
              <a:rPr dirty="0" spc="40" i="1">
                <a:latin typeface="Arial"/>
                <a:cs typeface="Arial"/>
              </a:rPr>
              <a:t>f</a:t>
            </a:r>
            <a:r>
              <a:rPr dirty="0" spc="-105" i="1">
                <a:latin typeface="Arial"/>
                <a:cs typeface="Arial"/>
              </a:rPr>
              <a:t>o</a:t>
            </a:r>
            <a:r>
              <a:rPr dirty="0" spc="20" i="1">
                <a:latin typeface="Arial"/>
                <a:cs typeface="Arial"/>
              </a:rPr>
              <a:t>r</a:t>
            </a:r>
            <a:r>
              <a:rPr dirty="0" spc="-125" i="1">
                <a:latin typeface="Arial"/>
                <a:cs typeface="Arial"/>
              </a:rPr>
              <a:t> </a:t>
            </a:r>
            <a:r>
              <a:rPr dirty="0" spc="-509" i="1">
                <a:latin typeface="Arial"/>
                <a:cs typeface="Arial"/>
              </a:rPr>
              <a:t>T</a:t>
            </a:r>
            <a:r>
              <a:rPr dirty="0" spc="-185" i="1">
                <a:latin typeface="Arial"/>
                <a:cs typeface="Arial"/>
              </a:rPr>
              <a:t>e</a:t>
            </a:r>
            <a:r>
              <a:rPr dirty="0" spc="-295" i="1">
                <a:latin typeface="Arial"/>
                <a:cs typeface="Arial"/>
              </a:rPr>
              <a:t>s</a:t>
            </a:r>
            <a:r>
              <a:rPr dirty="0" spc="135" i="1">
                <a:latin typeface="Arial"/>
                <a:cs typeface="Arial"/>
              </a:rPr>
              <a:t>t</a:t>
            </a:r>
            <a:r>
              <a:rPr dirty="0" spc="-65" i="1">
                <a:latin typeface="Arial"/>
                <a:cs typeface="Arial"/>
              </a:rPr>
              <a:t>ing</a:t>
            </a:r>
            <a:r>
              <a:rPr dirty="0" spc="-130" i="1">
                <a:latin typeface="Arial"/>
                <a:cs typeface="Arial"/>
              </a:rPr>
              <a:t> </a:t>
            </a:r>
            <a:r>
              <a:rPr dirty="0" spc="-25"/>
              <a:t>in  </a:t>
            </a:r>
            <a:r>
              <a:rPr dirty="0" spc="-30"/>
              <a:t>the</a:t>
            </a:r>
            <a:r>
              <a:rPr dirty="0" spc="-125"/>
              <a:t> </a:t>
            </a:r>
            <a:r>
              <a:rPr dirty="0" spc="-130" i="1">
                <a:latin typeface="Arial"/>
                <a:cs typeface="Arial"/>
              </a:rPr>
              <a:t>A</a:t>
            </a:r>
            <a:r>
              <a:rPr dirty="0" spc="-60" i="1">
                <a:latin typeface="Arial"/>
                <a:cs typeface="Arial"/>
              </a:rPr>
              <a:t>r</a:t>
            </a:r>
            <a:r>
              <a:rPr dirty="0" spc="-185" i="1">
                <a:latin typeface="Arial"/>
                <a:cs typeface="Arial"/>
              </a:rPr>
              <a:t>k</a:t>
            </a:r>
            <a:r>
              <a:rPr dirty="0" spc="-170" i="1">
                <a:latin typeface="Arial"/>
                <a:cs typeface="Arial"/>
              </a:rPr>
              <a:t>ansas</a:t>
            </a:r>
            <a:r>
              <a:rPr dirty="0" spc="-140" i="1">
                <a:latin typeface="Arial"/>
                <a:cs typeface="Arial"/>
              </a:rPr>
              <a:t> </a:t>
            </a:r>
            <a:r>
              <a:rPr dirty="0" spc="-475" i="1">
                <a:latin typeface="Arial"/>
                <a:cs typeface="Arial"/>
              </a:rPr>
              <a:t>C</a:t>
            </a:r>
            <a:r>
              <a:rPr dirty="0" spc="-105" i="1">
                <a:latin typeface="Arial"/>
                <a:cs typeface="Arial"/>
              </a:rPr>
              <a:t>o</a:t>
            </a:r>
            <a:r>
              <a:rPr dirty="0" spc="-55" i="1">
                <a:latin typeface="Arial"/>
                <a:cs typeface="Arial"/>
              </a:rPr>
              <a:t>lle</a:t>
            </a:r>
            <a:r>
              <a:rPr dirty="0" spc="-145" i="1">
                <a:latin typeface="Arial"/>
                <a:cs typeface="Arial"/>
              </a:rPr>
              <a:t>ge</a:t>
            </a:r>
            <a:r>
              <a:rPr dirty="0" spc="-150" i="1">
                <a:latin typeface="Arial"/>
                <a:cs typeface="Arial"/>
              </a:rPr>
              <a:t> </a:t>
            </a:r>
            <a:r>
              <a:rPr dirty="0" spc="-509" i="1">
                <a:latin typeface="Arial"/>
                <a:cs typeface="Arial"/>
              </a:rPr>
              <a:t>T</a:t>
            </a:r>
            <a:r>
              <a:rPr dirty="0" spc="-185" i="1">
                <a:latin typeface="Arial"/>
                <a:cs typeface="Arial"/>
              </a:rPr>
              <a:t>e</a:t>
            </a:r>
            <a:r>
              <a:rPr dirty="0" spc="-295" i="1">
                <a:latin typeface="Arial"/>
                <a:cs typeface="Arial"/>
              </a:rPr>
              <a:t>s</a:t>
            </a:r>
            <a:r>
              <a:rPr dirty="0" spc="130" i="1">
                <a:latin typeface="Arial"/>
                <a:cs typeface="Arial"/>
              </a:rPr>
              <a:t>t</a:t>
            </a:r>
            <a:r>
              <a:rPr dirty="0" spc="-55" i="1">
                <a:latin typeface="Arial"/>
                <a:cs typeface="Arial"/>
              </a:rPr>
              <a:t>ing  </a:t>
            </a:r>
            <a:r>
              <a:rPr dirty="0" spc="-215" i="1">
                <a:latin typeface="Arial"/>
                <a:cs typeface="Arial"/>
              </a:rPr>
              <a:t>Ass</a:t>
            </a:r>
            <a:r>
              <a:rPr dirty="0" spc="-210" i="1">
                <a:latin typeface="Arial"/>
                <a:cs typeface="Arial"/>
              </a:rPr>
              <a:t>o</a:t>
            </a:r>
            <a:r>
              <a:rPr dirty="0" spc="-210" i="1">
                <a:latin typeface="Arial"/>
                <a:cs typeface="Arial"/>
              </a:rPr>
              <a:t>c</a:t>
            </a:r>
            <a:r>
              <a:rPr dirty="0" spc="15" i="1">
                <a:latin typeface="Arial"/>
                <a:cs typeface="Arial"/>
              </a:rPr>
              <a:t>ia</a:t>
            </a:r>
            <a:r>
              <a:rPr dirty="0" spc="5" i="1">
                <a:latin typeface="Arial"/>
                <a:cs typeface="Arial"/>
              </a:rPr>
              <a:t>t</a:t>
            </a:r>
            <a:r>
              <a:rPr dirty="0" spc="-45" i="1">
                <a:latin typeface="Arial"/>
                <a:cs typeface="Arial"/>
              </a:rPr>
              <a:t>io</a:t>
            </a:r>
            <a:r>
              <a:rPr dirty="0" spc="-105" i="1">
                <a:latin typeface="Arial"/>
                <a:cs typeface="Arial"/>
              </a:rPr>
              <a:t>n</a:t>
            </a:r>
            <a:r>
              <a:rPr dirty="0" spc="-130" i="1">
                <a:latin typeface="Arial"/>
                <a:cs typeface="Arial"/>
              </a:rPr>
              <a:t> </a:t>
            </a:r>
            <a:r>
              <a:rPr dirty="0" spc="-190"/>
              <a:t>a</a:t>
            </a:r>
            <a:r>
              <a:rPr dirty="0" spc="-80"/>
              <a:t>n</a:t>
            </a:r>
            <a:r>
              <a:rPr dirty="0" spc="-75"/>
              <a:t>d</a:t>
            </a:r>
            <a:r>
              <a:rPr dirty="0" spc="-130"/>
              <a:t> </a:t>
            </a:r>
            <a:r>
              <a:rPr dirty="0" spc="-30"/>
              <a:t>the</a:t>
            </a:r>
            <a:r>
              <a:rPr dirty="0" spc="-125"/>
              <a:t> </a:t>
            </a:r>
            <a:r>
              <a:rPr dirty="0" spc="-160" i="1">
                <a:latin typeface="Arial"/>
                <a:cs typeface="Arial"/>
              </a:rPr>
              <a:t>Ad</a:t>
            </a:r>
            <a:r>
              <a:rPr dirty="0" spc="-135" i="1">
                <a:latin typeface="Arial"/>
                <a:cs typeface="Arial"/>
              </a:rPr>
              <a:t>v</a:t>
            </a:r>
            <a:r>
              <a:rPr dirty="0" spc="-120" i="1">
                <a:latin typeface="Arial"/>
                <a:cs typeface="Arial"/>
              </a:rPr>
              <a:t>iso</a:t>
            </a:r>
            <a:r>
              <a:rPr dirty="0" spc="20" i="1">
                <a:latin typeface="Arial"/>
                <a:cs typeface="Arial"/>
              </a:rPr>
              <a:t>r</a:t>
            </a:r>
            <a:r>
              <a:rPr dirty="0" spc="-125" i="1">
                <a:latin typeface="Arial"/>
                <a:cs typeface="Arial"/>
              </a:rPr>
              <a:t> </a:t>
            </a:r>
            <a:r>
              <a:rPr dirty="0" spc="-105" i="1">
                <a:latin typeface="Arial"/>
                <a:cs typeface="Arial"/>
              </a:rPr>
              <a:t>o</a:t>
            </a:r>
            <a:r>
              <a:rPr dirty="0" spc="65" i="1">
                <a:latin typeface="Arial"/>
                <a:cs typeface="Arial"/>
              </a:rPr>
              <a:t>f</a:t>
            </a:r>
            <a:r>
              <a:rPr dirty="0" spc="-130" i="1">
                <a:latin typeface="Arial"/>
                <a:cs typeface="Arial"/>
              </a:rPr>
              <a:t> </a:t>
            </a:r>
            <a:r>
              <a:rPr dirty="0" spc="135" i="1">
                <a:latin typeface="Arial"/>
                <a:cs typeface="Arial"/>
              </a:rPr>
              <a:t>t</a:t>
            </a:r>
            <a:r>
              <a:rPr dirty="0" spc="-110" i="1">
                <a:latin typeface="Arial"/>
                <a:cs typeface="Arial"/>
              </a:rPr>
              <a:t>he  </a:t>
            </a:r>
            <a:r>
              <a:rPr dirty="0" spc="-30" i="1">
                <a:latin typeface="Arial"/>
                <a:cs typeface="Arial"/>
              </a:rPr>
              <a:t>Month </a:t>
            </a:r>
            <a:r>
              <a:rPr dirty="0" spc="-65" i="1">
                <a:latin typeface="Arial"/>
                <a:cs typeface="Arial"/>
              </a:rPr>
              <a:t>award </a:t>
            </a:r>
            <a:r>
              <a:rPr dirty="0" spc="-30" i="1">
                <a:latin typeface="Arial"/>
                <a:cs typeface="Arial"/>
              </a:rPr>
              <a:t>from </a:t>
            </a:r>
            <a:r>
              <a:rPr dirty="0" spc="-55" i="1">
                <a:latin typeface="Arial"/>
                <a:cs typeface="Arial"/>
              </a:rPr>
              <a:t>the </a:t>
            </a:r>
            <a:r>
              <a:rPr dirty="0" spc="-140" i="1">
                <a:latin typeface="Arial"/>
                <a:cs typeface="Arial"/>
              </a:rPr>
              <a:t>Registered </a:t>
            </a:r>
            <a:r>
              <a:rPr dirty="0" spc="-135" i="1">
                <a:latin typeface="Arial"/>
                <a:cs typeface="Arial"/>
              </a:rPr>
              <a:t> </a:t>
            </a:r>
            <a:r>
              <a:rPr dirty="0" spc="-530" i="1">
                <a:latin typeface="Arial"/>
                <a:cs typeface="Arial"/>
              </a:rPr>
              <a:t>S</a:t>
            </a:r>
            <a:r>
              <a:rPr dirty="0" spc="135" i="1">
                <a:latin typeface="Arial"/>
                <a:cs typeface="Arial"/>
              </a:rPr>
              <a:t>t</a:t>
            </a:r>
            <a:r>
              <a:rPr dirty="0" spc="-135" i="1">
                <a:latin typeface="Arial"/>
                <a:cs typeface="Arial"/>
              </a:rPr>
              <a:t>ude</a:t>
            </a:r>
            <a:r>
              <a:rPr dirty="0" spc="-130" i="1">
                <a:latin typeface="Arial"/>
                <a:cs typeface="Arial"/>
              </a:rPr>
              <a:t>n</a:t>
            </a:r>
            <a:r>
              <a:rPr dirty="0" spc="135" i="1">
                <a:latin typeface="Arial"/>
                <a:cs typeface="Arial"/>
              </a:rPr>
              <a:t>t</a:t>
            </a:r>
            <a:r>
              <a:rPr dirty="0" spc="-130" i="1">
                <a:latin typeface="Arial"/>
                <a:cs typeface="Arial"/>
              </a:rPr>
              <a:t> </a:t>
            </a:r>
            <a:r>
              <a:rPr dirty="0" spc="-215" i="1">
                <a:latin typeface="Arial"/>
                <a:cs typeface="Arial"/>
              </a:rPr>
              <a:t>Ass</a:t>
            </a:r>
            <a:r>
              <a:rPr dirty="0" spc="-210" i="1">
                <a:latin typeface="Arial"/>
                <a:cs typeface="Arial"/>
              </a:rPr>
              <a:t>o</a:t>
            </a:r>
            <a:r>
              <a:rPr dirty="0" spc="-210" i="1">
                <a:latin typeface="Arial"/>
                <a:cs typeface="Arial"/>
              </a:rPr>
              <a:t>c</a:t>
            </a:r>
            <a:r>
              <a:rPr dirty="0" spc="15" i="1">
                <a:latin typeface="Arial"/>
                <a:cs typeface="Arial"/>
              </a:rPr>
              <a:t>ia</a:t>
            </a:r>
            <a:r>
              <a:rPr dirty="0" spc="5" i="1">
                <a:latin typeface="Arial"/>
                <a:cs typeface="Arial"/>
              </a:rPr>
              <a:t>t</a:t>
            </a:r>
            <a:r>
              <a:rPr dirty="0" spc="-45" i="1">
                <a:latin typeface="Arial"/>
                <a:cs typeface="Arial"/>
              </a:rPr>
              <a:t>io</a:t>
            </a:r>
            <a:r>
              <a:rPr dirty="0" spc="-85" i="1">
                <a:latin typeface="Arial"/>
                <a:cs typeface="Arial"/>
              </a:rPr>
              <a:t>n.</a:t>
            </a:r>
          </a:p>
          <a:p>
            <a:pPr marL="5466715" marR="5080" indent="-228600">
              <a:lnSpc>
                <a:spcPct val="70000"/>
              </a:lnSpc>
              <a:spcBef>
                <a:spcPts val="1005"/>
              </a:spcBef>
              <a:buChar char="•"/>
              <a:tabLst>
                <a:tab pos="5466715" algn="l"/>
              </a:tabLst>
            </a:pPr>
            <a:r>
              <a:rPr dirty="0" spc="-215"/>
              <a:t>F</a:t>
            </a:r>
            <a:r>
              <a:rPr dirty="0" spc="-165"/>
              <a:t>r</a:t>
            </a:r>
            <a:r>
              <a:rPr dirty="0" spc="-130"/>
              <a:t>an</a:t>
            </a:r>
            <a:r>
              <a:rPr dirty="0" spc="-185"/>
              <a:t>c</a:t>
            </a:r>
            <a:r>
              <a:rPr dirty="0" spc="-140"/>
              <a:t>e</a:t>
            </a:r>
            <a:r>
              <a:rPr dirty="0" spc="-270"/>
              <a:t>s</a:t>
            </a:r>
            <a:r>
              <a:rPr dirty="0" spc="-210"/>
              <a:t>c</a:t>
            </a:r>
            <a:r>
              <a:rPr dirty="0" spc="-70"/>
              <a:t>o</a:t>
            </a:r>
            <a:r>
              <a:rPr dirty="0" spc="-145"/>
              <a:t> </a:t>
            </a:r>
            <a:r>
              <a:rPr dirty="0" spc="-220"/>
              <a:t>Be</a:t>
            </a:r>
            <a:r>
              <a:rPr dirty="0" spc="-80"/>
              <a:t>d</a:t>
            </a:r>
            <a:r>
              <a:rPr dirty="0" spc="-140"/>
              <a:t>e</a:t>
            </a:r>
            <a:r>
              <a:rPr dirty="0" spc="-270"/>
              <a:t>s</a:t>
            </a:r>
            <a:r>
              <a:rPr dirty="0" spc="-185"/>
              <a:t>c</a:t>
            </a:r>
            <a:r>
              <a:rPr dirty="0" spc="-80"/>
              <a:t>h</a:t>
            </a:r>
            <a:r>
              <a:rPr dirty="0" spc="15"/>
              <a:t>i</a:t>
            </a:r>
            <a:r>
              <a:rPr dirty="0" spc="-140"/>
              <a:t> </a:t>
            </a:r>
            <a:r>
              <a:rPr dirty="0" spc="-80"/>
              <a:t>b</a:t>
            </a:r>
            <a:r>
              <a:rPr dirty="0" spc="-140"/>
              <a:t>e</a:t>
            </a:r>
            <a:r>
              <a:rPr dirty="0" spc="-210"/>
              <a:t>c</a:t>
            </a:r>
            <a:r>
              <a:rPr dirty="0" spc="-140"/>
              <a:t>ame</a:t>
            </a:r>
            <a:r>
              <a:rPr dirty="0" spc="-150"/>
              <a:t> </a:t>
            </a:r>
            <a:r>
              <a:rPr dirty="0" spc="-125"/>
              <a:t>a  </a:t>
            </a:r>
            <a:r>
              <a:rPr dirty="0" spc="-135"/>
              <a:t>m</a:t>
            </a:r>
            <a:r>
              <a:rPr dirty="0" spc="-85"/>
              <a:t>e</a:t>
            </a:r>
            <a:r>
              <a:rPr dirty="0" spc="-80"/>
              <a:t>mb</a:t>
            </a:r>
            <a:r>
              <a:rPr dirty="0" spc="-140"/>
              <a:t>e</a:t>
            </a:r>
            <a:r>
              <a:rPr dirty="0" spc="35"/>
              <a:t>r</a:t>
            </a:r>
            <a:r>
              <a:rPr dirty="0" spc="-135"/>
              <a:t> </a:t>
            </a:r>
            <a:r>
              <a:rPr dirty="0" spc="-80"/>
              <a:t>o</a:t>
            </a:r>
            <a:r>
              <a:rPr dirty="0" spc="65"/>
              <a:t>f</a:t>
            </a:r>
            <a:r>
              <a:rPr dirty="0" spc="-130"/>
              <a:t> </a:t>
            </a:r>
            <a:r>
              <a:rPr dirty="0" spc="135"/>
              <a:t>t</a:t>
            </a:r>
            <a:r>
              <a:rPr dirty="0" spc="-80"/>
              <a:t>h</a:t>
            </a:r>
            <a:r>
              <a:rPr dirty="0" spc="-145"/>
              <a:t>e</a:t>
            </a:r>
            <a:r>
              <a:rPr dirty="0" spc="-125"/>
              <a:t> </a:t>
            </a:r>
            <a:r>
              <a:rPr dirty="0" spc="-295"/>
              <a:t>s</a:t>
            </a:r>
            <a:r>
              <a:rPr dirty="0" spc="110"/>
              <a:t>t</a:t>
            </a:r>
            <a:r>
              <a:rPr dirty="0" spc="-140"/>
              <a:t>ee</a:t>
            </a:r>
            <a:r>
              <a:rPr dirty="0" spc="-10"/>
              <a:t>rin</a:t>
            </a:r>
            <a:r>
              <a:rPr dirty="0" spc="-210"/>
              <a:t>g</a:t>
            </a:r>
            <a:r>
              <a:rPr dirty="0" spc="-155"/>
              <a:t> </a:t>
            </a:r>
            <a:r>
              <a:rPr dirty="0" spc="-210"/>
              <a:t>c</a:t>
            </a:r>
            <a:r>
              <a:rPr dirty="0" spc="-80"/>
              <a:t>o</a:t>
            </a:r>
            <a:r>
              <a:rPr dirty="0" spc="-5"/>
              <a:t>mmi</a:t>
            </a:r>
            <a:r>
              <a:rPr dirty="0" spc="-45"/>
              <a:t>t</a:t>
            </a:r>
            <a:r>
              <a:rPr dirty="0" spc="110"/>
              <a:t>t</a:t>
            </a:r>
            <a:r>
              <a:rPr dirty="0" spc="-140"/>
              <a:t>e</a:t>
            </a:r>
            <a:r>
              <a:rPr dirty="0" spc="-145"/>
              <a:t>e</a:t>
            </a:r>
            <a:r>
              <a:rPr dirty="0" spc="-145"/>
              <a:t> </a:t>
            </a:r>
            <a:r>
              <a:rPr dirty="0" spc="-80"/>
              <a:t>o</a:t>
            </a:r>
            <a:r>
              <a:rPr dirty="0" spc="65"/>
              <a:t>f  </a:t>
            </a:r>
            <a:r>
              <a:rPr dirty="0" spc="-30"/>
              <a:t>the</a:t>
            </a:r>
            <a:r>
              <a:rPr dirty="0" spc="-125"/>
              <a:t> </a:t>
            </a:r>
            <a:r>
              <a:rPr dirty="0" spc="-215" i="1">
                <a:latin typeface="Arial"/>
                <a:cs typeface="Arial"/>
              </a:rPr>
              <a:t>Ass</a:t>
            </a:r>
            <a:r>
              <a:rPr dirty="0" spc="-210" i="1">
                <a:latin typeface="Arial"/>
                <a:cs typeface="Arial"/>
              </a:rPr>
              <a:t>o</a:t>
            </a:r>
            <a:r>
              <a:rPr dirty="0" spc="-210" i="1">
                <a:latin typeface="Arial"/>
                <a:cs typeface="Arial"/>
              </a:rPr>
              <a:t>c</a:t>
            </a:r>
            <a:r>
              <a:rPr dirty="0" spc="15" i="1">
                <a:latin typeface="Arial"/>
                <a:cs typeface="Arial"/>
              </a:rPr>
              <a:t>ia</a:t>
            </a:r>
            <a:r>
              <a:rPr dirty="0" spc="5" i="1">
                <a:latin typeface="Arial"/>
                <a:cs typeface="Arial"/>
              </a:rPr>
              <a:t>t</a:t>
            </a:r>
            <a:r>
              <a:rPr dirty="0" spc="-45" i="1">
                <a:latin typeface="Arial"/>
                <a:cs typeface="Arial"/>
              </a:rPr>
              <a:t>io</a:t>
            </a:r>
            <a:r>
              <a:rPr dirty="0" spc="-105" i="1">
                <a:latin typeface="Arial"/>
                <a:cs typeface="Arial"/>
              </a:rPr>
              <a:t>n</a:t>
            </a:r>
            <a:r>
              <a:rPr dirty="0" spc="-130" i="1">
                <a:latin typeface="Arial"/>
                <a:cs typeface="Arial"/>
              </a:rPr>
              <a:t> </a:t>
            </a:r>
            <a:r>
              <a:rPr dirty="0" spc="-105" i="1">
                <a:latin typeface="Arial"/>
                <a:cs typeface="Arial"/>
              </a:rPr>
              <a:t>o</a:t>
            </a:r>
            <a:r>
              <a:rPr dirty="0" spc="65" i="1">
                <a:latin typeface="Arial"/>
                <a:cs typeface="Arial"/>
              </a:rPr>
              <a:t>f</a:t>
            </a:r>
            <a:r>
              <a:rPr dirty="0" spc="-130" i="1">
                <a:latin typeface="Arial"/>
                <a:cs typeface="Arial"/>
              </a:rPr>
              <a:t> </a:t>
            </a:r>
            <a:r>
              <a:rPr dirty="0" spc="-140" i="1">
                <a:latin typeface="Arial"/>
                <a:cs typeface="Arial"/>
              </a:rPr>
              <a:t>A</a:t>
            </a:r>
            <a:r>
              <a:rPr dirty="0" spc="-180" i="1">
                <a:latin typeface="Arial"/>
                <a:cs typeface="Arial"/>
              </a:rPr>
              <a:t>m</a:t>
            </a:r>
            <a:r>
              <a:rPr dirty="0" spc="-185" i="1">
                <a:latin typeface="Arial"/>
                <a:cs typeface="Arial"/>
              </a:rPr>
              <a:t>e</a:t>
            </a:r>
            <a:r>
              <a:rPr dirty="0" spc="25" i="1">
                <a:latin typeface="Arial"/>
                <a:cs typeface="Arial"/>
              </a:rPr>
              <a:t>r</a:t>
            </a:r>
            <a:r>
              <a:rPr dirty="0" spc="-60" i="1">
                <a:latin typeface="Arial"/>
                <a:cs typeface="Arial"/>
              </a:rPr>
              <a:t>i</a:t>
            </a:r>
            <a:r>
              <a:rPr dirty="0" spc="-150" i="1">
                <a:latin typeface="Arial"/>
                <a:cs typeface="Arial"/>
              </a:rPr>
              <a:t>c</a:t>
            </a:r>
            <a:r>
              <a:rPr dirty="0" spc="-105" i="1">
                <a:latin typeface="Arial"/>
                <a:cs typeface="Arial"/>
              </a:rPr>
              <a:t>an</a:t>
            </a:r>
            <a:r>
              <a:rPr dirty="0" spc="-140" i="1">
                <a:latin typeface="Arial"/>
                <a:cs typeface="Arial"/>
              </a:rPr>
              <a:t> </a:t>
            </a:r>
            <a:r>
              <a:rPr dirty="0" spc="-475" i="1">
                <a:latin typeface="Arial"/>
                <a:cs typeface="Arial"/>
              </a:rPr>
              <a:t>C</a:t>
            </a:r>
            <a:r>
              <a:rPr dirty="0" spc="-105" i="1">
                <a:latin typeface="Arial"/>
                <a:cs typeface="Arial"/>
              </a:rPr>
              <a:t>o</a:t>
            </a:r>
            <a:r>
              <a:rPr dirty="0" spc="-55" i="1">
                <a:latin typeface="Arial"/>
                <a:cs typeface="Arial"/>
              </a:rPr>
              <a:t>lle</a:t>
            </a:r>
            <a:r>
              <a:rPr dirty="0" spc="-110" i="1">
                <a:latin typeface="Arial"/>
                <a:cs typeface="Arial"/>
              </a:rPr>
              <a:t>ge  </a:t>
            </a:r>
            <a:r>
              <a:rPr dirty="0" spc="-105" i="1">
                <a:latin typeface="Arial"/>
                <a:cs typeface="Arial"/>
              </a:rPr>
              <a:t>and</a:t>
            </a:r>
            <a:r>
              <a:rPr dirty="0" spc="-130" i="1">
                <a:latin typeface="Arial"/>
                <a:cs typeface="Arial"/>
              </a:rPr>
              <a:t> </a:t>
            </a:r>
            <a:r>
              <a:rPr dirty="0" spc="-200" i="1">
                <a:latin typeface="Arial"/>
                <a:cs typeface="Arial"/>
              </a:rPr>
              <a:t>U</a:t>
            </a:r>
            <a:r>
              <a:rPr dirty="0" spc="-65" i="1">
                <a:latin typeface="Arial"/>
                <a:cs typeface="Arial"/>
              </a:rPr>
              <a:t>ni</a:t>
            </a:r>
            <a:r>
              <a:rPr dirty="0" spc="-90" i="1">
                <a:latin typeface="Arial"/>
                <a:cs typeface="Arial"/>
              </a:rPr>
              <a:t>v</a:t>
            </a:r>
            <a:r>
              <a:rPr dirty="0" spc="-185" i="1">
                <a:latin typeface="Arial"/>
                <a:cs typeface="Arial"/>
              </a:rPr>
              <a:t>e</a:t>
            </a:r>
            <a:r>
              <a:rPr dirty="0" spc="25" i="1">
                <a:latin typeface="Arial"/>
                <a:cs typeface="Arial"/>
              </a:rPr>
              <a:t>r</a:t>
            </a:r>
            <a:r>
              <a:rPr dirty="0" spc="-45" i="1">
                <a:latin typeface="Arial"/>
                <a:cs typeface="Arial"/>
              </a:rPr>
              <a:t>si</a:t>
            </a:r>
            <a:r>
              <a:rPr dirty="0" spc="-40" i="1">
                <a:latin typeface="Arial"/>
                <a:cs typeface="Arial"/>
              </a:rPr>
              <a:t>t</a:t>
            </a:r>
            <a:r>
              <a:rPr dirty="0" spc="-130" i="1">
                <a:latin typeface="Arial"/>
                <a:cs typeface="Arial"/>
              </a:rPr>
              <a:t>y</a:t>
            </a:r>
            <a:r>
              <a:rPr dirty="0" spc="-135" i="1">
                <a:latin typeface="Arial"/>
                <a:cs typeface="Arial"/>
              </a:rPr>
              <a:t> </a:t>
            </a:r>
            <a:r>
              <a:rPr dirty="0" spc="-370" i="1">
                <a:latin typeface="Arial"/>
                <a:cs typeface="Arial"/>
              </a:rPr>
              <a:t>P</a:t>
            </a:r>
            <a:r>
              <a:rPr dirty="0" spc="25" i="1">
                <a:latin typeface="Arial"/>
                <a:cs typeface="Arial"/>
              </a:rPr>
              <a:t>r</a:t>
            </a:r>
            <a:r>
              <a:rPr dirty="0" spc="-105" i="1">
                <a:latin typeface="Arial"/>
                <a:cs typeface="Arial"/>
              </a:rPr>
              <a:t>o</a:t>
            </a:r>
            <a:r>
              <a:rPr dirty="0" spc="-40" i="1">
                <a:latin typeface="Arial"/>
                <a:cs typeface="Arial"/>
              </a:rPr>
              <a:t>gr</a:t>
            </a:r>
            <a:r>
              <a:rPr dirty="0" spc="-85" i="1">
                <a:latin typeface="Arial"/>
                <a:cs typeface="Arial"/>
              </a:rPr>
              <a:t>a</a:t>
            </a:r>
            <a:r>
              <a:rPr dirty="0" spc="-130" i="1">
                <a:latin typeface="Arial"/>
                <a:cs typeface="Arial"/>
              </a:rPr>
              <a:t>m</a:t>
            </a:r>
            <a:r>
              <a:rPr dirty="0" spc="-270" i="1">
                <a:latin typeface="Arial"/>
                <a:cs typeface="Arial"/>
              </a:rPr>
              <a:t>s</a:t>
            </a:r>
            <a:r>
              <a:rPr dirty="0" spc="-114" i="1">
                <a:latin typeface="Arial"/>
                <a:cs typeface="Arial"/>
              </a:rPr>
              <a:t> </a:t>
            </a:r>
            <a:r>
              <a:rPr dirty="0" spc="-30"/>
              <a:t>in</a:t>
            </a:r>
            <a:r>
              <a:rPr dirty="0" spc="-130"/>
              <a:t> </a:t>
            </a:r>
            <a:r>
              <a:rPr dirty="0" spc="-70"/>
              <a:t>I</a:t>
            </a:r>
            <a:r>
              <a:rPr dirty="0" spc="110"/>
              <a:t>t</a:t>
            </a:r>
            <a:r>
              <a:rPr dirty="0" spc="-85"/>
              <a:t>al</a:t>
            </a:r>
            <a:r>
              <a:rPr dirty="0" spc="-270"/>
              <a:t>y</a:t>
            </a:r>
            <a:r>
              <a:rPr dirty="0" spc="-65"/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19988" y="894080"/>
            <a:ext cx="4509135" cy="6965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75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4400" spc="-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4400" spc="-4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4400" spc="-2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4400" spc="-265">
                <a:solidFill>
                  <a:srgbClr val="FFFFFF"/>
                </a:solidFill>
                <a:latin typeface="Arial"/>
                <a:cs typeface="Arial"/>
              </a:rPr>
              <a:t>ssi</a:t>
            </a:r>
            <a:r>
              <a:rPr dirty="0" sz="4400" spc="-3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4400" spc="-180">
                <a:solidFill>
                  <a:srgbClr val="FFFFFF"/>
                </a:solidFill>
                <a:latin typeface="Arial"/>
                <a:cs typeface="Arial"/>
              </a:rPr>
              <a:t>nal</a:t>
            </a:r>
            <a:r>
              <a:rPr dirty="0" sz="44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50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4400" spc="-20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4400" spc="-18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4400" spc="-330">
                <a:solidFill>
                  <a:srgbClr val="FFFFFF"/>
                </a:solidFill>
                <a:latin typeface="Arial"/>
                <a:cs typeface="Arial"/>
              </a:rPr>
              <a:t>ds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6250" y="823722"/>
            <a:ext cx="0" cy="914400"/>
          </a:xfrm>
          <a:custGeom>
            <a:avLst/>
            <a:gdLst/>
            <a:ahLst/>
            <a:cxnLst/>
            <a:rect l="l" t="t" r="r" b="b"/>
            <a:pathLst>
              <a:path w="0" h="914400">
                <a:moveTo>
                  <a:pt x="0" y="91440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19988" y="2030983"/>
            <a:ext cx="4382770" cy="66230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390"/>
              </a:spcBef>
            </a:pPr>
            <a:r>
              <a:rPr dirty="0" sz="2200" spc="-4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3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2200" spc="-8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4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24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pp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13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6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38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dirty="0" sz="2200" spc="-2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1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24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2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7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6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44156" y="713232"/>
            <a:ext cx="3643871" cy="545896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4654550" cy="6858000"/>
            <a:chOff x="0" y="0"/>
            <a:chExt cx="465455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4654550" cy="6858000"/>
            </a:xfrm>
            <a:custGeom>
              <a:avLst/>
              <a:gdLst/>
              <a:ahLst/>
              <a:cxnLst/>
              <a:rect l="l" t="t" r="r" b="b"/>
              <a:pathLst>
                <a:path w="4654550" h="6858000">
                  <a:moveTo>
                    <a:pt x="465429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54296" y="6858000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43890" y="643890"/>
              <a:ext cx="3365500" cy="1597660"/>
            </a:xfrm>
            <a:custGeom>
              <a:avLst/>
              <a:gdLst/>
              <a:ahLst/>
              <a:cxnLst/>
              <a:rect l="l" t="t" r="r" b="b"/>
              <a:pathLst>
                <a:path w="3365500" h="1597660">
                  <a:moveTo>
                    <a:pt x="0" y="0"/>
                  </a:moveTo>
                  <a:lnTo>
                    <a:pt x="3364991" y="0"/>
                  </a:lnTo>
                  <a:lnTo>
                    <a:pt x="3364991" y="1597152"/>
                  </a:lnTo>
                  <a:lnTo>
                    <a:pt x="0" y="1597152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89020" y="1171868"/>
            <a:ext cx="287274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80">
                <a:solidFill>
                  <a:srgbClr val="FFFFFF"/>
                </a:solidFill>
              </a:rPr>
              <a:t>P</a:t>
            </a:r>
            <a:r>
              <a:rPr dirty="0" spc="-35">
                <a:solidFill>
                  <a:srgbClr val="FFFFFF"/>
                </a:solidFill>
              </a:rPr>
              <a:t>r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25">
                <a:solidFill>
                  <a:srgbClr val="FFFFFF"/>
                </a:solidFill>
              </a:rPr>
              <a:t>f</a:t>
            </a:r>
            <a:r>
              <a:rPr dirty="0" spc="-254">
                <a:solidFill>
                  <a:srgbClr val="FFFFFF"/>
                </a:solidFill>
              </a:rPr>
              <a:t>es</a:t>
            </a:r>
            <a:r>
              <a:rPr dirty="0" spc="-325">
                <a:solidFill>
                  <a:srgbClr val="FFFFFF"/>
                </a:solidFill>
              </a:rPr>
              <a:t>s</a:t>
            </a:r>
            <a:r>
              <a:rPr dirty="0" spc="-10">
                <a:solidFill>
                  <a:srgbClr val="FFFFFF"/>
                </a:solidFill>
              </a:rPr>
              <a:t>i</a:t>
            </a:r>
            <a:r>
              <a:rPr dirty="0" spc="-95">
                <a:solidFill>
                  <a:srgbClr val="FFFFFF"/>
                </a:solidFill>
              </a:rPr>
              <a:t>o</a:t>
            </a:r>
            <a:r>
              <a:rPr dirty="0" spc="-110">
                <a:solidFill>
                  <a:srgbClr val="FFFFFF"/>
                </a:solidFill>
              </a:rPr>
              <a:t>n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5">
                <a:solidFill>
                  <a:srgbClr val="FFFFFF"/>
                </a:solidFill>
              </a:rPr>
              <a:t>l</a:t>
            </a:r>
            <a:r>
              <a:rPr dirty="0" spc="-125">
                <a:solidFill>
                  <a:srgbClr val="FFFFFF"/>
                </a:solidFill>
              </a:rPr>
              <a:t> </a:t>
            </a:r>
            <a:r>
              <a:rPr dirty="0" spc="-325">
                <a:solidFill>
                  <a:srgbClr val="FFFFFF"/>
                </a:solidFill>
              </a:rPr>
              <a:t>A</a:t>
            </a:r>
            <a:r>
              <a:rPr dirty="0" spc="-105">
                <a:solidFill>
                  <a:srgbClr val="FFFFFF"/>
                </a:solidFill>
              </a:rPr>
              <a:t>w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0">
                <a:solidFill>
                  <a:srgbClr val="FFFFFF"/>
                </a:solidFill>
              </a:rPr>
              <a:t>r</a:t>
            </a:r>
            <a:r>
              <a:rPr dirty="0" spc="-110">
                <a:solidFill>
                  <a:srgbClr val="FFFFFF"/>
                </a:solidFill>
              </a:rPr>
              <a:t>d</a:t>
            </a:r>
            <a:r>
              <a:rPr dirty="0" spc="-320">
                <a:solidFill>
                  <a:srgbClr val="FFFFFF"/>
                </a:solidFill>
              </a:rPr>
              <a:t>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22208" y="2564384"/>
            <a:ext cx="3095625" cy="3408679"/>
          </a:xfrm>
          <a:prstGeom prst="rect">
            <a:avLst/>
          </a:prstGeom>
        </p:spPr>
        <p:txBody>
          <a:bodyPr wrap="square" lIns="0" tIns="104140" rIns="0" bIns="0" rtlCol="0" vert="horz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820"/>
              </a:spcBef>
              <a:tabLst>
                <a:tab pos="1315720" algn="l"/>
              </a:tabLst>
            </a:pPr>
            <a:r>
              <a:rPr dirty="0" sz="3000" spc="-57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3000" spc="-15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3000" spc="-12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3000" spc="2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3000" spc="4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30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3000" spc="-2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0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31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dirty="0" sz="3000" spc="-1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3000" spc="35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30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6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3000" spc="-215">
                <a:solidFill>
                  <a:srgbClr val="FFFFFF"/>
                </a:solidFill>
                <a:latin typeface="Arial"/>
                <a:cs typeface="Arial"/>
              </a:rPr>
              <a:t>as  </a:t>
            </a:r>
            <a:r>
              <a:rPr dirty="0" sz="3000" spc="-1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3000" spc="-185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dirty="0" sz="3000" spc="-16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3000" spc="-9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30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28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dirty="0" sz="30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2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3000" spc="4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3000" spc="-12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30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000" spc="-8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3000" spc="-185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30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000" spc="-1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3000" spc="-295">
                <a:solidFill>
                  <a:srgbClr val="FFFFFF"/>
                </a:solidFill>
                <a:latin typeface="Arial"/>
                <a:cs typeface="Arial"/>
              </a:rPr>
              <a:t>sas</a:t>
            </a:r>
            <a:r>
              <a:rPr dirty="0" sz="30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3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3000" spc="-17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3000" spc="-26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000" spc="13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3000" spc="-12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3000" spc="-114">
                <a:solidFill>
                  <a:srgbClr val="FFFFFF"/>
                </a:solidFill>
                <a:latin typeface="Arial"/>
                <a:cs typeface="Arial"/>
              </a:rPr>
              <a:t>Outstanding </a:t>
            </a:r>
            <a:r>
              <a:rPr dirty="0" sz="3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6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3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59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3000" spc="-15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3000" spc="-15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3000" spc="-26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000" spc="14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3000" spc="-9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3000" spc="-2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3000" spc="-8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30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5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3000" spc="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3000" spc="-9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3000" spc="-60">
                <a:solidFill>
                  <a:srgbClr val="FFFFFF"/>
                </a:solidFill>
                <a:latin typeface="Arial"/>
                <a:cs typeface="Arial"/>
              </a:rPr>
              <a:t>m  </a:t>
            </a:r>
            <a:r>
              <a:rPr dirty="0" sz="3000" spc="-23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3000" spc="-3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000" spc="-39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3000" spc="-65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3000" spc="-150">
                <a:solidFill>
                  <a:srgbClr val="FFFFFF"/>
                </a:solidFill>
                <a:latin typeface="Arial"/>
                <a:cs typeface="Arial"/>
              </a:rPr>
              <a:t>A:</a:t>
            </a:r>
            <a:r>
              <a:rPr dirty="0" sz="30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3000" spc="-225">
                <a:solidFill>
                  <a:srgbClr val="FFFFFF"/>
                </a:solidFill>
                <a:latin typeface="Arial"/>
                <a:cs typeface="Arial"/>
              </a:rPr>
              <a:t>Assoc</a:t>
            </a:r>
            <a:r>
              <a:rPr dirty="0" sz="3000" spc="-1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3000" spc="-26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30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3000" spc="8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3000" spc="-70">
                <a:solidFill>
                  <a:srgbClr val="FFFFFF"/>
                </a:solidFill>
                <a:latin typeface="Arial"/>
                <a:cs typeface="Arial"/>
              </a:rPr>
              <a:t>on  </a:t>
            </a:r>
            <a:r>
              <a:rPr dirty="0" sz="30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3000" spc="-6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3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175">
                <a:solidFill>
                  <a:srgbClr val="FFFFFF"/>
                </a:solidFill>
                <a:latin typeface="Arial"/>
                <a:cs typeface="Arial"/>
              </a:rPr>
              <a:t>Educators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51247" y="819911"/>
            <a:ext cx="6995541" cy="603804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4654550" cy="6858000"/>
            <a:chOff x="0" y="0"/>
            <a:chExt cx="465455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4654550" cy="6858000"/>
            </a:xfrm>
            <a:custGeom>
              <a:avLst/>
              <a:gdLst/>
              <a:ahLst/>
              <a:cxnLst/>
              <a:rect l="l" t="t" r="r" b="b"/>
              <a:pathLst>
                <a:path w="4654550" h="6858000">
                  <a:moveTo>
                    <a:pt x="465429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54296" y="6858000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43890" y="643890"/>
              <a:ext cx="3365500" cy="1597660"/>
            </a:xfrm>
            <a:custGeom>
              <a:avLst/>
              <a:gdLst/>
              <a:ahLst/>
              <a:cxnLst/>
              <a:rect l="l" t="t" r="r" b="b"/>
              <a:pathLst>
                <a:path w="3365500" h="1597660">
                  <a:moveTo>
                    <a:pt x="0" y="0"/>
                  </a:moveTo>
                  <a:lnTo>
                    <a:pt x="3364991" y="0"/>
                  </a:lnTo>
                  <a:lnTo>
                    <a:pt x="3364991" y="1597152"/>
                  </a:lnTo>
                  <a:lnTo>
                    <a:pt x="0" y="1597152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30948" y="1171868"/>
            <a:ext cx="1986914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60">
                <a:solidFill>
                  <a:srgbClr val="FFFFFF"/>
                </a:solidFill>
              </a:rPr>
              <a:t>O</a:t>
            </a:r>
            <a:r>
              <a:rPr dirty="0" spc="145">
                <a:solidFill>
                  <a:srgbClr val="FFFFFF"/>
                </a:solidFill>
              </a:rPr>
              <a:t>t</a:t>
            </a:r>
            <a:r>
              <a:rPr dirty="0" spc="-105">
                <a:solidFill>
                  <a:srgbClr val="FFFFFF"/>
                </a:solidFill>
              </a:rPr>
              <a:t>he</a:t>
            </a:r>
            <a:r>
              <a:rPr dirty="0" spc="-60">
                <a:solidFill>
                  <a:srgbClr val="FFFFFF"/>
                </a:solidFill>
              </a:rPr>
              <a:t>r</a:t>
            </a:r>
            <a:r>
              <a:rPr dirty="0" spc="-125">
                <a:solidFill>
                  <a:srgbClr val="FFFFFF"/>
                </a:solidFill>
              </a:rPr>
              <a:t> </a:t>
            </a:r>
            <a:r>
              <a:rPr dirty="0" spc="-325">
                <a:solidFill>
                  <a:srgbClr val="FFFFFF"/>
                </a:solidFill>
              </a:rPr>
              <a:t>A</a:t>
            </a:r>
            <a:r>
              <a:rPr dirty="0" spc="-105">
                <a:solidFill>
                  <a:srgbClr val="FFFFFF"/>
                </a:solidFill>
              </a:rPr>
              <a:t>w</a:t>
            </a:r>
            <a:r>
              <a:rPr dirty="0" spc="-245">
                <a:solidFill>
                  <a:srgbClr val="FFFFFF"/>
                </a:solidFill>
              </a:rPr>
              <a:t>a</a:t>
            </a:r>
            <a:r>
              <a:rPr dirty="0" spc="-10">
                <a:solidFill>
                  <a:srgbClr val="FFFFFF"/>
                </a:solidFill>
              </a:rPr>
              <a:t>r</a:t>
            </a:r>
            <a:r>
              <a:rPr dirty="0" spc="-220">
                <a:solidFill>
                  <a:srgbClr val="FFFFFF"/>
                </a:solidFill>
              </a:rPr>
              <a:t>ds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251103" y="1793279"/>
            <a:ext cx="4537710" cy="836294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dirty="0" sz="2800" spc="50">
                <a:latin typeface="Arial"/>
                <a:cs typeface="Arial"/>
              </a:rPr>
              <a:t>M</a:t>
            </a:r>
            <a:r>
              <a:rPr dirty="0" sz="2800" spc="-75">
                <a:latin typeface="Arial"/>
                <a:cs typeface="Arial"/>
              </a:rPr>
              <a:t>i</a:t>
            </a:r>
            <a:r>
              <a:rPr dirty="0" sz="2800" spc="-140">
                <a:latin typeface="Arial"/>
                <a:cs typeface="Arial"/>
              </a:rPr>
              <a:t>c</a:t>
            </a:r>
            <a:r>
              <a:rPr dirty="0" sz="2800" spc="-95">
                <a:latin typeface="Arial"/>
                <a:cs typeface="Arial"/>
              </a:rPr>
              <a:t>h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15">
                <a:latin typeface="Arial"/>
                <a:cs typeface="Arial"/>
              </a:rPr>
              <a:t>l</a:t>
            </a:r>
            <a:r>
              <a:rPr dirty="0" sz="2800" spc="-140">
                <a:latin typeface="Arial"/>
                <a:cs typeface="Arial"/>
              </a:rPr>
              <a:t> </a:t>
            </a:r>
            <a:r>
              <a:rPr dirty="0" sz="2800" spc="-500">
                <a:latin typeface="Arial"/>
                <a:cs typeface="Arial"/>
              </a:rPr>
              <a:t>R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90">
                <a:latin typeface="Arial"/>
                <a:cs typeface="Arial"/>
              </a:rPr>
              <a:t>u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60">
                <a:latin typeface="Arial"/>
                <a:cs typeface="Arial"/>
              </a:rPr>
              <a:t>w</a:t>
            </a:r>
            <a:r>
              <a:rPr dirty="0" sz="2800" spc="-220">
                <a:latin typeface="Arial"/>
                <a:cs typeface="Arial"/>
              </a:rPr>
              <a:t>a</a:t>
            </a:r>
            <a:r>
              <a:rPr dirty="0" sz="2800" spc="-310">
                <a:latin typeface="Arial"/>
                <a:cs typeface="Arial"/>
              </a:rPr>
              <a:t>s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55">
                <a:latin typeface="Arial"/>
                <a:cs typeface="Arial"/>
              </a:rPr>
              <a:t>l</a:t>
            </a:r>
            <a:r>
              <a:rPr dirty="0" sz="2800" spc="-110">
                <a:latin typeface="Arial"/>
                <a:cs typeface="Arial"/>
              </a:rPr>
              <a:t>e</a:t>
            </a:r>
            <a:r>
              <a:rPr dirty="0" sz="2800" spc="-215">
                <a:latin typeface="Arial"/>
                <a:cs typeface="Arial"/>
              </a:rPr>
              <a:t>c</a:t>
            </a:r>
            <a:r>
              <a:rPr dirty="0" sz="2800" spc="130">
                <a:latin typeface="Arial"/>
                <a:cs typeface="Arial"/>
              </a:rPr>
              <a:t>t</a:t>
            </a:r>
            <a:r>
              <a:rPr dirty="0" sz="2800" spc="-170">
                <a:latin typeface="Arial"/>
                <a:cs typeface="Arial"/>
              </a:rPr>
              <a:t>e</a:t>
            </a:r>
            <a:r>
              <a:rPr dirty="0" sz="2800" spc="-90">
                <a:latin typeface="Arial"/>
                <a:cs typeface="Arial"/>
              </a:rPr>
              <a:t>d</a:t>
            </a:r>
            <a:r>
              <a:rPr dirty="0" sz="2800" spc="-150">
                <a:latin typeface="Arial"/>
                <a:cs typeface="Arial"/>
              </a:rPr>
              <a:t> </a:t>
            </a:r>
            <a:r>
              <a:rPr dirty="0" sz="2800" spc="130">
                <a:latin typeface="Arial"/>
                <a:cs typeface="Arial"/>
              </a:rPr>
              <a:t>t</a:t>
            </a:r>
            <a:r>
              <a:rPr dirty="0" sz="2800" spc="-85">
                <a:latin typeface="Arial"/>
                <a:cs typeface="Arial"/>
              </a:rPr>
              <a:t>o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150">
                <a:latin typeface="Arial"/>
                <a:cs typeface="Arial"/>
              </a:rPr>
              <a:t>t</a:t>
            </a:r>
            <a:r>
              <a:rPr dirty="0" sz="2800" spc="-95">
                <a:latin typeface="Arial"/>
                <a:cs typeface="Arial"/>
              </a:rPr>
              <a:t>h</a:t>
            </a:r>
            <a:r>
              <a:rPr dirty="0" sz="2800" spc="-114">
                <a:latin typeface="Arial"/>
                <a:cs typeface="Arial"/>
              </a:rPr>
              <a:t>e  </a:t>
            </a:r>
            <a:r>
              <a:rPr dirty="0" sz="2800" spc="-305">
                <a:latin typeface="Arial"/>
                <a:cs typeface="Arial"/>
              </a:rPr>
              <a:t>S</a:t>
            </a:r>
            <a:r>
              <a:rPr dirty="0" sz="2800" spc="-165">
                <a:latin typeface="Arial"/>
                <a:cs typeface="Arial"/>
              </a:rPr>
              <a:t>t</a:t>
            </a:r>
            <a:r>
              <a:rPr dirty="0" sz="2800" spc="-229">
                <a:latin typeface="Arial"/>
                <a:cs typeface="Arial"/>
              </a:rPr>
              <a:t>a</a:t>
            </a:r>
            <a:r>
              <a:rPr dirty="0" sz="2800" spc="45">
                <a:latin typeface="Arial"/>
                <a:cs typeface="Arial"/>
              </a:rPr>
              <a:t>f</a:t>
            </a:r>
            <a:r>
              <a:rPr dirty="0" sz="2800" spc="75">
                <a:latin typeface="Arial"/>
                <a:cs typeface="Arial"/>
              </a:rPr>
              <a:t>f</a:t>
            </a:r>
            <a:r>
              <a:rPr dirty="0" sz="2800" spc="-160">
                <a:latin typeface="Arial"/>
                <a:cs typeface="Arial"/>
              </a:rPr>
              <a:t> </a:t>
            </a:r>
            <a:r>
              <a:rPr dirty="0" sz="2800" spc="-295">
                <a:latin typeface="Arial"/>
                <a:cs typeface="Arial"/>
              </a:rPr>
              <a:t>Se</a:t>
            </a:r>
            <a:r>
              <a:rPr dirty="0" sz="2800" spc="-275">
                <a:latin typeface="Arial"/>
                <a:cs typeface="Arial"/>
              </a:rPr>
              <a:t>n</a:t>
            </a:r>
            <a:r>
              <a:rPr dirty="0" sz="2800" spc="-240">
                <a:latin typeface="Arial"/>
                <a:cs typeface="Arial"/>
              </a:rPr>
              <a:t>a</a:t>
            </a:r>
            <a:r>
              <a:rPr dirty="0" sz="2800" spc="130">
                <a:latin typeface="Arial"/>
                <a:cs typeface="Arial"/>
              </a:rPr>
              <a:t>t</a:t>
            </a:r>
            <a:r>
              <a:rPr dirty="0" sz="2800" spc="-17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7188" y="2738628"/>
            <a:ext cx="2642615" cy="396392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3007" y="1229931"/>
            <a:ext cx="304419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00">
                <a:solidFill>
                  <a:srgbClr val="FFFFFF"/>
                </a:solidFill>
              </a:rPr>
              <a:t>Development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26495" y="2026920"/>
            <a:ext cx="5220970" cy="0"/>
          </a:xfrm>
          <a:custGeom>
            <a:avLst/>
            <a:gdLst/>
            <a:ahLst/>
            <a:cxnLst/>
            <a:rect l="l" t="t" r="r" b="b"/>
            <a:pathLst>
              <a:path w="5220970" h="0">
                <a:moveTo>
                  <a:pt x="522093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471406" y="2384733"/>
            <a:ext cx="9248140" cy="265239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241300" marR="5080" indent="-228600">
              <a:lnSpc>
                <a:spcPts val="2160"/>
              </a:lnSpc>
              <a:spcBef>
                <a:spcPts val="37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285">
                <a:solidFill>
                  <a:srgbClr val="FFFFFF"/>
                </a:solidFill>
                <a:latin typeface="Arial"/>
                <a:cs typeface="Arial"/>
              </a:rPr>
              <a:t>GSIE</a:t>
            </a:r>
            <a:r>
              <a:rPr dirty="0" sz="2000" spc="-2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concluded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very 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successful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year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fundraising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alumni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engagement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outreach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2020-21,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despite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challenges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presented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by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70">
                <a:solidFill>
                  <a:srgbClr val="FFFFFF"/>
                </a:solidFill>
                <a:latin typeface="Arial"/>
                <a:cs typeface="Arial"/>
              </a:rPr>
              <a:t>COVID-19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pandemic. </a:t>
            </a:r>
            <a:r>
              <a:rPr dirty="0" sz="2000" spc="-5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GSIE,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partnership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Research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Innovation, 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conducted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very 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successful 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Campaign </a:t>
            </a:r>
            <a:r>
              <a:rPr dirty="0" sz="2000" spc="-135">
                <a:solidFill>
                  <a:srgbClr val="FFFFFF"/>
                </a:solidFill>
                <a:latin typeface="Arial"/>
                <a:cs typeface="Arial"/>
              </a:rPr>
              <a:t>Arkansas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fundraising 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campaign 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which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concluded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July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2020.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unit 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far 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exceeded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campaign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goal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$5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million,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raising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$3,437,207.19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85">
                <a:solidFill>
                  <a:srgbClr val="FFFFFF"/>
                </a:solidFill>
                <a:latin typeface="Arial"/>
                <a:cs typeface="Arial"/>
              </a:rPr>
              <a:t>GSIE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2000">
              <a:latin typeface="Arial"/>
              <a:cs typeface="Arial"/>
            </a:endParaRPr>
          </a:p>
          <a:p>
            <a:pPr marL="241300">
              <a:lnSpc>
                <a:spcPts val="2130"/>
              </a:lnSpc>
            </a:pP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$208,081,274.52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and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Innovation.</a:t>
            </a:r>
            <a:endParaRPr sz="2000">
              <a:latin typeface="Arial"/>
              <a:cs typeface="Arial"/>
            </a:endParaRPr>
          </a:p>
          <a:p>
            <a:pPr marL="241300" marR="618490" indent="-228600">
              <a:lnSpc>
                <a:spcPts val="2160"/>
              </a:lnSpc>
              <a:spcBef>
                <a:spcPts val="102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critical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students,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$8,743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raised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Needy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Family </a:t>
            </a:r>
            <a:r>
              <a:rPr dirty="0" sz="2000" spc="-5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Graduate 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Student 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Emergency 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Fund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$3,985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Education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Catastrophic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Fund.</a:t>
            </a:r>
            <a:r>
              <a:rPr dirty="0" sz="2000" spc="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$40,765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awarded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students.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6492" y="115823"/>
            <a:ext cx="11939270" cy="6626859"/>
          </a:xfrm>
          <a:custGeom>
            <a:avLst/>
            <a:gdLst/>
            <a:ahLst/>
            <a:cxnLst/>
            <a:rect l="l" t="t" r="r" b="b"/>
            <a:pathLst>
              <a:path w="11939270" h="6626859">
                <a:moveTo>
                  <a:pt x="0" y="0"/>
                </a:moveTo>
                <a:lnTo>
                  <a:pt x="11939016" y="0"/>
                </a:lnTo>
                <a:lnTo>
                  <a:pt x="11939016" y="6626352"/>
                </a:lnTo>
                <a:lnTo>
                  <a:pt x="0" y="662635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058920" cy="6858000"/>
          </a:xfrm>
          <a:custGeom>
            <a:avLst/>
            <a:gdLst/>
            <a:ahLst/>
            <a:cxnLst/>
            <a:rect l="l" t="t" r="r" b="b"/>
            <a:pathLst>
              <a:path w="4058920" h="6858000">
                <a:moveTo>
                  <a:pt x="4058412" y="0"/>
                </a:moveTo>
                <a:lnTo>
                  <a:pt x="0" y="0"/>
                </a:lnTo>
                <a:lnTo>
                  <a:pt x="0" y="6858000"/>
                </a:lnTo>
                <a:lnTo>
                  <a:pt x="4058412" y="6858000"/>
                </a:lnTo>
                <a:lnTo>
                  <a:pt x="4058412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1352543"/>
            <a:ext cx="2653665" cy="2280285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dirty="0" sz="4000" spc="-220">
                <a:solidFill>
                  <a:srgbClr val="FFFFFF"/>
                </a:solidFill>
              </a:rPr>
              <a:t>Graduate </a:t>
            </a:r>
            <a:r>
              <a:rPr dirty="0" sz="4000" spc="-215">
                <a:solidFill>
                  <a:srgbClr val="FFFFFF"/>
                </a:solidFill>
              </a:rPr>
              <a:t> </a:t>
            </a:r>
            <a:r>
              <a:rPr dirty="0" sz="4000" spc="-860">
                <a:solidFill>
                  <a:srgbClr val="FFFFFF"/>
                </a:solidFill>
              </a:rPr>
              <a:t>S</a:t>
            </a:r>
            <a:r>
              <a:rPr dirty="0" sz="4000" spc="-215">
                <a:solidFill>
                  <a:srgbClr val="FFFFFF"/>
                </a:solidFill>
              </a:rPr>
              <a:t>c</a:t>
            </a:r>
            <a:r>
              <a:rPr dirty="0" sz="4000" spc="-245">
                <a:solidFill>
                  <a:srgbClr val="FFFFFF"/>
                </a:solidFill>
              </a:rPr>
              <a:t>h</a:t>
            </a:r>
            <a:r>
              <a:rPr dirty="0" sz="4000" spc="-100">
                <a:solidFill>
                  <a:srgbClr val="FFFFFF"/>
                </a:solidFill>
              </a:rPr>
              <a:t>ool</a:t>
            </a:r>
            <a:r>
              <a:rPr dirty="0" sz="4000" spc="-225">
                <a:solidFill>
                  <a:srgbClr val="FFFFFF"/>
                </a:solidFill>
              </a:rPr>
              <a:t> </a:t>
            </a:r>
            <a:r>
              <a:rPr dirty="0" sz="4000" spc="-345">
                <a:solidFill>
                  <a:srgbClr val="FFFFFF"/>
                </a:solidFill>
              </a:rPr>
              <a:t>a</a:t>
            </a:r>
            <a:r>
              <a:rPr dirty="0" sz="4000" spc="-155">
                <a:solidFill>
                  <a:srgbClr val="FFFFFF"/>
                </a:solidFill>
              </a:rPr>
              <a:t>n</a:t>
            </a:r>
            <a:r>
              <a:rPr dirty="0" sz="4000" spc="-100">
                <a:solidFill>
                  <a:srgbClr val="FFFFFF"/>
                </a:solidFill>
              </a:rPr>
              <a:t>d  </a:t>
            </a:r>
            <a:r>
              <a:rPr dirty="0" sz="4000" spc="-145">
                <a:solidFill>
                  <a:srgbClr val="FFFFFF"/>
                </a:solidFill>
              </a:rPr>
              <a:t>I</a:t>
            </a:r>
            <a:r>
              <a:rPr dirty="0" sz="4000" spc="-190">
                <a:solidFill>
                  <a:srgbClr val="FFFFFF"/>
                </a:solidFill>
              </a:rPr>
              <a:t>n</a:t>
            </a:r>
            <a:r>
              <a:rPr dirty="0" sz="4000" spc="155">
                <a:solidFill>
                  <a:srgbClr val="FFFFFF"/>
                </a:solidFill>
              </a:rPr>
              <a:t>t</a:t>
            </a:r>
            <a:r>
              <a:rPr dirty="0" sz="4000" spc="-105">
                <a:solidFill>
                  <a:srgbClr val="FFFFFF"/>
                </a:solidFill>
              </a:rPr>
              <a:t>er</a:t>
            </a:r>
            <a:r>
              <a:rPr dirty="0" sz="4000" spc="-155">
                <a:solidFill>
                  <a:srgbClr val="FFFFFF"/>
                </a:solidFill>
              </a:rPr>
              <a:t>n</a:t>
            </a:r>
            <a:r>
              <a:rPr dirty="0" sz="4000" spc="-380">
                <a:solidFill>
                  <a:srgbClr val="FFFFFF"/>
                </a:solidFill>
              </a:rPr>
              <a:t>a</a:t>
            </a:r>
            <a:r>
              <a:rPr dirty="0" sz="4000" spc="195">
                <a:solidFill>
                  <a:srgbClr val="FFFFFF"/>
                </a:solidFill>
              </a:rPr>
              <a:t>t</a:t>
            </a:r>
            <a:r>
              <a:rPr dirty="0" sz="4000" spc="-85">
                <a:solidFill>
                  <a:srgbClr val="FFFFFF"/>
                </a:solidFill>
              </a:rPr>
              <a:t>io</a:t>
            </a:r>
            <a:r>
              <a:rPr dirty="0" sz="4000" spc="-130">
                <a:solidFill>
                  <a:srgbClr val="FFFFFF"/>
                </a:solidFill>
              </a:rPr>
              <a:t>n</a:t>
            </a:r>
            <a:r>
              <a:rPr dirty="0" sz="4000" spc="-345">
                <a:solidFill>
                  <a:srgbClr val="FFFFFF"/>
                </a:solidFill>
              </a:rPr>
              <a:t>a</a:t>
            </a:r>
            <a:r>
              <a:rPr dirty="0" sz="4000" spc="-10">
                <a:solidFill>
                  <a:srgbClr val="FFFFFF"/>
                </a:solidFill>
              </a:rPr>
              <a:t>l  </a:t>
            </a:r>
            <a:r>
              <a:rPr dirty="0" sz="4000" spc="-215">
                <a:solidFill>
                  <a:srgbClr val="FFFFFF"/>
                </a:solidFill>
              </a:rPr>
              <a:t>Education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4459594" y="1405884"/>
            <a:ext cx="3242310" cy="414083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2700" marR="5080">
              <a:lnSpc>
                <a:spcPts val="1839"/>
              </a:lnSpc>
              <a:spcBef>
                <a:spcPts val="330"/>
              </a:spcBef>
            </a:pPr>
            <a:r>
              <a:rPr dirty="0" sz="1700" spc="-45">
                <a:latin typeface="Arial"/>
                <a:cs typeface="Arial"/>
              </a:rPr>
              <a:t>I</a:t>
            </a:r>
            <a:r>
              <a:rPr dirty="0" sz="1700" spc="-55">
                <a:latin typeface="Arial"/>
                <a:cs typeface="Arial"/>
              </a:rPr>
              <a:t>n</a:t>
            </a:r>
            <a:r>
              <a:rPr dirty="0" sz="1700" spc="-204">
                <a:latin typeface="Arial"/>
                <a:cs typeface="Arial"/>
              </a:rPr>
              <a:t>s</a:t>
            </a:r>
            <a:r>
              <a:rPr dirty="0" sz="1700" spc="100">
                <a:latin typeface="Arial"/>
                <a:cs typeface="Arial"/>
              </a:rPr>
              <a:t>t</a:t>
            </a:r>
            <a:r>
              <a:rPr dirty="0" sz="1700" spc="30">
                <a:latin typeface="Arial"/>
                <a:cs typeface="Arial"/>
              </a:rPr>
              <a:t>r</a:t>
            </a:r>
            <a:r>
              <a:rPr dirty="0" sz="1700" spc="-105">
                <a:latin typeface="Arial"/>
                <a:cs typeface="Arial"/>
              </a:rPr>
              <a:t>u</a:t>
            </a:r>
            <a:r>
              <a:rPr dirty="0" sz="1700" spc="-95">
                <a:latin typeface="Arial"/>
                <a:cs typeface="Arial"/>
              </a:rPr>
              <a:t>c</a:t>
            </a:r>
            <a:r>
              <a:rPr dirty="0" sz="1700" spc="100">
                <a:latin typeface="Arial"/>
                <a:cs typeface="Arial"/>
              </a:rPr>
              <a:t>t</a:t>
            </a:r>
            <a:r>
              <a:rPr dirty="0" sz="1700" spc="-20">
                <a:latin typeface="Arial"/>
                <a:cs typeface="Arial"/>
              </a:rPr>
              <a:t>i</a:t>
            </a:r>
            <a:r>
              <a:rPr dirty="0" sz="1700" spc="-25">
                <a:latin typeface="Arial"/>
                <a:cs typeface="Arial"/>
              </a:rPr>
              <a:t>o</a:t>
            </a:r>
            <a:r>
              <a:rPr dirty="0" sz="1700" spc="-100">
                <a:latin typeface="Arial"/>
                <a:cs typeface="Arial"/>
              </a:rPr>
              <a:t>n</a:t>
            </a:r>
            <a:r>
              <a:rPr dirty="0" sz="1700" spc="-95">
                <a:latin typeface="Arial"/>
                <a:cs typeface="Arial"/>
              </a:rPr>
              <a:t>a</a:t>
            </a:r>
            <a:r>
              <a:rPr dirty="0" sz="1700" spc="10">
                <a:latin typeface="Arial"/>
                <a:cs typeface="Arial"/>
              </a:rPr>
              <a:t>l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-370">
                <a:latin typeface="Arial"/>
                <a:cs typeface="Arial"/>
              </a:rPr>
              <a:t>T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135">
                <a:latin typeface="Arial"/>
                <a:cs typeface="Arial"/>
              </a:rPr>
              <a:t>c</a:t>
            </a:r>
            <a:r>
              <a:rPr dirty="0" sz="1700" spc="-55">
                <a:latin typeface="Arial"/>
                <a:cs typeface="Arial"/>
              </a:rPr>
              <a:t>h</a:t>
            </a:r>
            <a:r>
              <a:rPr dirty="0" sz="1700" spc="-60">
                <a:latin typeface="Arial"/>
                <a:cs typeface="Arial"/>
              </a:rPr>
              <a:t>n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20">
                <a:latin typeface="Arial"/>
                <a:cs typeface="Arial"/>
              </a:rPr>
              <a:t>l</a:t>
            </a:r>
            <a:r>
              <a:rPr dirty="0" sz="1700" spc="-25">
                <a:latin typeface="Arial"/>
                <a:cs typeface="Arial"/>
              </a:rPr>
              <a:t>o</a:t>
            </a:r>
            <a:r>
              <a:rPr dirty="0" sz="1700" spc="-145">
                <a:latin typeface="Arial"/>
                <a:cs typeface="Arial"/>
              </a:rPr>
              <a:t>g</a:t>
            </a:r>
            <a:r>
              <a:rPr dirty="0" sz="1700" spc="-85">
                <a:latin typeface="Arial"/>
                <a:cs typeface="Arial"/>
              </a:rPr>
              <a:t>y</a:t>
            </a:r>
            <a:r>
              <a:rPr dirty="0" sz="1700" spc="-20">
                <a:latin typeface="Arial"/>
                <a:cs typeface="Arial"/>
              </a:rPr>
              <a:t>:</a:t>
            </a:r>
            <a:r>
              <a:rPr dirty="0" sz="1700" spc="-125">
                <a:latin typeface="Arial"/>
                <a:cs typeface="Arial"/>
              </a:rPr>
              <a:t> </a:t>
            </a:r>
            <a:r>
              <a:rPr dirty="0" sz="1700" spc="-45">
                <a:latin typeface="Arial"/>
                <a:cs typeface="Arial"/>
              </a:rPr>
              <a:t>I</a:t>
            </a:r>
            <a:r>
              <a:rPr dirty="0" sz="1700" spc="-210">
                <a:latin typeface="Arial"/>
                <a:cs typeface="Arial"/>
              </a:rPr>
              <a:t>T</a:t>
            </a:r>
            <a:r>
              <a:rPr dirty="0" sz="1700" spc="-95">
                <a:latin typeface="Arial"/>
                <a:cs typeface="Arial"/>
              </a:rPr>
              <a:t> </a:t>
            </a:r>
            <a:r>
              <a:rPr dirty="0" sz="1700" spc="-360">
                <a:latin typeface="Arial"/>
                <a:cs typeface="Arial"/>
              </a:rPr>
              <a:t>S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40">
                <a:latin typeface="Arial"/>
                <a:cs typeface="Arial"/>
              </a:rPr>
              <a:t>r</a:t>
            </a:r>
            <a:r>
              <a:rPr dirty="0" sz="1700" spc="-90">
                <a:latin typeface="Arial"/>
                <a:cs typeface="Arial"/>
              </a:rPr>
              <a:t>v</a:t>
            </a:r>
            <a:r>
              <a:rPr dirty="0" sz="1700" spc="15">
                <a:latin typeface="Arial"/>
                <a:cs typeface="Arial"/>
              </a:rPr>
              <a:t>i</a:t>
            </a:r>
            <a:r>
              <a:rPr dirty="0" sz="1700" spc="-135">
                <a:latin typeface="Arial"/>
                <a:cs typeface="Arial"/>
              </a:rPr>
              <a:t>c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130">
                <a:latin typeface="Arial"/>
                <a:cs typeface="Arial"/>
              </a:rPr>
              <a:t>s  </a:t>
            </a:r>
            <a:r>
              <a:rPr dirty="0" sz="1700" spc="45">
                <a:latin typeface="Arial"/>
                <a:cs typeface="Arial"/>
              </a:rPr>
              <a:t>ti</a:t>
            </a:r>
            <a:r>
              <a:rPr dirty="0" sz="1700" spc="35">
                <a:latin typeface="Arial"/>
                <a:cs typeface="Arial"/>
              </a:rPr>
              <a:t>r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45">
                <a:latin typeface="Arial"/>
                <a:cs typeface="Arial"/>
              </a:rPr>
              <a:t>le</a:t>
            </a:r>
            <a:r>
              <a:rPr dirty="0" sz="1700" spc="-195">
                <a:latin typeface="Arial"/>
                <a:cs typeface="Arial"/>
              </a:rPr>
              <a:t>s</a:t>
            </a:r>
            <a:r>
              <a:rPr dirty="0" sz="1700" spc="-120">
                <a:latin typeface="Arial"/>
                <a:cs typeface="Arial"/>
              </a:rPr>
              <a:t>s</a:t>
            </a:r>
            <a:r>
              <a:rPr dirty="0" sz="1700" spc="-65">
                <a:latin typeface="Arial"/>
                <a:cs typeface="Arial"/>
              </a:rPr>
              <a:t>l</a:t>
            </a:r>
            <a:r>
              <a:rPr dirty="0" sz="1700" spc="-80">
                <a:latin typeface="Arial"/>
                <a:cs typeface="Arial"/>
              </a:rPr>
              <a:t>y</a:t>
            </a:r>
            <a:r>
              <a:rPr dirty="0" sz="1700" spc="-120">
                <a:latin typeface="Arial"/>
                <a:cs typeface="Arial"/>
              </a:rPr>
              <a:t> </a:t>
            </a:r>
            <a:r>
              <a:rPr dirty="0" sz="1700" spc="-85">
                <a:latin typeface="Arial"/>
                <a:cs typeface="Arial"/>
              </a:rPr>
              <a:t>sup</a:t>
            </a:r>
            <a:r>
              <a:rPr dirty="0" sz="1700" spc="-100">
                <a:latin typeface="Arial"/>
                <a:cs typeface="Arial"/>
              </a:rPr>
              <a:t>p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15">
                <a:latin typeface="Arial"/>
                <a:cs typeface="Arial"/>
              </a:rPr>
              <a:t>r</a:t>
            </a:r>
            <a:r>
              <a:rPr dirty="0" sz="1700" spc="75">
                <a:latin typeface="Arial"/>
                <a:cs typeface="Arial"/>
              </a:rPr>
              <a:t>t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55">
                <a:latin typeface="Arial"/>
                <a:cs typeface="Arial"/>
              </a:rPr>
              <a:t>d</a:t>
            </a:r>
            <a:r>
              <a:rPr dirty="0" sz="1700" spc="-135">
                <a:latin typeface="Arial"/>
                <a:cs typeface="Arial"/>
              </a:rPr>
              <a:t> </a:t>
            </a:r>
            <a:r>
              <a:rPr dirty="0" sz="1700" spc="-204">
                <a:latin typeface="Arial"/>
                <a:cs typeface="Arial"/>
              </a:rPr>
              <a:t>s</a:t>
            </a:r>
            <a:r>
              <a:rPr dirty="0" sz="1700" spc="75">
                <a:latin typeface="Arial"/>
                <a:cs typeface="Arial"/>
              </a:rPr>
              <a:t>t</a:t>
            </a:r>
            <a:r>
              <a:rPr dirty="0" sz="1700" spc="-145">
                <a:latin typeface="Arial"/>
                <a:cs typeface="Arial"/>
              </a:rPr>
              <a:t>a</a:t>
            </a:r>
            <a:r>
              <a:rPr dirty="0" sz="1700" spc="25">
                <a:latin typeface="Arial"/>
                <a:cs typeface="Arial"/>
              </a:rPr>
              <a:t>f</a:t>
            </a:r>
            <a:r>
              <a:rPr dirty="0" sz="1700" spc="45">
                <a:latin typeface="Arial"/>
                <a:cs typeface="Arial"/>
              </a:rPr>
              <a:t>f</a:t>
            </a:r>
            <a:r>
              <a:rPr dirty="0" sz="1700" spc="-85">
                <a:latin typeface="Arial"/>
                <a:cs typeface="Arial"/>
              </a:rPr>
              <a:t> </a:t>
            </a:r>
            <a:r>
              <a:rPr dirty="0" sz="1700" spc="-20">
                <a:latin typeface="Arial"/>
                <a:cs typeface="Arial"/>
              </a:rPr>
              <a:t>in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-10">
                <a:latin typeface="Arial"/>
                <a:cs typeface="Arial"/>
              </a:rPr>
              <a:t>the  </a:t>
            </a:r>
            <a:r>
              <a:rPr dirty="0" sz="1700" spc="60">
                <a:latin typeface="Arial"/>
                <a:cs typeface="Arial"/>
              </a:rPr>
              <a:t>t</a:t>
            </a:r>
            <a:r>
              <a:rPr dirty="0" sz="1700" spc="30">
                <a:latin typeface="Arial"/>
                <a:cs typeface="Arial"/>
              </a:rPr>
              <a:t>r</a:t>
            </a:r>
            <a:r>
              <a:rPr dirty="0" sz="1700" spc="-135">
                <a:latin typeface="Arial"/>
                <a:cs typeface="Arial"/>
              </a:rPr>
              <a:t>a</a:t>
            </a:r>
            <a:r>
              <a:rPr dirty="0" sz="1700" spc="-95">
                <a:latin typeface="Arial"/>
                <a:cs typeface="Arial"/>
              </a:rPr>
              <a:t>ns</a:t>
            </a:r>
            <a:r>
              <a:rPr dirty="0" sz="1700" spc="-50">
                <a:latin typeface="Arial"/>
                <a:cs typeface="Arial"/>
              </a:rPr>
              <a:t>i</a:t>
            </a:r>
            <a:r>
              <a:rPr dirty="0" sz="1700" spc="65">
                <a:latin typeface="Arial"/>
                <a:cs typeface="Arial"/>
              </a:rPr>
              <a:t>t</a:t>
            </a:r>
            <a:r>
              <a:rPr dirty="0" sz="1700" spc="35">
                <a:latin typeface="Arial"/>
                <a:cs typeface="Arial"/>
              </a:rPr>
              <a:t>i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55">
                <a:latin typeface="Arial"/>
                <a:cs typeface="Arial"/>
              </a:rPr>
              <a:t>n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85">
                <a:latin typeface="Arial"/>
                <a:cs typeface="Arial"/>
              </a:rPr>
              <a:t>t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125">
                <a:latin typeface="Arial"/>
                <a:cs typeface="Arial"/>
              </a:rPr>
              <a:t> </a:t>
            </a:r>
            <a:r>
              <a:rPr dirty="0" sz="1700" spc="-20">
                <a:latin typeface="Arial"/>
                <a:cs typeface="Arial"/>
              </a:rPr>
              <a:t>w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15">
                <a:latin typeface="Arial"/>
                <a:cs typeface="Arial"/>
              </a:rPr>
              <a:t>rki</a:t>
            </a:r>
            <a:r>
              <a:rPr dirty="0" sz="1700" spc="-40">
                <a:latin typeface="Arial"/>
                <a:cs typeface="Arial"/>
              </a:rPr>
              <a:t>n</a:t>
            </a:r>
            <a:r>
              <a:rPr dirty="0" sz="1700" spc="-145">
                <a:latin typeface="Arial"/>
                <a:cs typeface="Arial"/>
              </a:rPr>
              <a:t>g</a:t>
            </a:r>
            <a:r>
              <a:rPr dirty="0" sz="1700" spc="-125">
                <a:latin typeface="Arial"/>
                <a:cs typeface="Arial"/>
              </a:rPr>
              <a:t> </a:t>
            </a:r>
            <a:r>
              <a:rPr dirty="0" sz="1700" spc="5">
                <a:latin typeface="Arial"/>
                <a:cs typeface="Arial"/>
              </a:rPr>
              <a:t>r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65">
                <a:latin typeface="Arial"/>
                <a:cs typeface="Arial"/>
              </a:rPr>
              <a:t>m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75">
                <a:latin typeface="Arial"/>
                <a:cs typeface="Arial"/>
              </a:rPr>
              <a:t>t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85">
                <a:latin typeface="Arial"/>
                <a:cs typeface="Arial"/>
              </a:rPr>
              <a:t> </a:t>
            </a:r>
            <a:r>
              <a:rPr dirty="0" sz="1700" spc="-135">
                <a:latin typeface="Arial"/>
                <a:cs typeface="Arial"/>
              </a:rPr>
              <a:t>a</a:t>
            </a:r>
            <a:r>
              <a:rPr dirty="0" sz="1700" spc="-40">
                <a:latin typeface="Arial"/>
                <a:cs typeface="Arial"/>
              </a:rPr>
              <a:t>nd  </a:t>
            </a:r>
            <a:r>
              <a:rPr dirty="0" sz="1700" spc="-135">
                <a:latin typeface="Arial"/>
                <a:cs typeface="Arial"/>
              </a:rPr>
              <a:t>a</a:t>
            </a:r>
            <a:r>
              <a:rPr dirty="0" sz="1700" spc="-15">
                <a:latin typeface="Arial"/>
                <a:cs typeface="Arial"/>
              </a:rPr>
              <a:t>dj</a:t>
            </a:r>
            <a:r>
              <a:rPr dirty="0" sz="1700" spc="-125">
                <a:latin typeface="Arial"/>
                <a:cs typeface="Arial"/>
              </a:rPr>
              <a:t>u</a:t>
            </a:r>
            <a:r>
              <a:rPr dirty="0" sz="1700" spc="-135">
                <a:latin typeface="Arial"/>
                <a:cs typeface="Arial"/>
              </a:rPr>
              <a:t>s</a:t>
            </a:r>
            <a:r>
              <a:rPr dirty="0" sz="1700" spc="15">
                <a:latin typeface="Arial"/>
                <a:cs typeface="Arial"/>
              </a:rPr>
              <a:t>ti</a:t>
            </a:r>
            <a:r>
              <a:rPr dirty="0" sz="1700" spc="20">
                <a:latin typeface="Arial"/>
                <a:cs typeface="Arial"/>
              </a:rPr>
              <a:t>n</a:t>
            </a:r>
            <a:r>
              <a:rPr dirty="0" sz="1700" spc="-145">
                <a:latin typeface="Arial"/>
                <a:cs typeface="Arial"/>
              </a:rPr>
              <a:t>g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85">
                <a:latin typeface="Arial"/>
                <a:cs typeface="Arial"/>
              </a:rPr>
              <a:t>t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114">
                <a:latin typeface="Arial"/>
                <a:cs typeface="Arial"/>
              </a:rPr>
              <a:t> </a:t>
            </a:r>
            <a:r>
              <a:rPr dirty="0" sz="1700" spc="-75">
                <a:latin typeface="Arial"/>
                <a:cs typeface="Arial"/>
              </a:rPr>
              <a:t>n</a:t>
            </a:r>
            <a:r>
              <a:rPr dirty="0" sz="1700" spc="-85">
                <a:latin typeface="Arial"/>
                <a:cs typeface="Arial"/>
              </a:rPr>
              <a:t>e</a:t>
            </a:r>
            <a:r>
              <a:rPr dirty="0" sz="1700" spc="-10">
                <a:latin typeface="Arial"/>
                <a:cs typeface="Arial"/>
              </a:rPr>
              <a:t>w</a:t>
            </a:r>
            <a:r>
              <a:rPr dirty="0" sz="1700" spc="-110">
                <a:latin typeface="Arial"/>
                <a:cs typeface="Arial"/>
              </a:rPr>
              <a:t> </a:t>
            </a:r>
            <a:r>
              <a:rPr dirty="0" sz="1700" spc="75">
                <a:latin typeface="Arial"/>
                <a:cs typeface="Arial"/>
              </a:rPr>
              <a:t>t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135">
                <a:latin typeface="Arial"/>
                <a:cs typeface="Arial"/>
              </a:rPr>
              <a:t>c</a:t>
            </a:r>
            <a:r>
              <a:rPr dirty="0" sz="1700" spc="-50">
                <a:latin typeface="Arial"/>
                <a:cs typeface="Arial"/>
              </a:rPr>
              <a:t>hno</a:t>
            </a:r>
            <a:r>
              <a:rPr dirty="0" sz="1700" spc="-20">
                <a:latin typeface="Arial"/>
                <a:cs typeface="Arial"/>
              </a:rPr>
              <a:t>lo</a:t>
            </a:r>
            <a:r>
              <a:rPr dirty="0" sz="1700" spc="-145">
                <a:latin typeface="Arial"/>
                <a:cs typeface="Arial"/>
              </a:rPr>
              <a:t>g</a:t>
            </a:r>
            <a:r>
              <a:rPr dirty="0" sz="1700" spc="-45">
                <a:latin typeface="Arial"/>
                <a:cs typeface="Arial"/>
              </a:rPr>
              <a:t>ie</a:t>
            </a:r>
            <a:r>
              <a:rPr dirty="0" sz="1700" spc="-195">
                <a:latin typeface="Arial"/>
                <a:cs typeface="Arial"/>
              </a:rPr>
              <a:t>s</a:t>
            </a:r>
            <a:r>
              <a:rPr dirty="0" sz="1700" spc="-45">
                <a:latin typeface="Arial"/>
                <a:cs typeface="Arial"/>
              </a:rPr>
              <a:t>.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-215">
                <a:latin typeface="Arial"/>
                <a:cs typeface="Arial"/>
              </a:rPr>
              <a:t>T</a:t>
            </a:r>
            <a:r>
              <a:rPr dirty="0" sz="1700" spc="-65">
                <a:latin typeface="Arial"/>
                <a:cs typeface="Arial"/>
              </a:rPr>
              <a:t>h</a:t>
            </a:r>
            <a:r>
              <a:rPr dirty="0" sz="1700" spc="-80">
                <a:latin typeface="Arial"/>
                <a:cs typeface="Arial"/>
              </a:rPr>
              <a:t>is  </a:t>
            </a:r>
            <a:r>
              <a:rPr dirty="0" sz="1700" spc="-90">
                <a:latin typeface="Arial"/>
                <a:cs typeface="Arial"/>
              </a:rPr>
              <a:t>h</a:t>
            </a:r>
            <a:r>
              <a:rPr dirty="0" sz="1700" spc="-95">
                <a:latin typeface="Arial"/>
                <a:cs typeface="Arial"/>
              </a:rPr>
              <a:t>a</a:t>
            </a:r>
            <a:r>
              <a:rPr dirty="0" sz="1700" spc="-185">
                <a:latin typeface="Arial"/>
                <a:cs typeface="Arial"/>
              </a:rPr>
              <a:t>s</a:t>
            </a:r>
            <a:r>
              <a:rPr dirty="0" sz="1700" spc="-110">
                <a:latin typeface="Arial"/>
                <a:cs typeface="Arial"/>
              </a:rPr>
              <a:t> </a:t>
            </a:r>
            <a:r>
              <a:rPr dirty="0" sz="1700" spc="-55">
                <a:latin typeface="Arial"/>
                <a:cs typeface="Arial"/>
              </a:rPr>
              <a:t>in</a:t>
            </a:r>
            <a:r>
              <a:rPr dirty="0" sz="1700" spc="-70">
                <a:latin typeface="Arial"/>
                <a:cs typeface="Arial"/>
              </a:rPr>
              <a:t>c</a:t>
            </a:r>
            <a:r>
              <a:rPr dirty="0" sz="1700" spc="-30">
                <a:latin typeface="Arial"/>
                <a:cs typeface="Arial"/>
              </a:rPr>
              <a:t>lu</a:t>
            </a:r>
            <a:r>
              <a:rPr dirty="0" sz="1700" spc="-50">
                <a:latin typeface="Arial"/>
                <a:cs typeface="Arial"/>
              </a:rPr>
              <a:t>d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55">
                <a:latin typeface="Arial"/>
                <a:cs typeface="Arial"/>
              </a:rPr>
              <a:t>d</a:t>
            </a:r>
            <a:r>
              <a:rPr dirty="0" sz="1700" spc="-135">
                <a:latin typeface="Arial"/>
                <a:cs typeface="Arial"/>
              </a:rPr>
              <a:t> </a:t>
            </a:r>
            <a:r>
              <a:rPr dirty="0" sz="1700" spc="-10">
                <a:latin typeface="Arial"/>
                <a:cs typeface="Arial"/>
              </a:rPr>
              <a:t>th</a:t>
            </a:r>
            <a:r>
              <a:rPr dirty="0" sz="1700" spc="-20">
                <a:latin typeface="Arial"/>
                <a:cs typeface="Arial"/>
              </a:rPr>
              <a:t>e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-75">
                <a:latin typeface="Arial"/>
                <a:cs typeface="Arial"/>
              </a:rPr>
              <a:t>n</a:t>
            </a:r>
            <a:r>
              <a:rPr dirty="0" sz="1700" spc="-85">
                <a:latin typeface="Arial"/>
                <a:cs typeface="Arial"/>
              </a:rPr>
              <a:t>e</a:t>
            </a:r>
            <a:r>
              <a:rPr dirty="0" sz="1700" spc="-10">
                <a:latin typeface="Arial"/>
                <a:cs typeface="Arial"/>
              </a:rPr>
              <a:t>w</a:t>
            </a:r>
            <a:r>
              <a:rPr dirty="0" sz="1700" spc="-95">
                <a:latin typeface="Arial"/>
                <a:cs typeface="Arial"/>
              </a:rPr>
              <a:t> </a:t>
            </a:r>
            <a:r>
              <a:rPr dirty="0" sz="1700" spc="-50">
                <a:latin typeface="Arial"/>
                <a:cs typeface="Arial"/>
              </a:rPr>
              <a:t>pho</a:t>
            </a:r>
            <a:r>
              <a:rPr dirty="0" sz="1700" spc="-65">
                <a:latin typeface="Arial"/>
                <a:cs typeface="Arial"/>
              </a:rPr>
              <a:t>n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110">
                <a:latin typeface="Arial"/>
                <a:cs typeface="Arial"/>
              </a:rPr>
              <a:t> </a:t>
            </a:r>
            <a:r>
              <a:rPr dirty="0" sz="1700" spc="-220">
                <a:latin typeface="Arial"/>
                <a:cs typeface="Arial"/>
              </a:rPr>
              <a:t>s</a:t>
            </a:r>
            <a:r>
              <a:rPr dirty="0" sz="1700" spc="-100">
                <a:latin typeface="Arial"/>
                <a:cs typeface="Arial"/>
              </a:rPr>
              <a:t>y</a:t>
            </a:r>
            <a:r>
              <a:rPr dirty="0" sz="1700" spc="-204">
                <a:latin typeface="Arial"/>
                <a:cs typeface="Arial"/>
              </a:rPr>
              <a:t>s</a:t>
            </a:r>
            <a:r>
              <a:rPr dirty="0" sz="1700" spc="75">
                <a:latin typeface="Arial"/>
                <a:cs typeface="Arial"/>
              </a:rPr>
              <a:t>t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65">
                <a:latin typeface="Arial"/>
                <a:cs typeface="Arial"/>
              </a:rPr>
              <a:t>m</a:t>
            </a:r>
            <a:r>
              <a:rPr dirty="0" sz="1700" spc="-130">
                <a:latin typeface="Arial"/>
                <a:cs typeface="Arial"/>
              </a:rPr>
              <a:t>s  </a:t>
            </a:r>
            <a:r>
              <a:rPr dirty="0" sz="1700" spc="-70">
                <a:latin typeface="Arial"/>
                <a:cs typeface="Arial"/>
              </a:rPr>
              <a:t>m</a:t>
            </a:r>
            <a:r>
              <a:rPr dirty="0" sz="1700" spc="-55">
                <a:latin typeface="Arial"/>
                <a:cs typeface="Arial"/>
              </a:rPr>
              <a:t>o</a:t>
            </a:r>
            <a:r>
              <a:rPr dirty="0" sz="1700" spc="-90">
                <a:latin typeface="Arial"/>
                <a:cs typeface="Arial"/>
              </a:rPr>
              <a:t>v</a:t>
            </a:r>
            <a:r>
              <a:rPr dirty="0" sz="1700" spc="15">
                <a:latin typeface="Arial"/>
                <a:cs typeface="Arial"/>
              </a:rPr>
              <a:t>i</a:t>
            </a:r>
            <a:r>
              <a:rPr dirty="0" sz="1700" spc="-55">
                <a:latin typeface="Arial"/>
                <a:cs typeface="Arial"/>
              </a:rPr>
              <a:t>n</a:t>
            </a:r>
            <a:r>
              <a:rPr dirty="0" sz="1700" spc="-145">
                <a:latin typeface="Arial"/>
                <a:cs typeface="Arial"/>
              </a:rPr>
              <a:t>g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85">
                <a:latin typeface="Arial"/>
                <a:cs typeface="Arial"/>
              </a:rPr>
              <a:t>t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-370">
                <a:latin typeface="Arial"/>
                <a:cs typeface="Arial"/>
              </a:rPr>
              <a:t>T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135">
                <a:latin typeface="Arial"/>
                <a:cs typeface="Arial"/>
              </a:rPr>
              <a:t>a</a:t>
            </a:r>
            <a:r>
              <a:rPr dirty="0" sz="1700" spc="-155">
                <a:latin typeface="Arial"/>
                <a:cs typeface="Arial"/>
              </a:rPr>
              <a:t>m</a:t>
            </a:r>
            <a:r>
              <a:rPr dirty="0" sz="1700" spc="-85">
                <a:latin typeface="Arial"/>
                <a:cs typeface="Arial"/>
              </a:rPr>
              <a:t>s</a:t>
            </a:r>
            <a:r>
              <a:rPr dirty="0" sz="1700" spc="-50">
                <a:latin typeface="Arial"/>
                <a:cs typeface="Arial"/>
              </a:rPr>
              <a:t>,</a:t>
            </a:r>
            <a:r>
              <a:rPr dirty="0" sz="1700" spc="-85">
                <a:latin typeface="Arial"/>
                <a:cs typeface="Arial"/>
              </a:rPr>
              <a:t> </a:t>
            </a:r>
            <a:r>
              <a:rPr dirty="0" sz="1700" spc="-135">
                <a:latin typeface="Arial"/>
                <a:cs typeface="Arial"/>
              </a:rPr>
              <a:t>M</a:t>
            </a:r>
            <a:r>
              <a:rPr dirty="0" sz="1700" spc="-195">
                <a:latin typeface="Arial"/>
                <a:cs typeface="Arial"/>
              </a:rPr>
              <a:t>F</a:t>
            </a:r>
            <a:r>
              <a:rPr dirty="0" sz="1700" spc="-95">
                <a:latin typeface="Arial"/>
                <a:cs typeface="Arial"/>
              </a:rPr>
              <a:t>A  </a:t>
            </a:r>
            <a:r>
              <a:rPr dirty="0" sz="1700" spc="-10">
                <a:latin typeface="Arial"/>
                <a:cs typeface="Arial"/>
              </a:rPr>
              <a:t>i</a:t>
            </a:r>
            <a:r>
              <a:rPr dirty="0" sz="1700" spc="-45">
                <a:latin typeface="Arial"/>
                <a:cs typeface="Arial"/>
              </a:rPr>
              <a:t>m</a:t>
            </a:r>
            <a:r>
              <a:rPr dirty="0" sz="1700" spc="-45">
                <a:latin typeface="Arial"/>
                <a:cs typeface="Arial"/>
              </a:rPr>
              <a:t>ple</a:t>
            </a:r>
            <a:r>
              <a:rPr dirty="0" sz="1700" spc="-65">
                <a:latin typeface="Arial"/>
                <a:cs typeface="Arial"/>
              </a:rPr>
              <a:t>m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65">
                <a:latin typeface="Arial"/>
                <a:cs typeface="Arial"/>
              </a:rPr>
              <a:t>n</a:t>
            </a:r>
            <a:r>
              <a:rPr dirty="0" sz="1700" spc="75">
                <a:latin typeface="Arial"/>
                <a:cs typeface="Arial"/>
              </a:rPr>
              <a:t>t</a:t>
            </a:r>
            <a:r>
              <a:rPr dirty="0" sz="1700" spc="-155">
                <a:latin typeface="Arial"/>
                <a:cs typeface="Arial"/>
              </a:rPr>
              <a:t>a</a:t>
            </a:r>
            <a:r>
              <a:rPr dirty="0" sz="1700" spc="20">
                <a:latin typeface="Arial"/>
                <a:cs typeface="Arial"/>
              </a:rPr>
              <a:t>ti</a:t>
            </a:r>
            <a:r>
              <a:rPr dirty="0" sz="1700" spc="30">
                <a:latin typeface="Arial"/>
                <a:cs typeface="Arial"/>
              </a:rPr>
              <a:t>o</a:t>
            </a:r>
            <a:r>
              <a:rPr dirty="0" sz="1700" spc="-65">
                <a:latin typeface="Arial"/>
                <a:cs typeface="Arial"/>
              </a:rPr>
              <a:t>n</a:t>
            </a:r>
            <a:r>
              <a:rPr dirty="0" sz="1700" spc="-50">
                <a:latin typeface="Arial"/>
                <a:cs typeface="Arial"/>
              </a:rPr>
              <a:t>,</a:t>
            </a:r>
            <a:r>
              <a:rPr dirty="0" sz="1700" spc="-130">
                <a:latin typeface="Arial"/>
                <a:cs typeface="Arial"/>
              </a:rPr>
              <a:t> </a:t>
            </a:r>
            <a:r>
              <a:rPr dirty="0" sz="1700" spc="-265">
                <a:latin typeface="Arial"/>
                <a:cs typeface="Arial"/>
              </a:rPr>
              <a:t>Z</a:t>
            </a:r>
            <a:r>
              <a:rPr dirty="0" sz="1700" spc="-50">
                <a:latin typeface="Arial"/>
                <a:cs typeface="Arial"/>
              </a:rPr>
              <a:t>oo</a:t>
            </a:r>
            <a:r>
              <a:rPr dirty="0" sz="1700" spc="-55">
                <a:latin typeface="Arial"/>
                <a:cs typeface="Arial"/>
              </a:rPr>
              <a:t>m</a:t>
            </a:r>
            <a:r>
              <a:rPr dirty="0" sz="1700" spc="-85">
                <a:latin typeface="Arial"/>
                <a:cs typeface="Arial"/>
              </a:rPr>
              <a:t> </a:t>
            </a:r>
            <a:r>
              <a:rPr dirty="0" sz="1700" spc="-135">
                <a:latin typeface="Arial"/>
                <a:cs typeface="Arial"/>
              </a:rPr>
              <a:t>a</a:t>
            </a:r>
            <a:r>
              <a:rPr dirty="0" sz="1700" spc="-55">
                <a:latin typeface="Arial"/>
                <a:cs typeface="Arial"/>
              </a:rPr>
              <a:t>nd</a:t>
            </a:r>
            <a:r>
              <a:rPr dirty="0" sz="1700" spc="-110">
                <a:latin typeface="Arial"/>
                <a:cs typeface="Arial"/>
              </a:rPr>
              <a:t> </a:t>
            </a:r>
            <a:r>
              <a:rPr dirty="0" sz="1700" spc="-370">
                <a:latin typeface="Arial"/>
                <a:cs typeface="Arial"/>
              </a:rPr>
              <a:t>T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135">
                <a:latin typeface="Arial"/>
                <a:cs typeface="Arial"/>
              </a:rPr>
              <a:t>a</a:t>
            </a:r>
            <a:r>
              <a:rPr dirty="0" sz="1700" spc="-65">
                <a:latin typeface="Arial"/>
                <a:cs typeface="Arial"/>
              </a:rPr>
              <a:t>m</a:t>
            </a:r>
            <a:r>
              <a:rPr dirty="0" sz="1700" spc="-130">
                <a:latin typeface="Arial"/>
                <a:cs typeface="Arial"/>
              </a:rPr>
              <a:t>s  </a:t>
            </a:r>
            <a:r>
              <a:rPr dirty="0" sz="1700" spc="-70">
                <a:latin typeface="Arial"/>
                <a:cs typeface="Arial"/>
              </a:rPr>
              <a:t>conferencing, moving </a:t>
            </a:r>
            <a:r>
              <a:rPr dirty="0" sz="1700" spc="-110">
                <a:latin typeface="Arial"/>
                <a:cs typeface="Arial"/>
              </a:rPr>
              <a:t>away </a:t>
            </a:r>
            <a:r>
              <a:rPr dirty="0" sz="1700" spc="-15">
                <a:latin typeface="Arial"/>
                <a:cs typeface="Arial"/>
              </a:rPr>
              <a:t>from </a:t>
            </a:r>
            <a:r>
              <a:rPr dirty="0" sz="1700" spc="-10">
                <a:latin typeface="Arial"/>
                <a:cs typeface="Arial"/>
              </a:rPr>
              <a:t> </a:t>
            </a:r>
            <a:r>
              <a:rPr dirty="0" sz="1700" spc="-190">
                <a:latin typeface="Arial"/>
                <a:cs typeface="Arial"/>
              </a:rPr>
              <a:t>UITS </a:t>
            </a:r>
            <a:r>
              <a:rPr dirty="0" sz="1700" spc="-55">
                <a:latin typeface="Arial"/>
                <a:cs typeface="Arial"/>
              </a:rPr>
              <a:t>document </a:t>
            </a:r>
            <a:r>
              <a:rPr dirty="0" sz="1700" spc="-80">
                <a:latin typeface="Arial"/>
                <a:cs typeface="Arial"/>
              </a:rPr>
              <a:t>storage, </a:t>
            </a:r>
            <a:r>
              <a:rPr dirty="0" sz="1700" spc="-60">
                <a:latin typeface="Arial"/>
                <a:cs typeface="Arial"/>
              </a:rPr>
              <a:t>new </a:t>
            </a:r>
            <a:r>
              <a:rPr dirty="0" sz="1700" spc="-155">
                <a:latin typeface="Arial"/>
                <a:cs typeface="Arial"/>
              </a:rPr>
              <a:t>VPN, </a:t>
            </a:r>
            <a:r>
              <a:rPr dirty="0" sz="1700" spc="-150">
                <a:latin typeface="Arial"/>
                <a:cs typeface="Arial"/>
              </a:rPr>
              <a:t> </a:t>
            </a:r>
            <a:r>
              <a:rPr dirty="0" sz="1700" spc="-80">
                <a:latin typeface="Arial"/>
                <a:cs typeface="Arial"/>
              </a:rPr>
              <a:t>and </a:t>
            </a:r>
            <a:r>
              <a:rPr dirty="0" sz="1700" spc="-45">
                <a:latin typeface="Arial"/>
                <a:cs typeface="Arial"/>
              </a:rPr>
              <a:t>implementing </a:t>
            </a:r>
            <a:r>
              <a:rPr dirty="0" sz="1700" spc="-60">
                <a:latin typeface="Arial"/>
                <a:cs typeface="Arial"/>
              </a:rPr>
              <a:t>new </a:t>
            </a:r>
            <a:r>
              <a:rPr dirty="0" sz="1700" spc="-75">
                <a:latin typeface="Arial"/>
                <a:cs typeface="Arial"/>
              </a:rPr>
              <a:t>system-wide </a:t>
            </a:r>
            <a:r>
              <a:rPr dirty="0" sz="1700" spc="-459">
                <a:latin typeface="Arial"/>
                <a:cs typeface="Arial"/>
              </a:rPr>
              <a:t> </a:t>
            </a:r>
            <a:r>
              <a:rPr dirty="0" sz="1700" spc="-145">
                <a:latin typeface="Arial"/>
                <a:cs typeface="Arial"/>
              </a:rPr>
              <a:t>se</a:t>
            </a:r>
            <a:r>
              <a:rPr dirty="0" sz="1700" spc="-135">
                <a:latin typeface="Arial"/>
                <a:cs typeface="Arial"/>
              </a:rPr>
              <a:t>c</a:t>
            </a:r>
            <a:r>
              <a:rPr dirty="0" sz="1700">
                <a:latin typeface="Arial"/>
                <a:cs typeface="Arial"/>
              </a:rPr>
              <a:t>urity</a:t>
            </a:r>
            <a:r>
              <a:rPr dirty="0" sz="1700" spc="-130">
                <a:latin typeface="Arial"/>
                <a:cs typeface="Arial"/>
              </a:rPr>
              <a:t> </a:t>
            </a:r>
            <a:r>
              <a:rPr dirty="0" sz="1700" spc="-50">
                <a:latin typeface="Arial"/>
                <a:cs typeface="Arial"/>
              </a:rPr>
              <a:t>po</a:t>
            </a:r>
            <a:r>
              <a:rPr dirty="0" sz="1700" spc="-25">
                <a:latin typeface="Arial"/>
                <a:cs typeface="Arial"/>
              </a:rPr>
              <a:t>li</a:t>
            </a:r>
            <a:r>
              <a:rPr dirty="0" sz="1700" spc="-60">
                <a:latin typeface="Arial"/>
                <a:cs typeface="Arial"/>
              </a:rPr>
              <a:t>c</a:t>
            </a:r>
            <a:r>
              <a:rPr dirty="0" sz="1700" spc="-45">
                <a:latin typeface="Arial"/>
                <a:cs typeface="Arial"/>
              </a:rPr>
              <a:t>ie</a:t>
            </a:r>
            <a:r>
              <a:rPr dirty="0" sz="1700" spc="-185">
                <a:latin typeface="Arial"/>
                <a:cs typeface="Arial"/>
              </a:rPr>
              <a:t>s</a:t>
            </a:r>
            <a:r>
              <a:rPr dirty="0" sz="1700" spc="-120">
                <a:latin typeface="Arial"/>
                <a:cs typeface="Arial"/>
              </a:rPr>
              <a:t> </a:t>
            </a:r>
            <a:r>
              <a:rPr dirty="0" sz="1700">
                <a:latin typeface="Arial"/>
                <a:cs typeface="Arial"/>
              </a:rPr>
              <a:t>f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25">
                <a:latin typeface="Arial"/>
                <a:cs typeface="Arial"/>
              </a:rPr>
              <a:t>r</a:t>
            </a:r>
            <a:r>
              <a:rPr dirty="0" sz="1700" spc="-85">
                <a:latin typeface="Arial"/>
                <a:cs typeface="Arial"/>
              </a:rPr>
              <a:t> </a:t>
            </a:r>
            <a:r>
              <a:rPr dirty="0" sz="1700" spc="-10">
                <a:latin typeface="Arial"/>
                <a:cs typeface="Arial"/>
              </a:rPr>
              <a:t>th</a:t>
            </a:r>
            <a:r>
              <a:rPr dirty="0" sz="1700" spc="-20">
                <a:latin typeface="Arial"/>
                <a:cs typeface="Arial"/>
              </a:rPr>
              <a:t>e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-145">
                <a:latin typeface="Arial"/>
                <a:cs typeface="Arial"/>
              </a:rPr>
              <a:t>c</a:t>
            </a:r>
            <a:r>
              <a:rPr dirty="0" sz="1700" spc="-135">
                <a:latin typeface="Arial"/>
                <a:cs typeface="Arial"/>
              </a:rPr>
              <a:t>a</a:t>
            </a:r>
            <a:r>
              <a:rPr dirty="0" sz="1700" spc="-65">
                <a:latin typeface="Arial"/>
                <a:cs typeface="Arial"/>
              </a:rPr>
              <a:t>m</a:t>
            </a:r>
            <a:r>
              <a:rPr dirty="0" sz="1700" spc="-85">
                <a:latin typeface="Arial"/>
                <a:cs typeface="Arial"/>
              </a:rPr>
              <a:t>pus.</a:t>
            </a:r>
            <a:endParaRPr sz="1700">
              <a:latin typeface="Arial"/>
              <a:cs typeface="Arial"/>
            </a:endParaRPr>
          </a:p>
          <a:p>
            <a:pPr marL="12700" marR="302895">
              <a:lnSpc>
                <a:spcPts val="1839"/>
              </a:lnSpc>
              <a:spcBef>
                <a:spcPts val="944"/>
              </a:spcBef>
            </a:pPr>
            <a:r>
              <a:rPr dirty="0" sz="1700" spc="-265">
                <a:latin typeface="Arial"/>
                <a:cs typeface="Arial"/>
              </a:rPr>
              <a:t>F</a:t>
            </a:r>
            <a:r>
              <a:rPr dirty="0" sz="1700" spc="-50">
                <a:latin typeface="Arial"/>
                <a:cs typeface="Arial"/>
              </a:rPr>
              <a:t>in</a:t>
            </a:r>
            <a:r>
              <a:rPr dirty="0" sz="1700" spc="-75">
                <a:latin typeface="Arial"/>
                <a:cs typeface="Arial"/>
              </a:rPr>
              <a:t>a</a:t>
            </a:r>
            <a:r>
              <a:rPr dirty="0" sz="1700" spc="-65">
                <a:latin typeface="Arial"/>
                <a:cs typeface="Arial"/>
              </a:rPr>
              <a:t>n</a:t>
            </a:r>
            <a:r>
              <a:rPr dirty="0" sz="1700" spc="-135">
                <a:latin typeface="Arial"/>
                <a:cs typeface="Arial"/>
              </a:rPr>
              <a:t>c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20">
                <a:latin typeface="Arial"/>
                <a:cs typeface="Arial"/>
              </a:rPr>
              <a:t>:</a:t>
            </a:r>
            <a:r>
              <a:rPr dirty="0" sz="1700" spc="-114">
                <a:latin typeface="Arial"/>
                <a:cs typeface="Arial"/>
              </a:rPr>
              <a:t> </a:t>
            </a:r>
            <a:r>
              <a:rPr dirty="0" sz="1700" spc="-215">
                <a:latin typeface="Arial"/>
                <a:cs typeface="Arial"/>
              </a:rPr>
              <a:t>T</a:t>
            </a:r>
            <a:r>
              <a:rPr dirty="0" sz="1700" spc="-75">
                <a:latin typeface="Arial"/>
                <a:cs typeface="Arial"/>
              </a:rPr>
              <a:t>he</a:t>
            </a:r>
            <a:r>
              <a:rPr dirty="0" sz="1700" spc="-110">
                <a:latin typeface="Arial"/>
                <a:cs typeface="Arial"/>
              </a:rPr>
              <a:t> </a:t>
            </a:r>
            <a:r>
              <a:rPr dirty="0" sz="1700" spc="-320">
                <a:latin typeface="Arial"/>
                <a:cs typeface="Arial"/>
              </a:rPr>
              <a:t>G</a:t>
            </a:r>
            <a:r>
              <a:rPr dirty="0" sz="1700" spc="-285">
                <a:latin typeface="Arial"/>
                <a:cs typeface="Arial"/>
              </a:rPr>
              <a:t>S</a:t>
            </a:r>
            <a:r>
              <a:rPr dirty="0" sz="1700" spc="-45">
                <a:latin typeface="Arial"/>
                <a:cs typeface="Arial"/>
              </a:rPr>
              <a:t>I</a:t>
            </a:r>
            <a:r>
              <a:rPr dirty="0" sz="1700" spc="-305">
                <a:latin typeface="Arial"/>
                <a:cs typeface="Arial"/>
              </a:rPr>
              <a:t>E</a:t>
            </a:r>
            <a:r>
              <a:rPr dirty="0" sz="1700" spc="-105">
                <a:latin typeface="Arial"/>
                <a:cs typeface="Arial"/>
              </a:rPr>
              <a:t> </a:t>
            </a:r>
            <a:r>
              <a:rPr dirty="0" sz="1700" spc="-265">
                <a:latin typeface="Arial"/>
                <a:cs typeface="Arial"/>
              </a:rPr>
              <a:t>F</a:t>
            </a:r>
            <a:r>
              <a:rPr dirty="0" sz="1700" spc="-50">
                <a:latin typeface="Arial"/>
                <a:cs typeface="Arial"/>
              </a:rPr>
              <a:t>in</a:t>
            </a:r>
            <a:r>
              <a:rPr dirty="0" sz="1700" spc="-75">
                <a:latin typeface="Arial"/>
                <a:cs typeface="Arial"/>
              </a:rPr>
              <a:t>a</a:t>
            </a:r>
            <a:r>
              <a:rPr dirty="0" sz="1700" spc="-95">
                <a:latin typeface="Arial"/>
                <a:cs typeface="Arial"/>
              </a:rPr>
              <a:t>n</a:t>
            </a:r>
            <a:r>
              <a:rPr dirty="0" sz="1700" spc="-95">
                <a:latin typeface="Arial"/>
                <a:cs typeface="Arial"/>
              </a:rPr>
              <a:t>c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125">
                <a:latin typeface="Arial"/>
                <a:cs typeface="Arial"/>
              </a:rPr>
              <a:t> </a:t>
            </a:r>
            <a:r>
              <a:rPr dirty="0" sz="1700" spc="-200">
                <a:latin typeface="Arial"/>
                <a:cs typeface="Arial"/>
              </a:rPr>
              <a:t>O</a:t>
            </a:r>
            <a:r>
              <a:rPr dirty="0" sz="1700" spc="25">
                <a:latin typeface="Arial"/>
                <a:cs typeface="Arial"/>
              </a:rPr>
              <a:t>f</a:t>
            </a:r>
            <a:r>
              <a:rPr dirty="0" sz="1700" spc="40">
                <a:latin typeface="Arial"/>
                <a:cs typeface="Arial"/>
              </a:rPr>
              <a:t>f</a:t>
            </a:r>
            <a:r>
              <a:rPr dirty="0" sz="1700" spc="-40">
                <a:latin typeface="Arial"/>
                <a:cs typeface="Arial"/>
              </a:rPr>
              <a:t>i</a:t>
            </a:r>
            <a:r>
              <a:rPr dirty="0" sz="1700" spc="-90">
                <a:latin typeface="Arial"/>
                <a:cs typeface="Arial"/>
              </a:rPr>
              <a:t>c</a:t>
            </a:r>
            <a:r>
              <a:rPr dirty="0" sz="1700" spc="-70">
                <a:latin typeface="Arial"/>
                <a:cs typeface="Arial"/>
              </a:rPr>
              <a:t>e  </a:t>
            </a:r>
            <a:r>
              <a:rPr dirty="0" sz="1700" spc="-20">
                <a:latin typeface="Arial"/>
                <a:cs typeface="Arial"/>
              </a:rPr>
              <a:t>w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15">
                <a:latin typeface="Arial"/>
                <a:cs typeface="Arial"/>
              </a:rPr>
              <a:t>r</a:t>
            </a:r>
            <a:r>
              <a:rPr dirty="0" sz="1700" spc="-85">
                <a:latin typeface="Arial"/>
                <a:cs typeface="Arial"/>
              </a:rPr>
              <a:t>k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55">
                <a:latin typeface="Arial"/>
                <a:cs typeface="Arial"/>
              </a:rPr>
              <a:t>d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-90">
                <a:latin typeface="Arial"/>
                <a:cs typeface="Arial"/>
              </a:rPr>
              <a:t>h</a:t>
            </a:r>
            <a:r>
              <a:rPr dirty="0" sz="1700" spc="-105">
                <a:latin typeface="Arial"/>
                <a:cs typeface="Arial"/>
              </a:rPr>
              <a:t>a</a:t>
            </a:r>
            <a:r>
              <a:rPr dirty="0" sz="1700" spc="-5">
                <a:latin typeface="Arial"/>
                <a:cs typeface="Arial"/>
              </a:rPr>
              <a:t>r</a:t>
            </a:r>
            <a:r>
              <a:rPr dirty="0" sz="1700" spc="-55">
                <a:latin typeface="Arial"/>
                <a:cs typeface="Arial"/>
              </a:rPr>
              <a:t>d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85">
                <a:latin typeface="Arial"/>
                <a:cs typeface="Arial"/>
              </a:rPr>
              <a:t>t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114">
                <a:latin typeface="Arial"/>
                <a:cs typeface="Arial"/>
              </a:rPr>
              <a:t> </a:t>
            </a:r>
            <a:r>
              <a:rPr dirty="0" sz="1700" spc="-85">
                <a:latin typeface="Arial"/>
                <a:cs typeface="Arial"/>
              </a:rPr>
              <a:t>sup</a:t>
            </a:r>
            <a:r>
              <a:rPr dirty="0" sz="1700" spc="-100">
                <a:latin typeface="Arial"/>
                <a:cs typeface="Arial"/>
              </a:rPr>
              <a:t>p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15">
                <a:latin typeface="Arial"/>
                <a:cs typeface="Arial"/>
              </a:rPr>
              <a:t>r</a:t>
            </a:r>
            <a:r>
              <a:rPr dirty="0" sz="1700" spc="95">
                <a:latin typeface="Arial"/>
                <a:cs typeface="Arial"/>
              </a:rPr>
              <a:t>t</a:t>
            </a:r>
            <a:r>
              <a:rPr dirty="0" sz="1700" spc="-120">
                <a:latin typeface="Arial"/>
                <a:cs typeface="Arial"/>
              </a:rPr>
              <a:t> </a:t>
            </a:r>
            <a:r>
              <a:rPr dirty="0" sz="1700" spc="-10">
                <a:latin typeface="Arial"/>
                <a:cs typeface="Arial"/>
              </a:rPr>
              <a:t>the  </a:t>
            </a:r>
            <a:r>
              <a:rPr dirty="0" sz="1700" spc="60">
                <a:latin typeface="Arial"/>
                <a:cs typeface="Arial"/>
              </a:rPr>
              <a:t>t</a:t>
            </a:r>
            <a:r>
              <a:rPr dirty="0" sz="1700" spc="30">
                <a:latin typeface="Arial"/>
                <a:cs typeface="Arial"/>
              </a:rPr>
              <a:t>r</a:t>
            </a:r>
            <a:r>
              <a:rPr dirty="0" sz="1700" spc="-135">
                <a:latin typeface="Arial"/>
                <a:cs typeface="Arial"/>
              </a:rPr>
              <a:t>a</a:t>
            </a:r>
            <a:r>
              <a:rPr dirty="0" sz="1700" spc="-95">
                <a:latin typeface="Arial"/>
                <a:cs typeface="Arial"/>
              </a:rPr>
              <a:t>ns</a:t>
            </a:r>
            <a:r>
              <a:rPr dirty="0" sz="1700" spc="-50">
                <a:latin typeface="Arial"/>
                <a:cs typeface="Arial"/>
              </a:rPr>
              <a:t>i</a:t>
            </a:r>
            <a:r>
              <a:rPr dirty="0" sz="1700" spc="65">
                <a:latin typeface="Arial"/>
                <a:cs typeface="Arial"/>
              </a:rPr>
              <a:t>t</a:t>
            </a:r>
            <a:r>
              <a:rPr dirty="0" sz="1700" spc="35">
                <a:latin typeface="Arial"/>
                <a:cs typeface="Arial"/>
              </a:rPr>
              <a:t>i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55">
                <a:latin typeface="Arial"/>
                <a:cs typeface="Arial"/>
              </a:rPr>
              <a:t>n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40">
                <a:latin typeface="Arial"/>
                <a:cs typeface="Arial"/>
              </a:rPr>
              <a:t>f</a:t>
            </a:r>
            <a:r>
              <a:rPr dirty="0" sz="1700" spc="5">
                <a:latin typeface="Arial"/>
                <a:cs typeface="Arial"/>
              </a:rPr>
              <a:t>r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55">
                <a:latin typeface="Arial"/>
                <a:cs typeface="Arial"/>
              </a:rPr>
              <a:t>m</a:t>
            </a:r>
            <a:r>
              <a:rPr dirty="0" sz="1700" spc="-120">
                <a:latin typeface="Arial"/>
                <a:cs typeface="Arial"/>
              </a:rPr>
              <a:t> </a:t>
            </a:r>
            <a:r>
              <a:rPr dirty="0" sz="1700" spc="-225">
                <a:latin typeface="Arial"/>
                <a:cs typeface="Arial"/>
              </a:rPr>
              <a:t>B</a:t>
            </a:r>
            <a:r>
              <a:rPr dirty="0" sz="1700" spc="-155">
                <a:latin typeface="Arial"/>
                <a:cs typeface="Arial"/>
              </a:rPr>
              <a:t>A</a:t>
            </a:r>
            <a:r>
              <a:rPr dirty="0" sz="1700" spc="-360">
                <a:latin typeface="Arial"/>
                <a:cs typeface="Arial"/>
              </a:rPr>
              <a:t>S</a:t>
            </a:r>
            <a:r>
              <a:rPr dirty="0" sz="1700" spc="-45">
                <a:latin typeface="Arial"/>
                <a:cs typeface="Arial"/>
              </a:rPr>
              <a:t>I</a:t>
            </a:r>
            <a:r>
              <a:rPr dirty="0" sz="1700" spc="-355">
                <a:latin typeface="Arial"/>
                <a:cs typeface="Arial"/>
              </a:rPr>
              <a:t>S</a:t>
            </a:r>
            <a:r>
              <a:rPr dirty="0" sz="1700" spc="-105">
                <a:latin typeface="Arial"/>
                <a:cs typeface="Arial"/>
              </a:rPr>
              <a:t> </a:t>
            </a:r>
            <a:r>
              <a:rPr dirty="0" sz="1700" spc="85">
                <a:latin typeface="Arial"/>
                <a:cs typeface="Arial"/>
              </a:rPr>
              <a:t>t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90">
                <a:latin typeface="Arial"/>
                <a:cs typeface="Arial"/>
              </a:rPr>
              <a:t> </a:t>
            </a:r>
            <a:r>
              <a:rPr dirty="0" sz="1700" spc="-170">
                <a:latin typeface="Arial"/>
                <a:cs typeface="Arial"/>
              </a:rPr>
              <a:t>W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15">
                <a:latin typeface="Arial"/>
                <a:cs typeface="Arial"/>
              </a:rPr>
              <a:t>r</a:t>
            </a:r>
            <a:r>
              <a:rPr dirty="0" sz="1700" spc="-75">
                <a:latin typeface="Arial"/>
                <a:cs typeface="Arial"/>
              </a:rPr>
              <a:t>k</a:t>
            </a:r>
            <a:r>
              <a:rPr dirty="0" sz="1700" spc="-90">
                <a:latin typeface="Arial"/>
                <a:cs typeface="Arial"/>
              </a:rPr>
              <a:t>d</a:t>
            </a:r>
            <a:r>
              <a:rPr dirty="0" sz="1700" spc="-130">
                <a:latin typeface="Arial"/>
                <a:cs typeface="Arial"/>
              </a:rPr>
              <a:t>a</a:t>
            </a:r>
            <a:r>
              <a:rPr dirty="0" sz="1700" spc="-60">
                <a:latin typeface="Arial"/>
                <a:cs typeface="Arial"/>
              </a:rPr>
              <a:t>y  </a:t>
            </a:r>
            <a:r>
              <a:rPr dirty="0" sz="1700" spc="-135">
                <a:latin typeface="Arial"/>
                <a:cs typeface="Arial"/>
              </a:rPr>
              <a:t>a</a:t>
            </a:r>
            <a:r>
              <a:rPr dirty="0" sz="1700" spc="-55">
                <a:latin typeface="Arial"/>
                <a:cs typeface="Arial"/>
              </a:rPr>
              <a:t>nd</a:t>
            </a:r>
            <a:r>
              <a:rPr dirty="0" sz="1700" spc="-110">
                <a:latin typeface="Arial"/>
                <a:cs typeface="Arial"/>
              </a:rPr>
              <a:t> </a:t>
            </a:r>
            <a:r>
              <a:rPr dirty="0" sz="1700" spc="-114">
                <a:latin typeface="Arial"/>
                <a:cs typeface="Arial"/>
              </a:rPr>
              <a:t>spe</a:t>
            </a:r>
            <a:r>
              <a:rPr dirty="0" sz="1700" spc="-65">
                <a:latin typeface="Arial"/>
                <a:cs typeface="Arial"/>
              </a:rPr>
              <a:t>n</a:t>
            </a:r>
            <a:r>
              <a:rPr dirty="0" sz="1700" spc="95">
                <a:latin typeface="Arial"/>
                <a:cs typeface="Arial"/>
              </a:rPr>
              <a:t>t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-65">
                <a:latin typeface="Arial"/>
                <a:cs typeface="Arial"/>
              </a:rPr>
              <a:t>m</a:t>
            </a:r>
            <a:r>
              <a:rPr dirty="0" sz="1700" spc="-135">
                <a:latin typeface="Arial"/>
                <a:cs typeface="Arial"/>
              </a:rPr>
              <a:t>a</a:t>
            </a:r>
            <a:r>
              <a:rPr dirty="0" sz="1700" spc="-90">
                <a:latin typeface="Arial"/>
                <a:cs typeface="Arial"/>
              </a:rPr>
              <a:t>n</a:t>
            </a:r>
            <a:r>
              <a:rPr dirty="0" sz="1700" spc="-80">
                <a:latin typeface="Arial"/>
                <a:cs typeface="Arial"/>
              </a:rPr>
              <a:t>y</a:t>
            </a:r>
            <a:r>
              <a:rPr dirty="0" sz="1700" spc="-120">
                <a:latin typeface="Arial"/>
                <a:cs typeface="Arial"/>
              </a:rPr>
              <a:t> </a:t>
            </a:r>
            <a:r>
              <a:rPr dirty="0" sz="1700" spc="-85">
                <a:latin typeface="Arial"/>
                <a:cs typeface="Arial"/>
              </a:rPr>
              <a:t>16</a:t>
            </a:r>
            <a:r>
              <a:rPr dirty="0" sz="1700" spc="-145">
                <a:latin typeface="Arial"/>
                <a:cs typeface="Arial"/>
              </a:rPr>
              <a:t>+</a:t>
            </a:r>
            <a:r>
              <a:rPr dirty="0" sz="1700" spc="-50">
                <a:latin typeface="Arial"/>
                <a:cs typeface="Arial"/>
              </a:rPr>
              <a:t>ho</a:t>
            </a:r>
            <a:r>
              <a:rPr dirty="0" sz="1700" spc="-15">
                <a:latin typeface="Arial"/>
                <a:cs typeface="Arial"/>
              </a:rPr>
              <a:t>ur</a:t>
            </a:r>
            <a:r>
              <a:rPr dirty="0" sz="1700" spc="-125">
                <a:latin typeface="Arial"/>
                <a:cs typeface="Arial"/>
              </a:rPr>
              <a:t> </a:t>
            </a:r>
            <a:r>
              <a:rPr dirty="0" sz="1700" spc="-90">
                <a:latin typeface="Arial"/>
                <a:cs typeface="Arial"/>
              </a:rPr>
              <a:t>d</a:t>
            </a:r>
            <a:r>
              <a:rPr dirty="0" sz="1700" spc="-130">
                <a:latin typeface="Arial"/>
                <a:cs typeface="Arial"/>
              </a:rPr>
              <a:t>a</a:t>
            </a:r>
            <a:r>
              <a:rPr dirty="0" sz="1700" spc="-100">
                <a:latin typeface="Arial"/>
                <a:cs typeface="Arial"/>
              </a:rPr>
              <a:t>y</a:t>
            </a:r>
            <a:r>
              <a:rPr dirty="0" sz="1700" spc="-130">
                <a:latin typeface="Arial"/>
                <a:cs typeface="Arial"/>
              </a:rPr>
              <a:t>s  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75">
                <a:latin typeface="Arial"/>
                <a:cs typeface="Arial"/>
              </a:rPr>
              <a:t>nsu</a:t>
            </a:r>
            <a:r>
              <a:rPr dirty="0" sz="1700" spc="-55">
                <a:latin typeface="Arial"/>
                <a:cs typeface="Arial"/>
              </a:rPr>
              <a:t>r</a:t>
            </a:r>
            <a:r>
              <a:rPr dirty="0" sz="1700">
                <a:latin typeface="Arial"/>
                <a:cs typeface="Arial"/>
              </a:rPr>
              <a:t>i</a:t>
            </a:r>
            <a:r>
              <a:rPr dirty="0" sz="1700" spc="-65">
                <a:latin typeface="Arial"/>
                <a:cs typeface="Arial"/>
              </a:rPr>
              <a:t>n</a:t>
            </a:r>
            <a:r>
              <a:rPr dirty="0" sz="1700" spc="-145">
                <a:latin typeface="Arial"/>
                <a:cs typeface="Arial"/>
              </a:rPr>
              <a:t>g</a:t>
            </a:r>
            <a:r>
              <a:rPr dirty="0" sz="1700" spc="-125">
                <a:latin typeface="Arial"/>
                <a:cs typeface="Arial"/>
              </a:rPr>
              <a:t> </a:t>
            </a:r>
            <a:r>
              <a:rPr dirty="0" sz="1700" spc="-20">
                <a:latin typeface="Arial"/>
                <a:cs typeface="Arial"/>
              </a:rPr>
              <a:t>th</a:t>
            </a:r>
            <a:r>
              <a:rPr dirty="0" sz="1700" spc="-50">
                <a:latin typeface="Arial"/>
                <a:cs typeface="Arial"/>
              </a:rPr>
              <a:t>a</a:t>
            </a:r>
            <a:r>
              <a:rPr dirty="0" sz="1700" spc="95">
                <a:latin typeface="Arial"/>
                <a:cs typeface="Arial"/>
              </a:rPr>
              <a:t>t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-210">
                <a:latin typeface="Arial"/>
                <a:cs typeface="Arial"/>
              </a:rPr>
              <a:t>G</a:t>
            </a:r>
            <a:r>
              <a:rPr dirty="0" sz="1700" spc="-190">
                <a:latin typeface="Arial"/>
                <a:cs typeface="Arial"/>
              </a:rPr>
              <a:t>A</a:t>
            </a:r>
            <a:r>
              <a:rPr dirty="0" sz="1700" spc="-185">
                <a:latin typeface="Arial"/>
                <a:cs typeface="Arial"/>
              </a:rPr>
              <a:t>s</a:t>
            </a:r>
            <a:r>
              <a:rPr dirty="0" sz="1700" spc="-100">
                <a:latin typeface="Arial"/>
                <a:cs typeface="Arial"/>
              </a:rPr>
              <a:t> </a:t>
            </a:r>
            <a:r>
              <a:rPr dirty="0" sz="1700" spc="-135">
                <a:latin typeface="Arial"/>
                <a:cs typeface="Arial"/>
              </a:rPr>
              <a:t>a</a:t>
            </a:r>
            <a:r>
              <a:rPr dirty="0" sz="1700" spc="-55">
                <a:latin typeface="Arial"/>
                <a:cs typeface="Arial"/>
              </a:rPr>
              <a:t>nd</a:t>
            </a:r>
            <a:r>
              <a:rPr dirty="0" sz="1700" spc="-110">
                <a:latin typeface="Arial"/>
                <a:cs typeface="Arial"/>
              </a:rPr>
              <a:t> </a:t>
            </a:r>
            <a:r>
              <a:rPr dirty="0" sz="1700" spc="-320">
                <a:latin typeface="Arial"/>
                <a:cs typeface="Arial"/>
              </a:rPr>
              <a:t>G</a:t>
            </a:r>
            <a:r>
              <a:rPr dirty="0" sz="1700" spc="-285">
                <a:latin typeface="Arial"/>
                <a:cs typeface="Arial"/>
              </a:rPr>
              <a:t>S</a:t>
            </a:r>
            <a:r>
              <a:rPr dirty="0" sz="1700" spc="-45">
                <a:latin typeface="Arial"/>
                <a:cs typeface="Arial"/>
              </a:rPr>
              <a:t>I</a:t>
            </a:r>
            <a:r>
              <a:rPr dirty="0" sz="1700" spc="-305">
                <a:latin typeface="Arial"/>
                <a:cs typeface="Arial"/>
              </a:rPr>
              <a:t>E</a:t>
            </a:r>
            <a:r>
              <a:rPr dirty="0" sz="1700" spc="-105">
                <a:latin typeface="Arial"/>
                <a:cs typeface="Arial"/>
              </a:rPr>
              <a:t> </a:t>
            </a:r>
            <a:r>
              <a:rPr dirty="0" sz="1700" spc="-204">
                <a:latin typeface="Arial"/>
                <a:cs typeface="Arial"/>
              </a:rPr>
              <a:t>s</a:t>
            </a:r>
            <a:r>
              <a:rPr dirty="0" sz="1700" spc="75">
                <a:latin typeface="Arial"/>
                <a:cs typeface="Arial"/>
              </a:rPr>
              <a:t>t</a:t>
            </a:r>
            <a:r>
              <a:rPr dirty="0" sz="1700" spc="-145">
                <a:latin typeface="Arial"/>
                <a:cs typeface="Arial"/>
              </a:rPr>
              <a:t>a</a:t>
            </a:r>
            <a:r>
              <a:rPr dirty="0" sz="1700" spc="25">
                <a:latin typeface="Arial"/>
                <a:cs typeface="Arial"/>
              </a:rPr>
              <a:t>f</a:t>
            </a:r>
            <a:r>
              <a:rPr dirty="0" sz="1700" spc="45">
                <a:latin typeface="Arial"/>
                <a:cs typeface="Arial"/>
              </a:rPr>
              <a:t>f  </a:t>
            </a:r>
            <a:r>
              <a:rPr dirty="0" sz="1700" spc="-75">
                <a:latin typeface="Arial"/>
                <a:cs typeface="Arial"/>
              </a:rPr>
              <a:t>w</a:t>
            </a:r>
            <a:r>
              <a:rPr dirty="0" sz="1700" spc="-50">
                <a:latin typeface="Arial"/>
                <a:cs typeface="Arial"/>
              </a:rPr>
              <a:t>e</a:t>
            </a:r>
            <a:r>
              <a:rPr dirty="0" sz="1700" spc="5">
                <a:latin typeface="Arial"/>
                <a:cs typeface="Arial"/>
              </a:rPr>
              <a:t>r</a:t>
            </a:r>
            <a:r>
              <a:rPr dirty="0" sz="1700" spc="-100">
                <a:latin typeface="Arial"/>
                <a:cs typeface="Arial"/>
              </a:rPr>
              <a:t>e</a:t>
            </a:r>
            <a:r>
              <a:rPr dirty="0" sz="1700" spc="-110">
                <a:latin typeface="Arial"/>
                <a:cs typeface="Arial"/>
              </a:rPr>
              <a:t> </a:t>
            </a:r>
            <a:r>
              <a:rPr dirty="0" sz="1700" spc="-55">
                <a:latin typeface="Arial"/>
                <a:cs typeface="Arial"/>
              </a:rPr>
              <a:t>p</a:t>
            </a:r>
            <a:r>
              <a:rPr dirty="0" sz="1700" spc="5">
                <a:latin typeface="Arial"/>
                <a:cs typeface="Arial"/>
              </a:rPr>
              <a:t>r</a:t>
            </a:r>
            <a:r>
              <a:rPr dirty="0" sz="1700" spc="-50">
                <a:latin typeface="Arial"/>
                <a:cs typeface="Arial"/>
              </a:rPr>
              <a:t>o</a:t>
            </a:r>
            <a:r>
              <a:rPr dirty="0" sz="1700" spc="-85">
                <a:latin typeface="Arial"/>
                <a:cs typeface="Arial"/>
              </a:rPr>
              <a:t>p</a:t>
            </a:r>
            <a:r>
              <a:rPr dirty="0" sz="1700" spc="-75">
                <a:latin typeface="Arial"/>
                <a:cs typeface="Arial"/>
              </a:rPr>
              <a:t>e</a:t>
            </a:r>
            <a:r>
              <a:rPr dirty="0" sz="1700" spc="-20">
                <a:latin typeface="Arial"/>
                <a:cs typeface="Arial"/>
              </a:rPr>
              <a:t>rl</a:t>
            </a:r>
            <a:r>
              <a:rPr dirty="0" sz="1700" spc="-20">
                <a:latin typeface="Arial"/>
                <a:cs typeface="Arial"/>
              </a:rPr>
              <a:t>y</a:t>
            </a:r>
            <a:r>
              <a:rPr dirty="0" sz="1700" spc="-120">
                <a:latin typeface="Arial"/>
                <a:cs typeface="Arial"/>
              </a:rPr>
              <a:t> </a:t>
            </a:r>
            <a:r>
              <a:rPr dirty="0" sz="1700" spc="-55">
                <a:latin typeface="Arial"/>
                <a:cs typeface="Arial"/>
              </a:rPr>
              <a:t>p</a:t>
            </a:r>
            <a:r>
              <a:rPr dirty="0" sz="1700" spc="-135">
                <a:latin typeface="Arial"/>
                <a:cs typeface="Arial"/>
              </a:rPr>
              <a:t>a</a:t>
            </a:r>
            <a:r>
              <a:rPr dirty="0" sz="1700" spc="15">
                <a:latin typeface="Arial"/>
                <a:cs typeface="Arial"/>
              </a:rPr>
              <a:t>i</a:t>
            </a:r>
            <a:r>
              <a:rPr dirty="0" sz="1700" spc="-55">
                <a:latin typeface="Arial"/>
                <a:cs typeface="Arial"/>
              </a:rPr>
              <a:t>d</a:t>
            </a:r>
            <a:r>
              <a:rPr dirty="0" sz="1700" spc="-45">
                <a:latin typeface="Arial"/>
                <a:cs typeface="Arial"/>
              </a:rPr>
              <a:t>.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30540" y="1412747"/>
            <a:ext cx="0" cy="3657600"/>
          </a:xfrm>
          <a:custGeom>
            <a:avLst/>
            <a:gdLst/>
            <a:ahLst/>
            <a:cxnLst/>
            <a:rect l="l" t="t" r="r" b="b"/>
            <a:pathLst>
              <a:path w="0"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530343" y="1415029"/>
            <a:ext cx="3002280" cy="378841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275"/>
              </a:spcBef>
            </a:pPr>
            <a:r>
              <a:rPr dirty="0" sz="1300" spc="-250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mm</a:t>
            </a:r>
            <a:r>
              <a:rPr dirty="0" sz="1300" spc="-45">
                <a:latin typeface="Arial"/>
                <a:cs typeface="Arial"/>
              </a:rPr>
              <a:t>un</a:t>
            </a:r>
            <a:r>
              <a:rPr dirty="0" sz="1300" spc="-30">
                <a:latin typeface="Arial"/>
                <a:cs typeface="Arial"/>
              </a:rPr>
              <a:t>i</a:t>
            </a:r>
            <a:r>
              <a:rPr dirty="0" sz="1300" spc="-75">
                <a:latin typeface="Arial"/>
                <a:cs typeface="Arial"/>
              </a:rPr>
              <a:t>c</a:t>
            </a:r>
            <a:r>
              <a:rPr dirty="0" sz="1300" spc="-114">
                <a:latin typeface="Arial"/>
                <a:cs typeface="Arial"/>
              </a:rPr>
              <a:t>a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20">
                <a:latin typeface="Arial"/>
                <a:cs typeface="Arial"/>
              </a:rPr>
              <a:t>io</a:t>
            </a:r>
            <a:r>
              <a:rPr dirty="0" sz="1300" spc="-45">
                <a:latin typeface="Arial"/>
                <a:cs typeface="Arial"/>
              </a:rPr>
              <a:t>n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-15">
                <a:latin typeface="Arial"/>
                <a:cs typeface="Arial"/>
              </a:rPr>
              <a:t>: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130">
                <a:latin typeface="Arial"/>
                <a:cs typeface="Arial"/>
              </a:rPr>
              <a:t>A</a:t>
            </a:r>
            <a:r>
              <a:rPr dirty="0" sz="1300" spc="-80">
                <a:latin typeface="Arial"/>
                <a:cs typeface="Arial"/>
              </a:rPr>
              <a:t>m</a:t>
            </a:r>
            <a:r>
              <a:rPr dirty="0" sz="1300" spc="-65">
                <a:latin typeface="Arial"/>
                <a:cs typeface="Arial"/>
              </a:rPr>
              <a:t>y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114">
                <a:latin typeface="Arial"/>
                <a:cs typeface="Arial"/>
              </a:rPr>
              <a:t>U</a:t>
            </a:r>
            <a:r>
              <a:rPr dirty="0" sz="1300" spc="-45">
                <a:latin typeface="Arial"/>
                <a:cs typeface="Arial"/>
              </a:rPr>
              <a:t>n</a:t>
            </a:r>
            <a:r>
              <a:rPr dirty="0" sz="1300" spc="15">
                <a:latin typeface="Arial"/>
                <a:cs typeface="Arial"/>
              </a:rPr>
              <a:t>r</a:t>
            </a:r>
            <a:r>
              <a:rPr dirty="0" sz="1300" spc="-45">
                <a:latin typeface="Arial"/>
                <a:cs typeface="Arial"/>
              </a:rPr>
              <a:t>uh</a:t>
            </a:r>
            <a:r>
              <a:rPr dirty="0" sz="1300" spc="-40">
                <a:latin typeface="Arial"/>
                <a:cs typeface="Arial"/>
              </a:rPr>
              <a:t>,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155">
                <a:latin typeface="Arial"/>
                <a:cs typeface="Arial"/>
              </a:rPr>
              <a:t>D</a:t>
            </a:r>
            <a:r>
              <a:rPr dirty="0" sz="1300" spc="10">
                <a:latin typeface="Arial"/>
                <a:cs typeface="Arial"/>
              </a:rPr>
              <a:t>i</a:t>
            </a:r>
            <a:r>
              <a:rPr dirty="0" sz="1300" spc="5">
                <a:latin typeface="Arial"/>
                <a:cs typeface="Arial"/>
              </a:rPr>
              <a:t>r</a:t>
            </a:r>
            <a:r>
              <a:rPr dirty="0" sz="1300" spc="-95">
                <a:latin typeface="Arial"/>
                <a:cs typeface="Arial"/>
              </a:rPr>
              <a:t>ec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15">
                <a:latin typeface="Arial"/>
                <a:cs typeface="Arial"/>
              </a:rPr>
              <a:t>r</a:t>
            </a:r>
            <a:r>
              <a:rPr dirty="0" sz="1300" spc="-60">
                <a:latin typeface="Arial"/>
                <a:cs typeface="Arial"/>
              </a:rPr>
              <a:t> 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30">
                <a:latin typeface="Arial"/>
                <a:cs typeface="Arial"/>
              </a:rPr>
              <a:t>f  </a:t>
            </a:r>
            <a:r>
              <a:rPr dirty="0" sz="1300" spc="-200">
                <a:latin typeface="Arial"/>
                <a:cs typeface="Arial"/>
              </a:rPr>
              <a:t>G</a:t>
            </a:r>
            <a:r>
              <a:rPr dirty="0" sz="1300" spc="-275">
                <a:latin typeface="Arial"/>
                <a:cs typeface="Arial"/>
              </a:rPr>
              <a:t>S</a:t>
            </a:r>
            <a:r>
              <a:rPr dirty="0" sz="1300" spc="-40">
                <a:latin typeface="Arial"/>
                <a:cs typeface="Arial"/>
              </a:rPr>
              <a:t>I</a:t>
            </a:r>
            <a:r>
              <a:rPr dirty="0" sz="1300" spc="-235">
                <a:latin typeface="Arial"/>
                <a:cs typeface="Arial"/>
              </a:rPr>
              <a:t>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250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mm</a:t>
            </a:r>
            <a:r>
              <a:rPr dirty="0" sz="1300" spc="-45">
                <a:latin typeface="Arial"/>
                <a:cs typeface="Arial"/>
              </a:rPr>
              <a:t>un</a:t>
            </a:r>
            <a:r>
              <a:rPr dirty="0" sz="1300" spc="-30">
                <a:latin typeface="Arial"/>
                <a:cs typeface="Arial"/>
              </a:rPr>
              <a:t>i</a:t>
            </a:r>
            <a:r>
              <a:rPr dirty="0" sz="1300" spc="-75">
                <a:latin typeface="Arial"/>
                <a:cs typeface="Arial"/>
              </a:rPr>
              <a:t>c</a:t>
            </a:r>
            <a:r>
              <a:rPr dirty="0" sz="1300" spc="-114">
                <a:latin typeface="Arial"/>
                <a:cs typeface="Arial"/>
              </a:rPr>
              <a:t>a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20">
                <a:latin typeface="Arial"/>
                <a:cs typeface="Arial"/>
              </a:rPr>
              <a:t>io</a:t>
            </a:r>
            <a:r>
              <a:rPr dirty="0" sz="1300" spc="-45">
                <a:latin typeface="Arial"/>
                <a:cs typeface="Arial"/>
              </a:rPr>
              <a:t>n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-40">
                <a:latin typeface="Arial"/>
                <a:cs typeface="Arial"/>
              </a:rPr>
              <a:t>,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114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n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20">
                <a:latin typeface="Arial"/>
                <a:cs typeface="Arial"/>
              </a:rPr>
              <a:t>in</a:t>
            </a:r>
            <a:r>
              <a:rPr dirty="0" sz="1300" spc="-45">
                <a:latin typeface="Arial"/>
                <a:cs typeface="Arial"/>
              </a:rPr>
              <a:t>u</a:t>
            </a:r>
            <a:r>
              <a:rPr dirty="0" sz="1300" spc="-65">
                <a:latin typeface="Arial"/>
                <a:cs typeface="Arial"/>
              </a:rPr>
              <a:t>ed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30">
                <a:latin typeface="Arial"/>
                <a:cs typeface="Arial"/>
              </a:rPr>
              <a:t>o  </a:t>
            </a:r>
            <a:r>
              <a:rPr dirty="0" sz="1300" spc="-114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35">
                <a:latin typeface="Arial"/>
                <a:cs typeface="Arial"/>
              </a:rPr>
              <a:t>llab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">
                <a:latin typeface="Arial"/>
                <a:cs typeface="Arial"/>
              </a:rPr>
              <a:t>r</a:t>
            </a:r>
            <a:r>
              <a:rPr dirty="0" sz="1300" spc="-114">
                <a:latin typeface="Arial"/>
                <a:cs typeface="Arial"/>
              </a:rPr>
              <a:t>a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80">
                <a:latin typeface="Arial"/>
                <a:cs typeface="Arial"/>
              </a:rPr>
              <a:t>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20">
                <a:latin typeface="Arial"/>
                <a:cs typeface="Arial"/>
              </a:rPr>
              <a:t>w</a:t>
            </a:r>
            <a:r>
              <a:rPr dirty="0" sz="1300" spc="35">
                <a:latin typeface="Arial"/>
                <a:cs typeface="Arial"/>
              </a:rPr>
              <a:t>i</a:t>
            </a:r>
            <a:r>
              <a:rPr dirty="0" sz="1300" spc="40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h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h</a:t>
            </a:r>
            <a:r>
              <a:rPr dirty="0" sz="1300" spc="-30">
                <a:latin typeface="Arial"/>
                <a:cs typeface="Arial"/>
              </a:rPr>
              <a:t>er</a:t>
            </a:r>
            <a:r>
              <a:rPr dirty="0" sz="1300" spc="-60">
                <a:latin typeface="Arial"/>
                <a:cs typeface="Arial"/>
              </a:rPr>
              <a:t> </a:t>
            </a:r>
            <a:r>
              <a:rPr dirty="0" sz="1300" spc="-114">
                <a:latin typeface="Arial"/>
                <a:cs typeface="Arial"/>
              </a:rPr>
              <a:t>c</a:t>
            </a:r>
            <a:r>
              <a:rPr dirty="0" sz="1300" spc="-60">
                <a:latin typeface="Arial"/>
                <a:cs typeface="Arial"/>
              </a:rPr>
              <a:t>a</a:t>
            </a:r>
            <a:r>
              <a:rPr dirty="0" sz="1300" spc="-95">
                <a:latin typeface="Arial"/>
                <a:cs typeface="Arial"/>
              </a:rPr>
              <a:t>m</a:t>
            </a:r>
            <a:r>
              <a:rPr dirty="0" sz="1300" spc="-45">
                <a:latin typeface="Arial"/>
                <a:cs typeface="Arial"/>
              </a:rPr>
              <a:t>pu</a:t>
            </a:r>
            <a:r>
              <a:rPr dirty="0" sz="1300" spc="-105">
                <a:latin typeface="Arial"/>
                <a:cs typeface="Arial"/>
              </a:rPr>
              <a:t>s  </a:t>
            </a:r>
            <a:r>
              <a:rPr dirty="0" sz="1300" spc="-114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mm</a:t>
            </a:r>
            <a:r>
              <a:rPr dirty="0" sz="1300" spc="-45">
                <a:latin typeface="Arial"/>
                <a:cs typeface="Arial"/>
              </a:rPr>
              <a:t>un</a:t>
            </a:r>
            <a:r>
              <a:rPr dirty="0" sz="1300" spc="-30">
                <a:latin typeface="Arial"/>
                <a:cs typeface="Arial"/>
              </a:rPr>
              <a:t>i</a:t>
            </a:r>
            <a:r>
              <a:rPr dirty="0" sz="1300" spc="-75">
                <a:latin typeface="Arial"/>
                <a:cs typeface="Arial"/>
              </a:rPr>
              <a:t>c</a:t>
            </a:r>
            <a:r>
              <a:rPr dirty="0" sz="1300" spc="-114">
                <a:latin typeface="Arial"/>
                <a:cs typeface="Arial"/>
              </a:rPr>
              <a:t>a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">
                <a:latin typeface="Arial"/>
                <a:cs typeface="Arial"/>
              </a:rPr>
              <a:t>r</a:t>
            </a:r>
            <a:r>
              <a:rPr dirty="0" sz="1300" spc="-145">
                <a:latin typeface="Arial"/>
                <a:cs typeface="Arial"/>
              </a:rPr>
              <a:t>s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-20">
                <a:latin typeface="Arial"/>
                <a:cs typeface="Arial"/>
              </a:rPr>
              <a:t>in</a:t>
            </a:r>
            <a:r>
              <a:rPr dirty="0" sz="1300" spc="-60">
                <a:latin typeface="Arial"/>
                <a:cs typeface="Arial"/>
              </a:rPr>
              <a:t> </a:t>
            </a:r>
            <a:r>
              <a:rPr dirty="0" sz="1300" spc="-105">
                <a:latin typeface="Arial"/>
                <a:cs typeface="Arial"/>
              </a:rPr>
              <a:t>a</a:t>
            </a:r>
            <a:r>
              <a:rPr dirty="0" sz="1300" spc="-60">
                <a:latin typeface="Arial"/>
                <a:cs typeface="Arial"/>
              </a:rPr>
              <a:t> </a:t>
            </a:r>
            <a:r>
              <a:rPr dirty="0" sz="1300" spc="-114">
                <a:latin typeface="Arial"/>
                <a:cs typeface="Arial"/>
              </a:rPr>
              <a:t>U</a:t>
            </a:r>
            <a:r>
              <a:rPr dirty="0" sz="1300" spc="-45">
                <a:latin typeface="Arial"/>
                <a:cs typeface="Arial"/>
              </a:rPr>
              <a:t>n</a:t>
            </a:r>
            <a:r>
              <a:rPr dirty="0" sz="1300" spc="-20">
                <a:latin typeface="Arial"/>
                <a:cs typeface="Arial"/>
              </a:rPr>
              <a:t>i</a:t>
            </a:r>
            <a:r>
              <a:rPr dirty="0" sz="1300" spc="-55">
                <a:latin typeface="Arial"/>
                <a:cs typeface="Arial"/>
              </a:rPr>
              <a:t>v</a:t>
            </a:r>
            <a:r>
              <a:rPr dirty="0" sz="1300" spc="-40">
                <a:latin typeface="Arial"/>
                <a:cs typeface="Arial"/>
              </a:rPr>
              <a:t>e</a:t>
            </a:r>
            <a:r>
              <a:rPr dirty="0" sz="1300" spc="-45">
                <a:latin typeface="Arial"/>
                <a:cs typeface="Arial"/>
              </a:rPr>
              <a:t>r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35">
                <a:latin typeface="Arial"/>
                <a:cs typeface="Arial"/>
              </a:rPr>
              <a:t>i</a:t>
            </a:r>
            <a:r>
              <a:rPr dirty="0" sz="1300" spc="40">
                <a:latin typeface="Arial"/>
                <a:cs typeface="Arial"/>
              </a:rPr>
              <a:t>t</a:t>
            </a:r>
            <a:r>
              <a:rPr dirty="0" sz="1300" spc="-65">
                <a:latin typeface="Arial"/>
                <a:cs typeface="Arial"/>
              </a:rPr>
              <a:t>y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 spc="-260">
                <a:latin typeface="Arial"/>
                <a:cs typeface="Arial"/>
              </a:rPr>
              <a:t>R</a:t>
            </a:r>
            <a:r>
              <a:rPr dirty="0" sz="1300" spc="-55">
                <a:latin typeface="Arial"/>
                <a:cs typeface="Arial"/>
              </a:rPr>
              <a:t>el</a:t>
            </a:r>
            <a:r>
              <a:rPr dirty="0" sz="1300" spc="-85">
                <a:latin typeface="Arial"/>
                <a:cs typeface="Arial"/>
              </a:rPr>
              <a:t>a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20">
                <a:latin typeface="Arial"/>
                <a:cs typeface="Arial"/>
              </a:rPr>
              <a:t>io</a:t>
            </a:r>
            <a:r>
              <a:rPr dirty="0" sz="1300" spc="-45">
                <a:latin typeface="Arial"/>
                <a:cs typeface="Arial"/>
              </a:rPr>
              <a:t>n</a:t>
            </a:r>
            <a:r>
              <a:rPr dirty="0" sz="1300" spc="-105">
                <a:latin typeface="Arial"/>
                <a:cs typeface="Arial"/>
              </a:rPr>
              <a:t>s  </a:t>
            </a:r>
            <a:r>
              <a:rPr dirty="0" sz="1300" spc="100">
                <a:latin typeface="Arial"/>
                <a:cs typeface="Arial"/>
              </a:rPr>
              <a:t>“</a:t>
            </a:r>
            <a:r>
              <a:rPr dirty="0" sz="1300" spc="-275">
                <a:latin typeface="Arial"/>
                <a:cs typeface="Arial"/>
              </a:rPr>
              <a:t>S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ud</a:t>
            </a:r>
            <a:r>
              <a:rPr dirty="0" sz="1300" spc="-65">
                <a:latin typeface="Arial"/>
                <a:cs typeface="Arial"/>
              </a:rPr>
              <a:t>e</a:t>
            </a:r>
            <a:r>
              <a:rPr dirty="0" sz="1300" spc="-75">
                <a:latin typeface="Arial"/>
                <a:cs typeface="Arial"/>
              </a:rPr>
              <a:t>n</a:t>
            </a:r>
            <a:r>
              <a:rPr dirty="0" sz="1300" spc="70">
                <a:latin typeface="Arial"/>
                <a:cs typeface="Arial"/>
              </a:rPr>
              <a:t>t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-245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mm</a:t>
            </a:r>
            <a:r>
              <a:rPr dirty="0" sz="1300" spc="-45">
                <a:latin typeface="Arial"/>
                <a:cs typeface="Arial"/>
              </a:rPr>
              <a:t>un</a:t>
            </a:r>
            <a:r>
              <a:rPr dirty="0" sz="1300" spc="-30">
                <a:latin typeface="Arial"/>
                <a:cs typeface="Arial"/>
              </a:rPr>
              <a:t>i</a:t>
            </a:r>
            <a:r>
              <a:rPr dirty="0" sz="1300" spc="-75">
                <a:latin typeface="Arial"/>
                <a:cs typeface="Arial"/>
              </a:rPr>
              <a:t>c</a:t>
            </a:r>
            <a:r>
              <a:rPr dirty="0" sz="1300" spc="-114">
                <a:latin typeface="Arial"/>
                <a:cs typeface="Arial"/>
              </a:rPr>
              <a:t>a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20">
                <a:latin typeface="Arial"/>
                <a:cs typeface="Arial"/>
              </a:rPr>
              <a:t>io</a:t>
            </a:r>
            <a:r>
              <a:rPr dirty="0" sz="1300" spc="-45">
                <a:latin typeface="Arial"/>
                <a:cs typeface="Arial"/>
              </a:rPr>
              <a:t>n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105">
                <a:latin typeface="Arial"/>
                <a:cs typeface="Arial"/>
              </a:rPr>
              <a:t>”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-30">
                <a:latin typeface="Arial"/>
                <a:cs typeface="Arial"/>
              </a:rPr>
              <a:t>w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15">
                <a:latin typeface="Arial"/>
                <a:cs typeface="Arial"/>
              </a:rPr>
              <a:t>r</a:t>
            </a:r>
            <a:r>
              <a:rPr dirty="0" sz="1300" spc="-70">
                <a:latin typeface="Arial"/>
                <a:cs typeface="Arial"/>
              </a:rPr>
              <a:t>k</a:t>
            </a:r>
            <a:r>
              <a:rPr dirty="0" sz="1300" spc="-20">
                <a:latin typeface="Arial"/>
                <a:cs typeface="Arial"/>
              </a:rPr>
              <a:t>in</a:t>
            </a:r>
            <a:r>
              <a:rPr dirty="0" sz="1300" spc="-114">
                <a:latin typeface="Arial"/>
                <a:cs typeface="Arial"/>
              </a:rPr>
              <a:t>g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114">
                <a:latin typeface="Arial"/>
                <a:cs typeface="Arial"/>
              </a:rPr>
              <a:t>g</a:t>
            </a:r>
            <a:r>
              <a:rPr dirty="0" sz="1300" spc="-5">
                <a:latin typeface="Arial"/>
                <a:cs typeface="Arial"/>
              </a:rPr>
              <a:t>r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35">
                <a:latin typeface="Arial"/>
                <a:cs typeface="Arial"/>
              </a:rPr>
              <a:t>up  </a:t>
            </a:r>
            <a:r>
              <a:rPr dirty="0" sz="1300" spc="5">
                <a:latin typeface="Arial"/>
                <a:cs typeface="Arial"/>
              </a:rPr>
              <a:t>to </a:t>
            </a:r>
            <a:r>
              <a:rPr dirty="0" sz="1300" spc="-40">
                <a:latin typeface="Arial"/>
                <a:cs typeface="Arial"/>
              </a:rPr>
              <a:t>help </a:t>
            </a:r>
            <a:r>
              <a:rPr dirty="0" sz="1300" spc="-55">
                <a:latin typeface="Arial"/>
                <a:cs typeface="Arial"/>
              </a:rPr>
              <a:t>develop </a:t>
            </a:r>
            <a:r>
              <a:rPr dirty="0" sz="1300" spc="-40">
                <a:latin typeface="Arial"/>
                <a:cs typeface="Arial"/>
              </a:rPr>
              <a:t>university-wide </a:t>
            </a:r>
            <a:r>
              <a:rPr dirty="0" sz="1300" spc="-85">
                <a:latin typeface="Arial"/>
                <a:cs typeface="Arial"/>
              </a:rPr>
              <a:t>signage, </a:t>
            </a:r>
            <a:r>
              <a:rPr dirty="0" sz="1300" spc="-80">
                <a:latin typeface="Arial"/>
                <a:cs typeface="Arial"/>
              </a:rPr>
              <a:t> </a:t>
            </a:r>
            <a:r>
              <a:rPr dirty="0" sz="1300" spc="-55">
                <a:latin typeface="Arial"/>
                <a:cs typeface="Arial"/>
              </a:rPr>
              <a:t>e</a:t>
            </a:r>
            <a:r>
              <a:rPr dirty="0" sz="1300" spc="-85">
                <a:latin typeface="Arial"/>
                <a:cs typeface="Arial"/>
              </a:rPr>
              <a:t>m</a:t>
            </a:r>
            <a:r>
              <a:rPr dirty="0" sz="1300" spc="-30">
                <a:latin typeface="Arial"/>
                <a:cs typeface="Arial"/>
              </a:rPr>
              <a:t>ail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114">
                <a:latin typeface="Arial"/>
                <a:cs typeface="Arial"/>
              </a:rPr>
              <a:t>c</a:t>
            </a:r>
            <a:r>
              <a:rPr dirty="0" sz="1300" spc="-60">
                <a:latin typeface="Arial"/>
                <a:cs typeface="Arial"/>
              </a:rPr>
              <a:t>a</a:t>
            </a:r>
            <a:r>
              <a:rPr dirty="0" sz="1300" spc="-95">
                <a:latin typeface="Arial"/>
                <a:cs typeface="Arial"/>
              </a:rPr>
              <a:t>m</a:t>
            </a:r>
            <a:r>
              <a:rPr dirty="0" sz="1300" spc="-45">
                <a:latin typeface="Arial"/>
                <a:cs typeface="Arial"/>
              </a:rPr>
              <a:t>p</a:t>
            </a:r>
            <a:r>
              <a:rPr dirty="0" sz="1300" spc="-70">
                <a:latin typeface="Arial"/>
                <a:cs typeface="Arial"/>
              </a:rPr>
              <a:t>aig</a:t>
            </a:r>
            <a:r>
              <a:rPr dirty="0" sz="1300" spc="-45">
                <a:latin typeface="Arial"/>
                <a:cs typeface="Arial"/>
              </a:rPr>
              <a:t>n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-40">
                <a:latin typeface="Arial"/>
                <a:cs typeface="Arial"/>
              </a:rPr>
              <a:t>,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 spc="-30">
                <a:latin typeface="Arial"/>
                <a:cs typeface="Arial"/>
              </a:rPr>
              <a:t>w</a:t>
            </a:r>
            <a:r>
              <a:rPr dirty="0" sz="1300" spc="-55">
                <a:latin typeface="Arial"/>
                <a:cs typeface="Arial"/>
              </a:rPr>
              <a:t>el</a:t>
            </a:r>
            <a:r>
              <a:rPr dirty="0" sz="1300" spc="-80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m</a:t>
            </a:r>
            <a:r>
              <a:rPr dirty="0" sz="1300" spc="-80">
                <a:latin typeface="Arial"/>
                <a:cs typeface="Arial"/>
              </a:rPr>
              <a:t>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35">
                <a:latin typeface="Arial"/>
                <a:cs typeface="Arial"/>
              </a:rPr>
              <a:t>vid</a:t>
            </a:r>
            <a:r>
              <a:rPr dirty="0" sz="1300" spc="-60">
                <a:latin typeface="Arial"/>
                <a:cs typeface="Arial"/>
              </a:rPr>
              <a:t>eo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-40">
                <a:latin typeface="Arial"/>
                <a:cs typeface="Arial"/>
              </a:rPr>
              <a:t>,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75">
                <a:latin typeface="Arial"/>
                <a:cs typeface="Arial"/>
              </a:rPr>
              <a:t>an</a:t>
            </a:r>
            <a:r>
              <a:rPr dirty="0" sz="1300" spc="-30">
                <a:latin typeface="Arial"/>
                <a:cs typeface="Arial"/>
              </a:rPr>
              <a:t>d  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h</a:t>
            </a:r>
            <a:r>
              <a:rPr dirty="0" sz="1300" spc="-30">
                <a:latin typeface="Arial"/>
                <a:cs typeface="Arial"/>
              </a:rPr>
              <a:t>er</a:t>
            </a:r>
            <a:r>
              <a:rPr dirty="0" sz="1300" spc="-45">
                <a:latin typeface="Arial"/>
                <a:cs typeface="Arial"/>
              </a:rPr>
              <a:t> </a:t>
            </a:r>
            <a:r>
              <a:rPr dirty="0" sz="1300" spc="-55">
                <a:latin typeface="Arial"/>
                <a:cs typeface="Arial"/>
              </a:rPr>
              <a:t>m</a:t>
            </a:r>
            <a:r>
              <a:rPr dirty="0" sz="1300" spc="-120">
                <a:latin typeface="Arial"/>
                <a:cs typeface="Arial"/>
              </a:rPr>
              <a:t>e</a:t>
            </a:r>
            <a:r>
              <a:rPr dirty="0" sz="1300" spc="-110">
                <a:latin typeface="Arial"/>
                <a:cs typeface="Arial"/>
              </a:rPr>
              <a:t>s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-110">
                <a:latin typeface="Arial"/>
                <a:cs typeface="Arial"/>
              </a:rPr>
              <a:t>ag</a:t>
            </a:r>
            <a:r>
              <a:rPr dirty="0" sz="1300" spc="-20">
                <a:latin typeface="Arial"/>
                <a:cs typeface="Arial"/>
              </a:rPr>
              <a:t>in</a:t>
            </a:r>
            <a:r>
              <a:rPr dirty="0" sz="1300" spc="-114">
                <a:latin typeface="Arial"/>
                <a:cs typeface="Arial"/>
              </a:rPr>
              <a:t>g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 spc="5">
                <a:latin typeface="Arial"/>
                <a:cs typeface="Arial"/>
              </a:rPr>
              <a:t>f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15">
                <a:latin typeface="Arial"/>
                <a:cs typeface="Arial"/>
              </a:rPr>
              <a:t>r</a:t>
            </a:r>
            <a:r>
              <a:rPr dirty="0" sz="1300" spc="-60">
                <a:latin typeface="Arial"/>
                <a:cs typeface="Arial"/>
              </a:rPr>
              <a:t> </a:t>
            </a:r>
            <a:r>
              <a:rPr dirty="0" sz="1300" spc="-160">
                <a:latin typeface="Arial"/>
                <a:cs typeface="Arial"/>
              </a:rPr>
              <a:t>s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ud</a:t>
            </a:r>
            <a:r>
              <a:rPr dirty="0" sz="1300" spc="-65">
                <a:latin typeface="Arial"/>
                <a:cs typeface="Arial"/>
              </a:rPr>
              <a:t>e</a:t>
            </a:r>
            <a:r>
              <a:rPr dirty="0" sz="1300" spc="-75">
                <a:latin typeface="Arial"/>
                <a:cs typeface="Arial"/>
              </a:rPr>
              <a:t>n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-35">
                <a:latin typeface="Arial"/>
                <a:cs typeface="Arial"/>
              </a:rPr>
              <a:t>.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-120">
                <a:latin typeface="Arial"/>
                <a:cs typeface="Arial"/>
              </a:rPr>
              <a:t>A</a:t>
            </a:r>
            <a:r>
              <a:rPr dirty="0" sz="1300" spc="-55">
                <a:latin typeface="Arial"/>
                <a:cs typeface="Arial"/>
              </a:rPr>
              <a:t> </a:t>
            </a:r>
            <a:r>
              <a:rPr dirty="0" sz="1300" spc="-45">
                <a:latin typeface="Arial"/>
                <a:cs typeface="Arial"/>
              </a:rPr>
              <a:t>n</a:t>
            </a:r>
            <a:r>
              <a:rPr dirty="0" sz="1300" spc="-90">
                <a:latin typeface="Arial"/>
                <a:cs typeface="Arial"/>
              </a:rPr>
              <a:t>e</a:t>
            </a:r>
            <a:r>
              <a:rPr dirty="0" sz="1300" spc="-10">
                <a:latin typeface="Arial"/>
                <a:cs typeface="Arial"/>
              </a:rPr>
              <a:t>w  </a:t>
            </a:r>
            <a:r>
              <a:rPr dirty="0" sz="1300" spc="-55">
                <a:latin typeface="Arial"/>
                <a:cs typeface="Arial"/>
              </a:rPr>
              <a:t>m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n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h</a:t>
            </a:r>
            <a:r>
              <a:rPr dirty="0" sz="1300" spc="-30">
                <a:latin typeface="Arial"/>
                <a:cs typeface="Arial"/>
              </a:rPr>
              <a:t>ly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 spc="-114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mm</a:t>
            </a:r>
            <a:r>
              <a:rPr dirty="0" sz="1300" spc="-45">
                <a:latin typeface="Arial"/>
                <a:cs typeface="Arial"/>
              </a:rPr>
              <a:t>un</a:t>
            </a:r>
            <a:r>
              <a:rPr dirty="0" sz="1300" spc="-30">
                <a:latin typeface="Arial"/>
                <a:cs typeface="Arial"/>
              </a:rPr>
              <a:t>i</a:t>
            </a:r>
            <a:r>
              <a:rPr dirty="0" sz="1300" spc="-75">
                <a:latin typeface="Arial"/>
                <a:cs typeface="Arial"/>
              </a:rPr>
              <a:t>c</a:t>
            </a:r>
            <a:r>
              <a:rPr dirty="0" sz="1300" spc="-114">
                <a:latin typeface="Arial"/>
                <a:cs typeface="Arial"/>
              </a:rPr>
              <a:t>a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20">
                <a:latin typeface="Arial"/>
                <a:cs typeface="Arial"/>
              </a:rPr>
              <a:t>io</a:t>
            </a:r>
            <a:r>
              <a:rPr dirty="0" sz="1300" spc="-45">
                <a:latin typeface="Arial"/>
                <a:cs typeface="Arial"/>
              </a:rPr>
              <a:t>n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30">
                <a:latin typeface="Arial"/>
                <a:cs typeface="Arial"/>
              </a:rPr>
              <a:t>f</a:t>
            </a:r>
            <a:r>
              <a:rPr dirty="0" sz="1300" spc="-5">
                <a:latin typeface="Arial"/>
                <a:cs typeface="Arial"/>
              </a:rPr>
              <a:t>r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0">
                <a:latin typeface="Arial"/>
                <a:cs typeface="Arial"/>
              </a:rPr>
              <a:t>m</a:t>
            </a:r>
            <a:r>
              <a:rPr dirty="0" sz="1300" spc="-65">
                <a:latin typeface="Arial"/>
                <a:cs typeface="Arial"/>
              </a:rPr>
              <a:t> 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h</a:t>
            </a:r>
            <a:r>
              <a:rPr dirty="0" sz="1300" spc="-80">
                <a:latin typeface="Arial"/>
                <a:cs typeface="Arial"/>
              </a:rPr>
              <a:t>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45">
                <a:latin typeface="Arial"/>
                <a:cs typeface="Arial"/>
              </a:rPr>
              <a:t>d</a:t>
            </a:r>
            <a:r>
              <a:rPr dirty="0" sz="1300" spc="-75">
                <a:latin typeface="Arial"/>
                <a:cs typeface="Arial"/>
              </a:rPr>
              <a:t>ean</a:t>
            </a:r>
            <a:r>
              <a:rPr dirty="0" sz="1300" spc="-45">
                <a:latin typeface="Arial"/>
                <a:cs typeface="Arial"/>
              </a:rPr>
              <a:t> 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30">
                <a:latin typeface="Arial"/>
                <a:cs typeface="Arial"/>
              </a:rPr>
              <a:t>o  </a:t>
            </a:r>
            <a:r>
              <a:rPr dirty="0" sz="1300" spc="-30">
                <a:latin typeface="Arial"/>
                <a:cs typeface="Arial"/>
              </a:rPr>
              <a:t>all</a:t>
            </a:r>
            <a:r>
              <a:rPr dirty="0" sz="1300" spc="-60">
                <a:latin typeface="Arial"/>
                <a:cs typeface="Arial"/>
              </a:rPr>
              <a:t> </a:t>
            </a:r>
            <a:r>
              <a:rPr dirty="0" sz="1300" spc="-114">
                <a:latin typeface="Arial"/>
                <a:cs typeface="Arial"/>
              </a:rPr>
              <a:t>g</a:t>
            </a:r>
            <a:r>
              <a:rPr dirty="0" sz="1300" spc="-5">
                <a:latin typeface="Arial"/>
                <a:cs typeface="Arial"/>
              </a:rPr>
              <a:t>r</a:t>
            </a:r>
            <a:r>
              <a:rPr dirty="0" sz="1300" spc="-75">
                <a:latin typeface="Arial"/>
                <a:cs typeface="Arial"/>
              </a:rPr>
              <a:t>ad</a:t>
            </a:r>
            <a:r>
              <a:rPr dirty="0" sz="1300" spc="-45">
                <a:latin typeface="Arial"/>
                <a:cs typeface="Arial"/>
              </a:rPr>
              <a:t>u</a:t>
            </a:r>
            <a:r>
              <a:rPr dirty="0" sz="1300" spc="-114">
                <a:latin typeface="Arial"/>
                <a:cs typeface="Arial"/>
              </a:rPr>
              <a:t>a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80">
                <a:latin typeface="Arial"/>
                <a:cs typeface="Arial"/>
              </a:rPr>
              <a:t>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160">
                <a:latin typeface="Arial"/>
                <a:cs typeface="Arial"/>
              </a:rPr>
              <a:t>s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ud</a:t>
            </a:r>
            <a:r>
              <a:rPr dirty="0" sz="1300" spc="-65">
                <a:latin typeface="Arial"/>
                <a:cs typeface="Arial"/>
              </a:rPr>
              <a:t>e</a:t>
            </a:r>
            <a:r>
              <a:rPr dirty="0" sz="1300" spc="-75">
                <a:latin typeface="Arial"/>
                <a:cs typeface="Arial"/>
              </a:rPr>
              <a:t>n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145">
                <a:latin typeface="Arial"/>
                <a:cs typeface="Arial"/>
              </a:rPr>
              <a:t>s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-30">
                <a:latin typeface="Arial"/>
                <a:cs typeface="Arial"/>
              </a:rPr>
              <a:t>w</a:t>
            </a:r>
            <a:r>
              <a:rPr dirty="0" sz="1300" spc="-125">
                <a:latin typeface="Arial"/>
                <a:cs typeface="Arial"/>
              </a:rPr>
              <a:t>as</a:t>
            </a:r>
            <a:r>
              <a:rPr dirty="0" sz="1300" spc="-65">
                <a:latin typeface="Arial"/>
                <a:cs typeface="Arial"/>
              </a:rPr>
              <a:t> </a:t>
            </a:r>
            <a:r>
              <a:rPr dirty="0" sz="1300" spc="-20">
                <a:latin typeface="Arial"/>
                <a:cs typeface="Arial"/>
              </a:rPr>
              <a:t>in</a:t>
            </a:r>
            <a:r>
              <a:rPr dirty="0" sz="1300" spc="35">
                <a:latin typeface="Arial"/>
                <a:cs typeface="Arial"/>
              </a:rPr>
              <a:t>i</a:t>
            </a:r>
            <a:r>
              <a:rPr dirty="0" sz="1300" spc="40">
                <a:latin typeface="Arial"/>
                <a:cs typeface="Arial"/>
              </a:rPr>
              <a:t>t</a:t>
            </a:r>
            <a:r>
              <a:rPr dirty="0" sz="1300" spc="-30">
                <a:latin typeface="Arial"/>
                <a:cs typeface="Arial"/>
              </a:rPr>
              <a:t>i</a:t>
            </a:r>
            <a:r>
              <a:rPr dirty="0" sz="1300" spc="-80">
                <a:latin typeface="Arial"/>
                <a:cs typeface="Arial"/>
              </a:rPr>
              <a:t>a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65">
                <a:latin typeface="Arial"/>
                <a:cs typeface="Arial"/>
              </a:rPr>
              <a:t>ed</a:t>
            </a:r>
            <a:r>
              <a:rPr dirty="0" sz="1300" spc="-35">
                <a:latin typeface="Arial"/>
                <a:cs typeface="Arial"/>
              </a:rPr>
              <a:t>.</a:t>
            </a:r>
            <a:r>
              <a:rPr dirty="0" sz="1300" spc="-45">
                <a:latin typeface="Arial"/>
                <a:cs typeface="Arial"/>
              </a:rPr>
              <a:t> </a:t>
            </a:r>
            <a:r>
              <a:rPr dirty="0" sz="1300" spc="-1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h</a:t>
            </a:r>
            <a:r>
              <a:rPr dirty="0" sz="1300" spc="-55">
                <a:latin typeface="Arial"/>
                <a:cs typeface="Arial"/>
              </a:rPr>
              <a:t>e  </a:t>
            </a:r>
            <a:r>
              <a:rPr dirty="0" sz="1300" spc="-55">
                <a:latin typeface="Arial"/>
                <a:cs typeface="Arial"/>
              </a:rPr>
              <a:t>communications</a:t>
            </a:r>
            <a:r>
              <a:rPr dirty="0" sz="1300" spc="-30">
                <a:latin typeface="Arial"/>
                <a:cs typeface="Arial"/>
              </a:rPr>
              <a:t> office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75">
                <a:latin typeface="Arial"/>
                <a:cs typeface="Arial"/>
              </a:rPr>
              <a:t>also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40">
                <a:latin typeface="Arial"/>
                <a:cs typeface="Arial"/>
              </a:rPr>
              <a:t>coordinated 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55">
                <a:latin typeface="Arial"/>
                <a:cs typeface="Arial"/>
              </a:rPr>
              <a:t>m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5">
                <a:latin typeface="Arial"/>
                <a:cs typeface="Arial"/>
              </a:rPr>
              <a:t>r</a:t>
            </a:r>
            <a:r>
              <a:rPr dirty="0" sz="1300" spc="-80">
                <a:latin typeface="Arial"/>
                <a:cs typeface="Arial"/>
              </a:rPr>
              <a:t>e</a:t>
            </a:r>
            <a:r>
              <a:rPr dirty="0" sz="1300" spc="-60">
                <a:latin typeface="Arial"/>
                <a:cs typeface="Arial"/>
              </a:rPr>
              <a:t> 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h</a:t>
            </a:r>
            <a:r>
              <a:rPr dirty="0" sz="1300" spc="-75">
                <a:latin typeface="Arial"/>
                <a:cs typeface="Arial"/>
              </a:rPr>
              <a:t>an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70">
                <a:latin typeface="Arial"/>
                <a:cs typeface="Arial"/>
              </a:rPr>
              <a:t>35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55">
                <a:latin typeface="Arial"/>
                <a:cs typeface="Arial"/>
              </a:rPr>
              <a:t>m</a:t>
            </a:r>
            <a:r>
              <a:rPr dirty="0" sz="1300" spc="-65">
                <a:latin typeface="Arial"/>
                <a:cs typeface="Arial"/>
              </a:rPr>
              <a:t>ed</a:t>
            </a:r>
            <a:r>
              <a:rPr dirty="0" sz="1300" spc="-50">
                <a:latin typeface="Arial"/>
                <a:cs typeface="Arial"/>
              </a:rPr>
              <a:t>ia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i</a:t>
            </a:r>
            <a:r>
              <a:rPr dirty="0" sz="1300" spc="-35">
                <a:latin typeface="Arial"/>
                <a:cs typeface="Arial"/>
              </a:rPr>
              <a:t>n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40">
                <a:latin typeface="Arial"/>
                <a:cs typeface="Arial"/>
              </a:rPr>
              <a:t>e</a:t>
            </a:r>
            <a:r>
              <a:rPr dirty="0" sz="1300" spc="-10">
                <a:latin typeface="Arial"/>
                <a:cs typeface="Arial"/>
              </a:rPr>
              <a:t>r</a:t>
            </a:r>
            <a:r>
              <a:rPr dirty="0" sz="1300" spc="-40">
                <a:latin typeface="Arial"/>
                <a:cs typeface="Arial"/>
              </a:rPr>
              <a:t>vi</a:t>
            </a:r>
            <a:r>
              <a:rPr dirty="0" sz="1300" spc="-70">
                <a:latin typeface="Arial"/>
                <a:cs typeface="Arial"/>
              </a:rPr>
              <a:t>e</a:t>
            </a:r>
            <a:r>
              <a:rPr dirty="0" sz="1300" spc="-30">
                <a:latin typeface="Arial"/>
                <a:cs typeface="Arial"/>
              </a:rPr>
              <a:t>w</a:t>
            </a:r>
            <a:r>
              <a:rPr dirty="0" sz="1300" spc="-145">
                <a:latin typeface="Arial"/>
                <a:cs typeface="Arial"/>
              </a:rPr>
              <a:t>s</a:t>
            </a:r>
            <a:r>
              <a:rPr dirty="0" sz="1300" spc="-55">
                <a:latin typeface="Arial"/>
                <a:cs typeface="Arial"/>
              </a:rPr>
              <a:t> </a:t>
            </a:r>
            <a:r>
              <a:rPr dirty="0" sz="1300" spc="-20">
                <a:latin typeface="Arial"/>
                <a:cs typeface="Arial"/>
              </a:rPr>
              <a:t>w</a:t>
            </a:r>
            <a:r>
              <a:rPr dirty="0" sz="1300" spc="35">
                <a:latin typeface="Arial"/>
                <a:cs typeface="Arial"/>
              </a:rPr>
              <a:t>i</a:t>
            </a:r>
            <a:r>
              <a:rPr dirty="0" sz="1300" spc="40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h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200">
                <a:latin typeface="Arial"/>
                <a:cs typeface="Arial"/>
              </a:rPr>
              <a:t>G</a:t>
            </a:r>
            <a:r>
              <a:rPr dirty="0" sz="1300" spc="-275">
                <a:latin typeface="Arial"/>
                <a:cs typeface="Arial"/>
              </a:rPr>
              <a:t>S</a:t>
            </a:r>
            <a:r>
              <a:rPr dirty="0" sz="1300" spc="-40">
                <a:latin typeface="Arial"/>
                <a:cs typeface="Arial"/>
              </a:rPr>
              <a:t>I</a:t>
            </a:r>
            <a:r>
              <a:rPr dirty="0" sz="1300" spc="-145">
                <a:latin typeface="Arial"/>
                <a:cs typeface="Arial"/>
              </a:rPr>
              <a:t>E  </a:t>
            </a:r>
            <a:r>
              <a:rPr dirty="0" sz="1300" spc="-160">
                <a:latin typeface="Arial"/>
                <a:cs typeface="Arial"/>
              </a:rPr>
              <a:t>s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114">
                <a:latin typeface="Arial"/>
                <a:cs typeface="Arial"/>
              </a:rPr>
              <a:t>a</a:t>
            </a:r>
            <a:r>
              <a:rPr dirty="0" sz="1300" spc="15">
                <a:latin typeface="Arial"/>
                <a:cs typeface="Arial"/>
              </a:rPr>
              <a:t>f</a:t>
            </a:r>
            <a:r>
              <a:rPr dirty="0" sz="1300" spc="-55">
                <a:latin typeface="Arial"/>
                <a:cs typeface="Arial"/>
              </a:rPr>
              <a:t>f</a:t>
            </a:r>
            <a:r>
              <a:rPr dirty="0" sz="1300" spc="-40">
                <a:latin typeface="Arial"/>
                <a:cs typeface="Arial"/>
              </a:rPr>
              <a:t>,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 spc="-45">
                <a:latin typeface="Arial"/>
                <a:cs typeface="Arial"/>
              </a:rPr>
              <a:t>p</a:t>
            </a:r>
            <a:r>
              <a:rPr dirty="0" sz="1300" spc="-5">
                <a:latin typeface="Arial"/>
                <a:cs typeface="Arial"/>
              </a:rPr>
              <a:t>r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35">
                <a:latin typeface="Arial"/>
                <a:cs typeface="Arial"/>
              </a:rPr>
              <a:t>vid</a:t>
            </a:r>
            <a:r>
              <a:rPr dirty="0" sz="1300" spc="-20">
                <a:latin typeface="Arial"/>
                <a:cs typeface="Arial"/>
              </a:rPr>
              <a:t>in</a:t>
            </a:r>
            <a:r>
              <a:rPr dirty="0" sz="1300" spc="-114">
                <a:latin typeface="Arial"/>
                <a:cs typeface="Arial"/>
              </a:rPr>
              <a:t>g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10">
                <a:latin typeface="Arial"/>
                <a:cs typeface="Arial"/>
              </a:rPr>
              <a:t>i</a:t>
            </a:r>
            <a:r>
              <a:rPr dirty="0" sz="1300" spc="-40">
                <a:latin typeface="Arial"/>
                <a:cs typeface="Arial"/>
              </a:rPr>
              <a:t>m</a:t>
            </a:r>
            <a:r>
              <a:rPr dirty="0" sz="1300" spc="-45">
                <a:latin typeface="Arial"/>
                <a:cs typeface="Arial"/>
              </a:rPr>
              <a:t>p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15">
                <a:latin typeface="Arial"/>
                <a:cs typeface="Arial"/>
              </a:rPr>
              <a:t>r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75">
                <a:latin typeface="Arial"/>
                <a:cs typeface="Arial"/>
              </a:rPr>
              <a:t>a</a:t>
            </a:r>
            <a:r>
              <a:rPr dirty="0" sz="1300" spc="-85">
                <a:latin typeface="Arial"/>
                <a:cs typeface="Arial"/>
              </a:rPr>
              <a:t>n</a:t>
            </a:r>
            <a:r>
              <a:rPr dirty="0" sz="1300" spc="70">
                <a:latin typeface="Arial"/>
                <a:cs typeface="Arial"/>
              </a:rPr>
              <a:t>t</a:t>
            </a:r>
            <a:r>
              <a:rPr dirty="0" sz="1300" spc="-55">
                <a:latin typeface="Arial"/>
                <a:cs typeface="Arial"/>
              </a:rPr>
              <a:t> </a:t>
            </a:r>
            <a:r>
              <a:rPr dirty="0" sz="1300" spc="-114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75">
                <a:latin typeface="Arial"/>
                <a:cs typeface="Arial"/>
              </a:rPr>
              <a:t>v</a:t>
            </a:r>
            <a:r>
              <a:rPr dirty="0" sz="1300" spc="-40">
                <a:latin typeface="Arial"/>
                <a:cs typeface="Arial"/>
              </a:rPr>
              <a:t>e</a:t>
            </a:r>
            <a:r>
              <a:rPr dirty="0" sz="1300" spc="-45">
                <a:latin typeface="Arial"/>
                <a:cs typeface="Arial"/>
              </a:rPr>
              <a:t>r</a:t>
            </a:r>
            <a:r>
              <a:rPr dirty="0" sz="1300" spc="-110">
                <a:latin typeface="Arial"/>
                <a:cs typeface="Arial"/>
              </a:rPr>
              <a:t>a</a:t>
            </a:r>
            <a:r>
              <a:rPr dirty="0" sz="1300" spc="-125">
                <a:latin typeface="Arial"/>
                <a:cs typeface="Arial"/>
              </a:rPr>
              <a:t>g</a:t>
            </a:r>
            <a:r>
              <a:rPr dirty="0" sz="1300" spc="-80">
                <a:latin typeface="Arial"/>
                <a:cs typeface="Arial"/>
              </a:rPr>
              <a:t>e</a:t>
            </a:r>
            <a:r>
              <a:rPr dirty="0" sz="1300" spc="-60">
                <a:latin typeface="Arial"/>
                <a:cs typeface="Arial"/>
              </a:rPr>
              <a:t> 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30">
                <a:latin typeface="Arial"/>
                <a:cs typeface="Arial"/>
              </a:rPr>
              <a:t>f  </a:t>
            </a:r>
            <a:r>
              <a:rPr dirty="0" sz="1300" spc="-25">
                <a:latin typeface="Arial"/>
                <a:cs typeface="Arial"/>
              </a:rPr>
              <a:t>international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35">
                <a:latin typeface="Arial"/>
                <a:cs typeface="Arial"/>
              </a:rPr>
              <a:t>student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30">
                <a:latin typeface="Arial"/>
                <a:cs typeface="Arial"/>
              </a:rPr>
              <a:t>mobility,</a:t>
            </a:r>
            <a:r>
              <a:rPr dirty="0" sz="1300" spc="-15">
                <a:latin typeface="Arial"/>
                <a:cs typeface="Arial"/>
              </a:rPr>
              <a:t> </a:t>
            </a:r>
            <a:r>
              <a:rPr dirty="0" sz="1300" spc="-75">
                <a:latin typeface="Arial"/>
                <a:cs typeface="Arial"/>
              </a:rPr>
              <a:t>Study </a:t>
            </a:r>
            <a:r>
              <a:rPr dirty="0" sz="1300" spc="-70">
                <a:latin typeface="Arial"/>
                <a:cs typeface="Arial"/>
              </a:rPr>
              <a:t> </a:t>
            </a:r>
            <a:r>
              <a:rPr dirty="0" sz="1300" spc="-130">
                <a:latin typeface="Arial"/>
                <a:cs typeface="Arial"/>
              </a:rPr>
              <a:t>A</a:t>
            </a:r>
            <a:r>
              <a:rPr dirty="0" sz="1300" spc="-45">
                <a:latin typeface="Arial"/>
                <a:cs typeface="Arial"/>
              </a:rPr>
              <a:t>b</a:t>
            </a:r>
            <a:r>
              <a:rPr dirty="0" sz="1300" spc="-5">
                <a:latin typeface="Arial"/>
                <a:cs typeface="Arial"/>
              </a:rPr>
              <a:t>r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75">
                <a:latin typeface="Arial"/>
                <a:cs typeface="Arial"/>
              </a:rPr>
              <a:t>ad</a:t>
            </a:r>
            <a:r>
              <a:rPr dirty="0" sz="1300" spc="-40">
                <a:latin typeface="Arial"/>
                <a:cs typeface="Arial"/>
              </a:rPr>
              <a:t>,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114">
                <a:latin typeface="Arial"/>
                <a:cs typeface="Arial"/>
              </a:rPr>
              <a:t>g</a:t>
            </a:r>
            <a:r>
              <a:rPr dirty="0" sz="1300" spc="-5">
                <a:latin typeface="Arial"/>
                <a:cs typeface="Arial"/>
              </a:rPr>
              <a:t>r</a:t>
            </a:r>
            <a:r>
              <a:rPr dirty="0" sz="1300" spc="-75">
                <a:latin typeface="Arial"/>
                <a:cs typeface="Arial"/>
              </a:rPr>
              <a:t>ad</a:t>
            </a:r>
            <a:r>
              <a:rPr dirty="0" sz="1300" spc="-45">
                <a:latin typeface="Arial"/>
                <a:cs typeface="Arial"/>
              </a:rPr>
              <a:t>u</a:t>
            </a:r>
            <a:r>
              <a:rPr dirty="0" sz="1300" spc="-114">
                <a:latin typeface="Arial"/>
                <a:cs typeface="Arial"/>
              </a:rPr>
              <a:t>a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80">
                <a:latin typeface="Arial"/>
                <a:cs typeface="Arial"/>
              </a:rPr>
              <a:t>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160">
                <a:latin typeface="Arial"/>
                <a:cs typeface="Arial"/>
              </a:rPr>
              <a:t>s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ud</a:t>
            </a:r>
            <a:r>
              <a:rPr dirty="0" sz="1300" spc="-65">
                <a:latin typeface="Arial"/>
                <a:cs typeface="Arial"/>
              </a:rPr>
              <a:t>e</a:t>
            </a:r>
            <a:r>
              <a:rPr dirty="0" sz="1300" spc="-75">
                <a:latin typeface="Arial"/>
                <a:cs typeface="Arial"/>
              </a:rPr>
              <a:t>n</a:t>
            </a:r>
            <a:r>
              <a:rPr dirty="0" sz="1300" spc="70">
                <a:latin typeface="Arial"/>
                <a:cs typeface="Arial"/>
              </a:rPr>
              <a:t>t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 spc="-160">
                <a:latin typeface="Arial"/>
                <a:cs typeface="Arial"/>
              </a:rPr>
              <a:t>s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20">
                <a:latin typeface="Arial"/>
                <a:cs typeface="Arial"/>
              </a:rPr>
              <a:t>ip</a:t>
            </a:r>
            <a:r>
              <a:rPr dirty="0" sz="1300" spc="-65">
                <a:latin typeface="Arial"/>
                <a:cs typeface="Arial"/>
              </a:rPr>
              <a:t>en</a:t>
            </a:r>
            <a:r>
              <a:rPr dirty="0" sz="1300" spc="-45">
                <a:latin typeface="Arial"/>
                <a:cs typeface="Arial"/>
              </a:rPr>
              <a:t>d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-40">
                <a:latin typeface="Arial"/>
                <a:cs typeface="Arial"/>
              </a:rPr>
              <a:t>,</a:t>
            </a:r>
            <a:r>
              <a:rPr dirty="0" sz="1300" spc="-25">
                <a:latin typeface="Arial"/>
                <a:cs typeface="Arial"/>
              </a:rPr>
              <a:t> 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105">
                <a:latin typeface="Arial"/>
                <a:cs typeface="Arial"/>
              </a:rPr>
              <a:t>c</a:t>
            </a:r>
            <a:r>
              <a:rPr dirty="0" sz="1300" spc="-30">
                <a:latin typeface="Arial"/>
                <a:cs typeface="Arial"/>
              </a:rPr>
              <a:t>ial  </a:t>
            </a:r>
            <a:r>
              <a:rPr dirty="0" sz="1300" spc="-45">
                <a:latin typeface="Arial"/>
                <a:cs typeface="Arial"/>
              </a:rPr>
              <a:t>justice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65">
                <a:latin typeface="Arial"/>
                <a:cs typeface="Arial"/>
              </a:rPr>
              <a:t>concerns,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65">
                <a:latin typeface="Arial"/>
                <a:cs typeface="Arial"/>
              </a:rPr>
              <a:t>and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110">
                <a:latin typeface="Arial"/>
                <a:cs typeface="Arial"/>
              </a:rPr>
              <a:t>COVID-19.</a:t>
            </a:r>
            <a:r>
              <a:rPr dirty="0" sz="1300" spc="-55">
                <a:latin typeface="Arial"/>
                <a:cs typeface="Arial"/>
              </a:rPr>
              <a:t> </a:t>
            </a:r>
            <a:r>
              <a:rPr dirty="0" sz="1300" spc="-45">
                <a:latin typeface="Arial"/>
                <a:cs typeface="Arial"/>
              </a:rPr>
              <a:t>Unruh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75">
                <a:latin typeface="Arial"/>
                <a:cs typeface="Arial"/>
              </a:rPr>
              <a:t>also </a:t>
            </a:r>
            <a:r>
              <a:rPr dirty="0" sz="1300" spc="-70">
                <a:latin typeface="Arial"/>
                <a:cs typeface="Arial"/>
              </a:rPr>
              <a:t> </a:t>
            </a:r>
            <a:r>
              <a:rPr dirty="0" sz="1300" spc="-114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n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20">
                <a:latin typeface="Arial"/>
                <a:cs typeface="Arial"/>
              </a:rPr>
              <a:t>in</a:t>
            </a:r>
            <a:r>
              <a:rPr dirty="0" sz="1300" spc="-45">
                <a:latin typeface="Arial"/>
                <a:cs typeface="Arial"/>
              </a:rPr>
              <a:t>u</a:t>
            </a:r>
            <a:r>
              <a:rPr dirty="0" sz="1300" spc="-65">
                <a:latin typeface="Arial"/>
                <a:cs typeface="Arial"/>
              </a:rPr>
              <a:t>ed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45">
                <a:latin typeface="Arial"/>
                <a:cs typeface="Arial"/>
              </a:rPr>
              <a:t>p</a:t>
            </a:r>
            <a:r>
              <a:rPr dirty="0" sz="1300" spc="-45">
                <a:latin typeface="Arial"/>
                <a:cs typeface="Arial"/>
              </a:rPr>
              <a:t>ar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50">
                <a:latin typeface="Arial"/>
                <a:cs typeface="Arial"/>
              </a:rPr>
              <a:t>ic</a:t>
            </a:r>
            <a:r>
              <a:rPr dirty="0" sz="1300" spc="-20">
                <a:latin typeface="Arial"/>
                <a:cs typeface="Arial"/>
              </a:rPr>
              <a:t>ip</a:t>
            </a:r>
            <a:r>
              <a:rPr dirty="0" sz="1300" spc="-114">
                <a:latin typeface="Arial"/>
                <a:cs typeface="Arial"/>
              </a:rPr>
              <a:t>a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80">
                <a:latin typeface="Arial"/>
                <a:cs typeface="Arial"/>
              </a:rPr>
              <a:t>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45">
                <a:latin typeface="Arial"/>
                <a:cs typeface="Arial"/>
              </a:rPr>
              <a:t>n</a:t>
            </a:r>
            <a:r>
              <a:rPr dirty="0" sz="1300" spc="-60">
                <a:latin typeface="Arial"/>
                <a:cs typeface="Arial"/>
              </a:rPr>
              <a:t> 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h</a:t>
            </a:r>
            <a:r>
              <a:rPr dirty="0" sz="1300" spc="-80">
                <a:latin typeface="Arial"/>
                <a:cs typeface="Arial"/>
              </a:rPr>
              <a:t>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45">
                <a:latin typeface="Arial"/>
                <a:cs typeface="Arial"/>
              </a:rPr>
              <a:t>un</a:t>
            </a:r>
            <a:r>
              <a:rPr dirty="0" sz="1300" spc="-20">
                <a:latin typeface="Arial"/>
                <a:cs typeface="Arial"/>
              </a:rPr>
              <a:t>i</a:t>
            </a:r>
            <a:r>
              <a:rPr dirty="0" sz="1300" spc="-55">
                <a:latin typeface="Arial"/>
                <a:cs typeface="Arial"/>
              </a:rPr>
              <a:t>v</a:t>
            </a:r>
            <a:r>
              <a:rPr dirty="0" sz="1300" spc="-40">
                <a:latin typeface="Arial"/>
                <a:cs typeface="Arial"/>
              </a:rPr>
              <a:t>e</a:t>
            </a:r>
            <a:r>
              <a:rPr dirty="0" sz="1300" spc="-45">
                <a:latin typeface="Arial"/>
                <a:cs typeface="Arial"/>
              </a:rPr>
              <a:t>r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35">
                <a:latin typeface="Arial"/>
                <a:cs typeface="Arial"/>
              </a:rPr>
              <a:t>i</a:t>
            </a:r>
            <a:r>
              <a:rPr dirty="0" sz="1300" spc="40">
                <a:latin typeface="Arial"/>
                <a:cs typeface="Arial"/>
              </a:rPr>
              <a:t>t</a:t>
            </a:r>
            <a:r>
              <a:rPr dirty="0" sz="1300" spc="-30">
                <a:latin typeface="Arial"/>
                <a:cs typeface="Arial"/>
              </a:rPr>
              <a:t>y</a:t>
            </a:r>
            <a:r>
              <a:rPr dirty="0" sz="1300" spc="-55">
                <a:latin typeface="Arial"/>
                <a:cs typeface="Arial"/>
              </a:rPr>
              <a:t>’</a:t>
            </a:r>
            <a:r>
              <a:rPr dirty="0" sz="1300" spc="-105">
                <a:latin typeface="Arial"/>
                <a:cs typeface="Arial"/>
              </a:rPr>
              <a:t>s  </a:t>
            </a:r>
            <a:r>
              <a:rPr dirty="0" sz="1300" spc="-250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mm</a:t>
            </a:r>
            <a:r>
              <a:rPr dirty="0" sz="1300" spc="-45">
                <a:latin typeface="Arial"/>
                <a:cs typeface="Arial"/>
              </a:rPr>
              <a:t>un</a:t>
            </a:r>
            <a:r>
              <a:rPr dirty="0" sz="1300" spc="-30">
                <a:latin typeface="Arial"/>
                <a:cs typeface="Arial"/>
              </a:rPr>
              <a:t>i</a:t>
            </a:r>
            <a:r>
              <a:rPr dirty="0" sz="1300" spc="-75">
                <a:latin typeface="Arial"/>
                <a:cs typeface="Arial"/>
              </a:rPr>
              <a:t>c</a:t>
            </a:r>
            <a:r>
              <a:rPr dirty="0" sz="1300" spc="-75">
                <a:latin typeface="Arial"/>
                <a:cs typeface="Arial"/>
              </a:rPr>
              <a:t>ab</a:t>
            </a:r>
            <a:r>
              <a:rPr dirty="0" sz="1300" spc="-35">
                <a:latin typeface="Arial"/>
                <a:cs typeface="Arial"/>
              </a:rPr>
              <a:t>le</a:t>
            </a:r>
            <a:r>
              <a:rPr dirty="0" sz="1300" spc="-40">
                <a:latin typeface="Arial"/>
                <a:cs typeface="Arial"/>
              </a:rPr>
              <a:t> </a:t>
            </a:r>
            <a:r>
              <a:rPr dirty="0" sz="1300" spc="-155">
                <a:latin typeface="Arial"/>
                <a:cs typeface="Arial"/>
              </a:rPr>
              <a:t>D</a:t>
            </a:r>
            <a:r>
              <a:rPr dirty="0" sz="1300" spc="-45">
                <a:latin typeface="Arial"/>
                <a:cs typeface="Arial"/>
              </a:rPr>
              <a:t>i</a:t>
            </a:r>
            <a:r>
              <a:rPr dirty="0" sz="1300" spc="-100">
                <a:latin typeface="Arial"/>
                <a:cs typeface="Arial"/>
              </a:rPr>
              <a:t>s</a:t>
            </a:r>
            <a:r>
              <a:rPr dirty="0" sz="1300" spc="-114">
                <a:latin typeface="Arial"/>
                <a:cs typeface="Arial"/>
              </a:rPr>
              <a:t>ea</a:t>
            </a:r>
            <a:r>
              <a:rPr dirty="0" sz="1300" spc="-110">
                <a:latin typeface="Arial"/>
                <a:cs typeface="Arial"/>
              </a:rPr>
              <a:t>s</a:t>
            </a:r>
            <a:r>
              <a:rPr dirty="0" sz="1300" spc="-80">
                <a:latin typeface="Arial"/>
                <a:cs typeface="Arial"/>
              </a:rPr>
              <a:t>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150">
                <a:latin typeface="Arial"/>
                <a:cs typeface="Arial"/>
              </a:rPr>
              <a:t>O</a:t>
            </a:r>
            <a:r>
              <a:rPr dirty="0" sz="1300" spc="-45">
                <a:latin typeface="Arial"/>
                <a:cs typeface="Arial"/>
              </a:rPr>
              <a:t>u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b</a:t>
            </a:r>
            <a:r>
              <a:rPr dirty="0" sz="1300" spc="5">
                <a:latin typeface="Arial"/>
                <a:cs typeface="Arial"/>
              </a:rPr>
              <a:t>r</a:t>
            </a:r>
            <a:r>
              <a:rPr dirty="0" sz="1300" spc="-65">
                <a:latin typeface="Arial"/>
                <a:cs typeface="Arial"/>
              </a:rPr>
              <a:t>eak  </a:t>
            </a:r>
            <a:r>
              <a:rPr dirty="0" sz="1300" spc="-250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mm</a:t>
            </a:r>
            <a:r>
              <a:rPr dirty="0" sz="1300" spc="35">
                <a:latin typeface="Arial"/>
                <a:cs typeface="Arial"/>
              </a:rPr>
              <a:t>i</a:t>
            </a:r>
            <a:r>
              <a:rPr dirty="0" sz="1300" spc="15">
                <a:latin typeface="Arial"/>
                <a:cs typeface="Arial"/>
              </a:rPr>
              <a:t>t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80">
                <a:latin typeface="Arial"/>
                <a:cs typeface="Arial"/>
              </a:rPr>
              <a:t>ee</a:t>
            </a:r>
            <a:r>
              <a:rPr dirty="0" sz="1300" spc="-35">
                <a:latin typeface="Arial"/>
                <a:cs typeface="Arial"/>
              </a:rPr>
              <a:t> </a:t>
            </a:r>
            <a:r>
              <a:rPr dirty="0" sz="1300" spc="-75">
                <a:latin typeface="Arial"/>
                <a:cs typeface="Arial"/>
              </a:rPr>
              <a:t>an</a:t>
            </a:r>
            <a:r>
              <a:rPr dirty="0" sz="1300" spc="-45">
                <a:latin typeface="Arial"/>
                <a:cs typeface="Arial"/>
              </a:rPr>
              <a:t>d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h</a:t>
            </a:r>
            <a:r>
              <a:rPr dirty="0" sz="1300" spc="-80">
                <a:latin typeface="Arial"/>
                <a:cs typeface="Arial"/>
              </a:rPr>
              <a:t>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245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35">
                <a:latin typeface="Arial"/>
                <a:cs typeface="Arial"/>
              </a:rPr>
              <a:t>vid</a:t>
            </a:r>
            <a:r>
              <a:rPr dirty="0" sz="1300" spc="-45">
                <a:latin typeface="Arial"/>
                <a:cs typeface="Arial"/>
              </a:rPr>
              <a:t>-</a:t>
            </a:r>
            <a:r>
              <a:rPr dirty="0" sz="1300" spc="-70">
                <a:latin typeface="Arial"/>
                <a:cs typeface="Arial"/>
              </a:rPr>
              <a:t>19</a:t>
            </a:r>
            <a:r>
              <a:rPr dirty="0" sz="1300" spc="-60">
                <a:latin typeface="Arial"/>
                <a:cs typeface="Arial"/>
              </a:rPr>
              <a:t> </a:t>
            </a:r>
            <a:r>
              <a:rPr dirty="0" sz="1300" spc="-260">
                <a:latin typeface="Arial"/>
                <a:cs typeface="Arial"/>
              </a:rPr>
              <a:t>T</a:t>
            </a:r>
            <a:r>
              <a:rPr dirty="0" sz="1300" spc="-130">
                <a:latin typeface="Arial"/>
                <a:cs typeface="Arial"/>
              </a:rPr>
              <a:t>a</a:t>
            </a:r>
            <a:r>
              <a:rPr dirty="0" sz="1300" spc="-125">
                <a:latin typeface="Arial"/>
                <a:cs typeface="Arial"/>
              </a:rPr>
              <a:t>s</a:t>
            </a:r>
            <a:r>
              <a:rPr dirty="0" sz="1300" spc="-65">
                <a:latin typeface="Arial"/>
                <a:cs typeface="Arial"/>
              </a:rPr>
              <a:t>k</a:t>
            </a:r>
            <a:r>
              <a:rPr dirty="0" sz="1300" spc="-65">
                <a:latin typeface="Arial"/>
                <a:cs typeface="Arial"/>
              </a:rPr>
              <a:t> </a:t>
            </a:r>
            <a:r>
              <a:rPr dirty="0" sz="1300" spc="-210">
                <a:latin typeface="Arial"/>
                <a:cs typeface="Arial"/>
              </a:rPr>
              <a:t>F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">
                <a:latin typeface="Arial"/>
                <a:cs typeface="Arial"/>
              </a:rPr>
              <a:t>r</a:t>
            </a:r>
            <a:r>
              <a:rPr dirty="0" sz="1300" spc="-105">
                <a:latin typeface="Arial"/>
                <a:cs typeface="Arial"/>
              </a:rPr>
              <a:t>c</a:t>
            </a:r>
            <a:r>
              <a:rPr dirty="0" sz="1300" spc="-55">
                <a:latin typeface="Arial"/>
                <a:cs typeface="Arial"/>
              </a:rPr>
              <a:t>e  </a:t>
            </a:r>
            <a:r>
              <a:rPr dirty="0" sz="1300" spc="-40">
                <a:latin typeface="Arial"/>
                <a:cs typeface="Arial"/>
              </a:rPr>
              <a:t>(</a:t>
            </a:r>
            <a:r>
              <a:rPr dirty="0" sz="1300" spc="-250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mm</a:t>
            </a:r>
            <a:r>
              <a:rPr dirty="0" sz="1300" spc="-45">
                <a:latin typeface="Arial"/>
                <a:cs typeface="Arial"/>
              </a:rPr>
              <a:t>un</a:t>
            </a:r>
            <a:r>
              <a:rPr dirty="0" sz="1300" spc="-30">
                <a:latin typeface="Arial"/>
                <a:cs typeface="Arial"/>
              </a:rPr>
              <a:t>i</a:t>
            </a:r>
            <a:r>
              <a:rPr dirty="0" sz="1300" spc="-75">
                <a:latin typeface="Arial"/>
                <a:cs typeface="Arial"/>
              </a:rPr>
              <a:t>c</a:t>
            </a:r>
            <a:r>
              <a:rPr dirty="0" sz="1300" spc="-114">
                <a:latin typeface="Arial"/>
                <a:cs typeface="Arial"/>
              </a:rPr>
              <a:t>a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20">
                <a:latin typeface="Arial"/>
                <a:cs typeface="Arial"/>
              </a:rPr>
              <a:t>io</a:t>
            </a:r>
            <a:r>
              <a:rPr dirty="0" sz="1300" spc="-45">
                <a:latin typeface="Arial"/>
                <a:cs typeface="Arial"/>
              </a:rPr>
              <a:t>n</a:t>
            </a:r>
            <a:r>
              <a:rPr dirty="0" sz="1300" spc="-145">
                <a:latin typeface="Arial"/>
                <a:cs typeface="Arial"/>
              </a:rPr>
              <a:t>s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-45">
                <a:latin typeface="Arial"/>
                <a:cs typeface="Arial"/>
              </a:rPr>
              <a:t>ub</a:t>
            </a:r>
            <a:r>
              <a:rPr dirty="0" sz="1300" spc="-114">
                <a:latin typeface="Arial"/>
                <a:cs typeface="Arial"/>
              </a:rPr>
              <a:t>c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5">
                <a:latin typeface="Arial"/>
                <a:cs typeface="Arial"/>
              </a:rPr>
              <a:t>mm</a:t>
            </a:r>
            <a:r>
              <a:rPr dirty="0" sz="1300" spc="35">
                <a:latin typeface="Arial"/>
                <a:cs typeface="Arial"/>
              </a:rPr>
              <a:t>i</a:t>
            </a:r>
            <a:r>
              <a:rPr dirty="0" sz="1300" spc="15">
                <a:latin typeface="Arial"/>
                <a:cs typeface="Arial"/>
              </a:rPr>
              <a:t>t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70">
                <a:latin typeface="Arial"/>
                <a:cs typeface="Arial"/>
              </a:rPr>
              <a:t>ee)</a:t>
            </a:r>
            <a:r>
              <a:rPr dirty="0" sz="1300" spc="-10">
                <a:latin typeface="Arial"/>
                <a:cs typeface="Arial"/>
              </a:rPr>
              <a:t> 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75">
                <a:latin typeface="Arial"/>
                <a:cs typeface="Arial"/>
              </a:rPr>
              <a:t>ad</a:t>
            </a:r>
            <a:r>
              <a:rPr dirty="0" sz="1300" spc="-45">
                <a:latin typeface="Arial"/>
                <a:cs typeface="Arial"/>
              </a:rPr>
              <a:t>d</a:t>
            </a:r>
            <a:r>
              <a:rPr dirty="0" sz="1300" spc="5">
                <a:latin typeface="Arial"/>
                <a:cs typeface="Arial"/>
              </a:rPr>
              <a:t>r</a:t>
            </a:r>
            <a:r>
              <a:rPr dirty="0" sz="1300" spc="-120">
                <a:latin typeface="Arial"/>
                <a:cs typeface="Arial"/>
              </a:rPr>
              <a:t>e</a:t>
            </a:r>
            <a:r>
              <a:rPr dirty="0" sz="1300" spc="-110">
                <a:latin typeface="Arial"/>
                <a:cs typeface="Arial"/>
              </a:rPr>
              <a:t>s</a:t>
            </a:r>
            <a:r>
              <a:rPr dirty="0" sz="1300" spc="-105">
                <a:latin typeface="Arial"/>
                <a:cs typeface="Arial"/>
              </a:rPr>
              <a:t>s  </a:t>
            </a:r>
            <a:r>
              <a:rPr dirty="0" sz="1300" spc="-45">
                <a:latin typeface="Arial"/>
                <a:cs typeface="Arial"/>
              </a:rPr>
              <a:t>un</a:t>
            </a:r>
            <a:r>
              <a:rPr dirty="0" sz="1300" spc="-20">
                <a:latin typeface="Arial"/>
                <a:cs typeface="Arial"/>
              </a:rPr>
              <a:t>i</a:t>
            </a:r>
            <a:r>
              <a:rPr dirty="0" sz="1300" spc="-55">
                <a:latin typeface="Arial"/>
                <a:cs typeface="Arial"/>
              </a:rPr>
              <a:t>v</a:t>
            </a:r>
            <a:r>
              <a:rPr dirty="0" sz="1300" spc="-40">
                <a:latin typeface="Arial"/>
                <a:cs typeface="Arial"/>
              </a:rPr>
              <a:t>e</a:t>
            </a:r>
            <a:r>
              <a:rPr dirty="0" sz="1300" spc="-45">
                <a:latin typeface="Arial"/>
                <a:cs typeface="Arial"/>
              </a:rPr>
              <a:t>r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35">
                <a:latin typeface="Arial"/>
                <a:cs typeface="Arial"/>
              </a:rPr>
              <a:t>i</a:t>
            </a:r>
            <a:r>
              <a:rPr dirty="0" sz="1300" spc="40">
                <a:latin typeface="Arial"/>
                <a:cs typeface="Arial"/>
              </a:rPr>
              <a:t>t</a:t>
            </a:r>
            <a:r>
              <a:rPr dirty="0" sz="1300" spc="-65">
                <a:latin typeface="Arial"/>
                <a:cs typeface="Arial"/>
              </a:rPr>
              <a:t>y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45">
                <a:latin typeface="Arial"/>
                <a:cs typeface="Arial"/>
              </a:rPr>
              <a:t>i</a:t>
            </a:r>
            <a:r>
              <a:rPr dirty="0" sz="1300" spc="-100">
                <a:latin typeface="Arial"/>
                <a:cs typeface="Arial"/>
              </a:rPr>
              <a:t>s</a:t>
            </a:r>
            <a:r>
              <a:rPr dirty="0" sz="1300" spc="-150">
                <a:latin typeface="Arial"/>
                <a:cs typeface="Arial"/>
              </a:rPr>
              <a:t>s</a:t>
            </a:r>
            <a:r>
              <a:rPr dirty="0" sz="1300" spc="-45">
                <a:latin typeface="Arial"/>
                <a:cs typeface="Arial"/>
              </a:rPr>
              <a:t>u</a:t>
            </a:r>
            <a:r>
              <a:rPr dirty="0" sz="1300" spc="-114">
                <a:latin typeface="Arial"/>
                <a:cs typeface="Arial"/>
              </a:rPr>
              <a:t>es</a:t>
            </a:r>
            <a:r>
              <a:rPr dirty="0" sz="1300" spc="-30">
                <a:latin typeface="Arial"/>
                <a:cs typeface="Arial"/>
              </a:rPr>
              <a:t> </a:t>
            </a:r>
            <a:r>
              <a:rPr dirty="0" sz="1300" spc="5">
                <a:latin typeface="Arial"/>
                <a:cs typeface="Arial"/>
              </a:rPr>
              <a:t>r</a:t>
            </a:r>
            <a:r>
              <a:rPr dirty="0" sz="1300" spc="-55">
                <a:latin typeface="Arial"/>
                <a:cs typeface="Arial"/>
              </a:rPr>
              <a:t>el</a:t>
            </a:r>
            <a:r>
              <a:rPr dirty="0" sz="1300" spc="-85">
                <a:latin typeface="Arial"/>
                <a:cs typeface="Arial"/>
              </a:rPr>
              <a:t>a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65">
                <a:latin typeface="Arial"/>
                <a:cs typeface="Arial"/>
              </a:rPr>
              <a:t>ed</a:t>
            </a:r>
            <a:r>
              <a:rPr dirty="0" sz="1300" spc="-60">
                <a:latin typeface="Arial"/>
                <a:cs typeface="Arial"/>
              </a:rPr>
              <a:t> </a:t>
            </a:r>
            <a:r>
              <a:rPr dirty="0" sz="1300" spc="55">
                <a:latin typeface="Arial"/>
                <a:cs typeface="Arial"/>
              </a:rPr>
              <a:t>t</a:t>
            </a:r>
            <a:r>
              <a:rPr dirty="0" sz="1300" spc="-40">
                <a:latin typeface="Arial"/>
                <a:cs typeface="Arial"/>
              </a:rPr>
              <a:t>o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65">
                <a:latin typeface="Arial"/>
                <a:cs typeface="Arial"/>
              </a:rPr>
              <a:t>t</a:t>
            </a:r>
            <a:r>
              <a:rPr dirty="0" sz="1300" spc="-45">
                <a:latin typeface="Arial"/>
                <a:cs typeface="Arial"/>
              </a:rPr>
              <a:t>h</a:t>
            </a:r>
            <a:r>
              <a:rPr dirty="0" sz="1300" spc="-80">
                <a:latin typeface="Arial"/>
                <a:cs typeface="Arial"/>
              </a:rPr>
              <a:t>e</a:t>
            </a:r>
            <a:r>
              <a:rPr dirty="0" sz="1300" spc="-50">
                <a:latin typeface="Arial"/>
                <a:cs typeface="Arial"/>
              </a:rPr>
              <a:t> </a:t>
            </a:r>
            <a:r>
              <a:rPr dirty="0" sz="1300" spc="-45">
                <a:latin typeface="Arial"/>
                <a:cs typeface="Arial"/>
              </a:rPr>
              <a:t>p</a:t>
            </a:r>
            <a:r>
              <a:rPr dirty="0" sz="1300" spc="-75">
                <a:latin typeface="Arial"/>
                <a:cs typeface="Arial"/>
              </a:rPr>
              <a:t>an</a:t>
            </a:r>
            <a:r>
              <a:rPr dirty="0" sz="1300" spc="-45">
                <a:latin typeface="Arial"/>
                <a:cs typeface="Arial"/>
              </a:rPr>
              <a:t>d</a:t>
            </a:r>
            <a:r>
              <a:rPr dirty="0" sz="1300" spc="-55">
                <a:latin typeface="Arial"/>
                <a:cs typeface="Arial"/>
              </a:rPr>
              <a:t>e</a:t>
            </a:r>
            <a:r>
              <a:rPr dirty="0" sz="1300" spc="-85">
                <a:latin typeface="Arial"/>
                <a:cs typeface="Arial"/>
              </a:rPr>
              <a:t>m</a:t>
            </a:r>
            <a:r>
              <a:rPr dirty="0" sz="1300" spc="-50">
                <a:latin typeface="Arial"/>
                <a:cs typeface="Arial"/>
              </a:rPr>
              <a:t>ic</a:t>
            </a:r>
            <a:r>
              <a:rPr dirty="0" sz="1300" spc="-35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488" y="3779520"/>
            <a:ext cx="2970568" cy="208025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0255" y="1229931"/>
            <a:ext cx="372745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665">
                <a:solidFill>
                  <a:srgbClr val="FFFFFF"/>
                </a:solidFill>
              </a:rPr>
              <a:t>G</a:t>
            </a:r>
            <a:r>
              <a:rPr dirty="0" sz="4400" spc="-30">
                <a:solidFill>
                  <a:srgbClr val="FFFFFF"/>
                </a:solidFill>
              </a:rPr>
              <a:t>r</a:t>
            </a:r>
            <a:r>
              <a:rPr dirty="0" sz="4400" spc="-375">
                <a:solidFill>
                  <a:srgbClr val="FFFFFF"/>
                </a:solidFill>
              </a:rPr>
              <a:t>a</a:t>
            </a:r>
            <a:r>
              <a:rPr dirty="0" sz="4400" spc="-160">
                <a:solidFill>
                  <a:srgbClr val="FFFFFF"/>
                </a:solidFill>
              </a:rPr>
              <a:t>du</a:t>
            </a:r>
            <a:r>
              <a:rPr dirty="0" sz="4400" spc="-420">
                <a:solidFill>
                  <a:srgbClr val="FFFFFF"/>
                </a:solidFill>
              </a:rPr>
              <a:t>a</a:t>
            </a:r>
            <a:r>
              <a:rPr dirty="0" sz="4400" spc="175">
                <a:solidFill>
                  <a:srgbClr val="FFFFFF"/>
                </a:solidFill>
              </a:rPr>
              <a:t>t</a:t>
            </a:r>
            <a:r>
              <a:rPr dirty="0" sz="4400" spc="-275">
                <a:solidFill>
                  <a:srgbClr val="FFFFFF"/>
                </a:solidFill>
              </a:rPr>
              <a:t>e</a:t>
            </a:r>
            <a:r>
              <a:rPr dirty="0" sz="4400" spc="-250">
                <a:solidFill>
                  <a:srgbClr val="FFFFFF"/>
                </a:solidFill>
              </a:rPr>
              <a:t> </a:t>
            </a:r>
            <a:r>
              <a:rPr dirty="0" sz="4400" spc="-730">
                <a:solidFill>
                  <a:srgbClr val="FFFFFF"/>
                </a:solidFill>
              </a:rPr>
              <a:t>S</a:t>
            </a:r>
            <a:r>
              <a:rPr dirty="0" sz="4400" spc="-545">
                <a:solidFill>
                  <a:srgbClr val="FFFFFF"/>
                </a:solidFill>
              </a:rPr>
              <a:t>c</a:t>
            </a:r>
            <a:r>
              <a:rPr dirty="0" sz="4400" spc="-160">
                <a:solidFill>
                  <a:srgbClr val="FFFFFF"/>
                </a:solidFill>
              </a:rPr>
              <a:t>h</a:t>
            </a:r>
            <a:r>
              <a:rPr dirty="0" sz="4400" spc="-114">
                <a:solidFill>
                  <a:srgbClr val="FFFFFF"/>
                </a:solidFill>
              </a:rPr>
              <a:t>ool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26495" y="2026920"/>
            <a:ext cx="5220970" cy="0"/>
          </a:xfrm>
          <a:custGeom>
            <a:avLst/>
            <a:gdLst/>
            <a:ahLst/>
            <a:cxnLst/>
            <a:rect l="l" t="t" r="r" b="b"/>
            <a:pathLst>
              <a:path w="5220970" h="0">
                <a:moveTo>
                  <a:pt x="522093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471406" y="2384733"/>
            <a:ext cx="9126855" cy="155511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240665" marR="5080" indent="-228600">
              <a:lnSpc>
                <a:spcPts val="2160"/>
              </a:lnSpc>
              <a:spcBef>
                <a:spcPts val="37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2020</a:t>
            </a:r>
            <a:r>
              <a:rPr dirty="0" sz="2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graduate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enrollment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4,354,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0">
                <a:solidFill>
                  <a:srgbClr val="FFFFFF"/>
                </a:solidFill>
                <a:latin typeface="Arial"/>
                <a:cs typeface="Arial"/>
              </a:rPr>
              <a:t>4.4%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increase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dirty="0" sz="2000" spc="-5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all-time 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record.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percentage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of total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University 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enrollment,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graduate 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student 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enrollment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15.8%,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increase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15.1%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before.</a:t>
            </a:r>
            <a:endParaRPr sz="2000">
              <a:latin typeface="Arial"/>
              <a:cs typeface="Arial"/>
            </a:endParaRPr>
          </a:p>
          <a:p>
            <a:pPr marL="240665" marR="379730" indent="-228600">
              <a:lnSpc>
                <a:spcPts val="2160"/>
              </a:lnSpc>
              <a:spcBef>
                <a:spcPts val="994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Graduate 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enrollment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under-represented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minorities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22.1%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domestic </a:t>
            </a:r>
            <a:r>
              <a:rPr dirty="0" sz="2000" spc="-5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graduate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enrollment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r>
              <a:rPr dirty="0" sz="2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compared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20.9%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2019.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6492" y="115823"/>
            <a:ext cx="11939270" cy="6626859"/>
          </a:xfrm>
          <a:custGeom>
            <a:avLst/>
            <a:gdLst/>
            <a:ahLst/>
            <a:cxnLst/>
            <a:rect l="l" t="t" r="r" b="b"/>
            <a:pathLst>
              <a:path w="11939270" h="6626859">
                <a:moveTo>
                  <a:pt x="0" y="0"/>
                </a:moveTo>
                <a:lnTo>
                  <a:pt x="11939016" y="0"/>
                </a:lnTo>
                <a:lnTo>
                  <a:pt x="11939016" y="6626352"/>
                </a:lnTo>
                <a:lnTo>
                  <a:pt x="0" y="662635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6582156" y="0"/>
            <a:ext cx="5610225" cy="5840095"/>
            <a:chOff x="6582156" y="0"/>
            <a:chExt cx="5610225" cy="58400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996" y="129540"/>
              <a:ext cx="3560063" cy="5425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82156" y="0"/>
              <a:ext cx="5610225" cy="5840095"/>
            </a:xfrm>
            <a:custGeom>
              <a:avLst/>
              <a:gdLst/>
              <a:ahLst/>
              <a:cxnLst/>
              <a:rect l="l" t="t" r="r" b="b"/>
              <a:pathLst>
                <a:path w="5610225" h="5840095">
                  <a:moveTo>
                    <a:pt x="5609844" y="0"/>
                  </a:moveTo>
                  <a:lnTo>
                    <a:pt x="972235" y="0"/>
                  </a:lnTo>
                  <a:lnTo>
                    <a:pt x="786739" y="204063"/>
                  </a:lnTo>
                  <a:lnTo>
                    <a:pt x="756277" y="241497"/>
                  </a:lnTo>
                  <a:lnTo>
                    <a:pt x="726332" y="279362"/>
                  </a:lnTo>
                  <a:lnTo>
                    <a:pt x="696909" y="317654"/>
                  </a:lnTo>
                  <a:lnTo>
                    <a:pt x="668012" y="356367"/>
                  </a:lnTo>
                  <a:lnTo>
                    <a:pt x="639648" y="395497"/>
                  </a:lnTo>
                  <a:lnTo>
                    <a:pt x="611822" y="435036"/>
                  </a:lnTo>
                  <a:lnTo>
                    <a:pt x="584540" y="474981"/>
                  </a:lnTo>
                  <a:lnTo>
                    <a:pt x="557806" y="515325"/>
                  </a:lnTo>
                  <a:lnTo>
                    <a:pt x="531626" y="556064"/>
                  </a:lnTo>
                  <a:lnTo>
                    <a:pt x="506005" y="597192"/>
                  </a:lnTo>
                  <a:lnTo>
                    <a:pt x="480949" y="638703"/>
                  </a:lnTo>
                  <a:lnTo>
                    <a:pt x="456464" y="680593"/>
                  </a:lnTo>
                  <a:lnTo>
                    <a:pt x="432553" y="722855"/>
                  </a:lnTo>
                  <a:lnTo>
                    <a:pt x="409224" y="765485"/>
                  </a:lnTo>
                  <a:lnTo>
                    <a:pt x="386481" y="808478"/>
                  </a:lnTo>
                  <a:lnTo>
                    <a:pt x="364330" y="851827"/>
                  </a:lnTo>
                  <a:lnTo>
                    <a:pt x="342775" y="895527"/>
                  </a:lnTo>
                  <a:lnTo>
                    <a:pt x="321823" y="939573"/>
                  </a:lnTo>
                  <a:lnTo>
                    <a:pt x="301479" y="983960"/>
                  </a:lnTo>
                  <a:lnTo>
                    <a:pt x="281747" y="1028683"/>
                  </a:lnTo>
                  <a:lnTo>
                    <a:pt x="262634" y="1073735"/>
                  </a:lnTo>
                  <a:lnTo>
                    <a:pt x="244145" y="1119112"/>
                  </a:lnTo>
                  <a:lnTo>
                    <a:pt x="226286" y="1164808"/>
                  </a:lnTo>
                  <a:lnTo>
                    <a:pt x="209061" y="1210818"/>
                  </a:lnTo>
                  <a:lnTo>
                    <a:pt x="192475" y="1257136"/>
                  </a:lnTo>
                  <a:lnTo>
                    <a:pt x="176535" y="1303757"/>
                  </a:lnTo>
                  <a:lnTo>
                    <a:pt x="161246" y="1350676"/>
                  </a:lnTo>
                  <a:lnTo>
                    <a:pt x="146613" y="1397887"/>
                  </a:lnTo>
                  <a:lnTo>
                    <a:pt x="132642" y="1445386"/>
                  </a:lnTo>
                  <a:lnTo>
                    <a:pt x="119337" y="1493165"/>
                  </a:lnTo>
                  <a:lnTo>
                    <a:pt x="106704" y="1541222"/>
                  </a:lnTo>
                  <a:lnTo>
                    <a:pt x="94749" y="1589548"/>
                  </a:lnTo>
                  <a:lnTo>
                    <a:pt x="83477" y="1638141"/>
                  </a:lnTo>
                  <a:lnTo>
                    <a:pt x="72893" y="1686993"/>
                  </a:lnTo>
                  <a:lnTo>
                    <a:pt x="63003" y="1736101"/>
                  </a:lnTo>
                  <a:lnTo>
                    <a:pt x="53812" y="1785457"/>
                  </a:lnTo>
                  <a:lnTo>
                    <a:pt x="45325" y="1835058"/>
                  </a:lnTo>
                  <a:lnTo>
                    <a:pt x="37548" y="1884897"/>
                  </a:lnTo>
                  <a:lnTo>
                    <a:pt x="30486" y="1934969"/>
                  </a:lnTo>
                  <a:lnTo>
                    <a:pt x="24145" y="1985270"/>
                  </a:lnTo>
                  <a:lnTo>
                    <a:pt x="18530" y="2035793"/>
                  </a:lnTo>
                  <a:lnTo>
                    <a:pt x="13646" y="2086533"/>
                  </a:lnTo>
                  <a:lnTo>
                    <a:pt x="9499" y="2137485"/>
                  </a:lnTo>
                  <a:lnTo>
                    <a:pt x="6093" y="2188643"/>
                  </a:lnTo>
                  <a:lnTo>
                    <a:pt x="3435" y="2240002"/>
                  </a:lnTo>
                  <a:lnTo>
                    <a:pt x="1530" y="2291557"/>
                  </a:lnTo>
                  <a:lnTo>
                    <a:pt x="383" y="2343302"/>
                  </a:lnTo>
                  <a:lnTo>
                    <a:pt x="0" y="2395232"/>
                  </a:lnTo>
                  <a:lnTo>
                    <a:pt x="331" y="2443522"/>
                  </a:lnTo>
                  <a:lnTo>
                    <a:pt x="1323" y="2491652"/>
                  </a:lnTo>
                  <a:lnTo>
                    <a:pt x="2971" y="2539618"/>
                  </a:lnTo>
                  <a:lnTo>
                    <a:pt x="5271" y="2587416"/>
                  </a:lnTo>
                  <a:lnTo>
                    <a:pt x="8218" y="2635042"/>
                  </a:lnTo>
                  <a:lnTo>
                    <a:pt x="11808" y="2682491"/>
                  </a:lnTo>
                  <a:lnTo>
                    <a:pt x="16038" y="2729758"/>
                  </a:lnTo>
                  <a:lnTo>
                    <a:pt x="20901" y="2776840"/>
                  </a:lnTo>
                  <a:lnTo>
                    <a:pt x="26395" y="2823733"/>
                  </a:lnTo>
                  <a:lnTo>
                    <a:pt x="32514" y="2870431"/>
                  </a:lnTo>
                  <a:lnTo>
                    <a:pt x="39255" y="2916931"/>
                  </a:lnTo>
                  <a:lnTo>
                    <a:pt x="46614" y="2963229"/>
                  </a:lnTo>
                  <a:lnTo>
                    <a:pt x="54585" y="3009319"/>
                  </a:lnTo>
                  <a:lnTo>
                    <a:pt x="63164" y="3055198"/>
                  </a:lnTo>
                  <a:lnTo>
                    <a:pt x="72348" y="3100861"/>
                  </a:lnTo>
                  <a:lnTo>
                    <a:pt x="82132" y="3146305"/>
                  </a:lnTo>
                  <a:lnTo>
                    <a:pt x="92512" y="3191524"/>
                  </a:lnTo>
                  <a:lnTo>
                    <a:pt x="103482" y="3236514"/>
                  </a:lnTo>
                  <a:lnTo>
                    <a:pt x="115040" y="3281272"/>
                  </a:lnTo>
                  <a:lnTo>
                    <a:pt x="127180" y="3325792"/>
                  </a:lnTo>
                  <a:lnTo>
                    <a:pt x="139899" y="3370071"/>
                  </a:lnTo>
                  <a:lnTo>
                    <a:pt x="153192" y="3414104"/>
                  </a:lnTo>
                  <a:lnTo>
                    <a:pt x="167054" y="3457886"/>
                  </a:lnTo>
                  <a:lnTo>
                    <a:pt x="181482" y="3501415"/>
                  </a:lnTo>
                  <a:lnTo>
                    <a:pt x="196471" y="3544684"/>
                  </a:lnTo>
                  <a:lnTo>
                    <a:pt x="212017" y="3587690"/>
                  </a:lnTo>
                  <a:lnTo>
                    <a:pt x="228115" y="3630429"/>
                  </a:lnTo>
                  <a:lnTo>
                    <a:pt x="244761" y="3672896"/>
                  </a:lnTo>
                  <a:lnTo>
                    <a:pt x="261951" y="3715087"/>
                  </a:lnTo>
                  <a:lnTo>
                    <a:pt x="279681" y="3756998"/>
                  </a:lnTo>
                  <a:lnTo>
                    <a:pt x="297945" y="3798624"/>
                  </a:lnTo>
                  <a:lnTo>
                    <a:pt x="316741" y="3839960"/>
                  </a:lnTo>
                  <a:lnTo>
                    <a:pt x="336063" y="3881004"/>
                  </a:lnTo>
                  <a:lnTo>
                    <a:pt x="355907" y="3921750"/>
                  </a:lnTo>
                  <a:lnTo>
                    <a:pt x="376269" y="3962193"/>
                  </a:lnTo>
                  <a:lnTo>
                    <a:pt x="397145" y="4002331"/>
                  </a:lnTo>
                  <a:lnTo>
                    <a:pt x="418530" y="4042158"/>
                  </a:lnTo>
                  <a:lnTo>
                    <a:pt x="440420" y="4081670"/>
                  </a:lnTo>
                  <a:lnTo>
                    <a:pt x="462810" y="4120863"/>
                  </a:lnTo>
                  <a:lnTo>
                    <a:pt x="485697" y="4159732"/>
                  </a:lnTo>
                  <a:lnTo>
                    <a:pt x="509076" y="4198273"/>
                  </a:lnTo>
                  <a:lnTo>
                    <a:pt x="532943" y="4236482"/>
                  </a:lnTo>
                  <a:lnTo>
                    <a:pt x="557293" y="4274355"/>
                  </a:lnTo>
                  <a:lnTo>
                    <a:pt x="582122" y="4311886"/>
                  </a:lnTo>
                  <a:lnTo>
                    <a:pt x="607425" y="4349073"/>
                  </a:lnTo>
                  <a:lnTo>
                    <a:pt x="633199" y="4385910"/>
                  </a:lnTo>
                  <a:lnTo>
                    <a:pt x="659440" y="4422393"/>
                  </a:lnTo>
                  <a:lnTo>
                    <a:pt x="686141" y="4458519"/>
                  </a:lnTo>
                  <a:lnTo>
                    <a:pt x="713301" y="4494281"/>
                  </a:lnTo>
                  <a:lnTo>
                    <a:pt x="740913" y="4529678"/>
                  </a:lnTo>
                  <a:lnTo>
                    <a:pt x="768975" y="4564703"/>
                  </a:lnTo>
                  <a:lnTo>
                    <a:pt x="797481" y="4599352"/>
                  </a:lnTo>
                  <a:lnTo>
                    <a:pt x="826427" y="4633622"/>
                  </a:lnTo>
                  <a:lnTo>
                    <a:pt x="855809" y="4667508"/>
                  </a:lnTo>
                  <a:lnTo>
                    <a:pt x="885622" y="4701006"/>
                  </a:lnTo>
                  <a:lnTo>
                    <a:pt x="915863" y="4734111"/>
                  </a:lnTo>
                  <a:lnTo>
                    <a:pt x="946526" y="4766819"/>
                  </a:lnTo>
                  <a:lnTo>
                    <a:pt x="977609" y="4799126"/>
                  </a:lnTo>
                  <a:lnTo>
                    <a:pt x="1009105" y="4831027"/>
                  </a:lnTo>
                  <a:lnTo>
                    <a:pt x="1041011" y="4862518"/>
                  </a:lnTo>
                  <a:lnTo>
                    <a:pt x="1073324" y="4893596"/>
                  </a:lnTo>
                  <a:lnTo>
                    <a:pt x="1106037" y="4924254"/>
                  </a:lnTo>
                  <a:lnTo>
                    <a:pt x="1139147" y="4954490"/>
                  </a:lnTo>
                  <a:lnTo>
                    <a:pt x="1172651" y="4984299"/>
                  </a:lnTo>
                  <a:lnTo>
                    <a:pt x="1206542" y="5013676"/>
                  </a:lnTo>
                  <a:lnTo>
                    <a:pt x="1240818" y="5042617"/>
                  </a:lnTo>
                  <a:lnTo>
                    <a:pt x="1275473" y="5071118"/>
                  </a:lnTo>
                  <a:lnTo>
                    <a:pt x="1310504" y="5099175"/>
                  </a:lnTo>
                  <a:lnTo>
                    <a:pt x="1345905" y="5126783"/>
                  </a:lnTo>
                  <a:lnTo>
                    <a:pt x="1381674" y="5153938"/>
                  </a:lnTo>
                  <a:lnTo>
                    <a:pt x="1417805" y="5180636"/>
                  </a:lnTo>
                  <a:lnTo>
                    <a:pt x="1454294" y="5206871"/>
                  </a:lnTo>
                  <a:lnTo>
                    <a:pt x="1491138" y="5232641"/>
                  </a:lnTo>
                  <a:lnTo>
                    <a:pt x="1528330" y="5257941"/>
                  </a:lnTo>
                  <a:lnTo>
                    <a:pt x="1565868" y="5282766"/>
                  </a:lnTo>
                  <a:lnTo>
                    <a:pt x="1603747" y="5307112"/>
                  </a:lnTo>
                  <a:lnTo>
                    <a:pt x="1641962" y="5330974"/>
                  </a:lnTo>
                  <a:lnTo>
                    <a:pt x="1680510" y="5354349"/>
                  </a:lnTo>
                  <a:lnTo>
                    <a:pt x="1719385" y="5377232"/>
                  </a:lnTo>
                  <a:lnTo>
                    <a:pt x="1758584" y="5399619"/>
                  </a:lnTo>
                  <a:lnTo>
                    <a:pt x="1798102" y="5421506"/>
                  </a:lnTo>
                  <a:lnTo>
                    <a:pt x="1837936" y="5442887"/>
                  </a:lnTo>
                  <a:lnTo>
                    <a:pt x="1878080" y="5463760"/>
                  </a:lnTo>
                  <a:lnTo>
                    <a:pt x="1918530" y="5484118"/>
                  </a:lnTo>
                  <a:lnTo>
                    <a:pt x="1959283" y="5503959"/>
                  </a:lnTo>
                  <a:lnTo>
                    <a:pt x="2000333" y="5523278"/>
                  </a:lnTo>
                  <a:lnTo>
                    <a:pt x="2041676" y="5542071"/>
                  </a:lnTo>
                  <a:lnTo>
                    <a:pt x="2083309" y="5560332"/>
                  </a:lnTo>
                  <a:lnTo>
                    <a:pt x="2125226" y="5578059"/>
                  </a:lnTo>
                  <a:lnTo>
                    <a:pt x="2167424" y="5595246"/>
                  </a:lnTo>
                  <a:lnTo>
                    <a:pt x="2209898" y="5611890"/>
                  </a:lnTo>
                  <a:lnTo>
                    <a:pt x="2252644" y="5627985"/>
                  </a:lnTo>
                  <a:lnTo>
                    <a:pt x="2295657" y="5643528"/>
                  </a:lnTo>
                  <a:lnTo>
                    <a:pt x="2338933" y="5658515"/>
                  </a:lnTo>
                  <a:lnTo>
                    <a:pt x="2382468" y="5672940"/>
                  </a:lnTo>
                  <a:lnTo>
                    <a:pt x="2426258" y="5686800"/>
                  </a:lnTo>
                  <a:lnTo>
                    <a:pt x="2470298" y="5700091"/>
                  </a:lnTo>
                  <a:lnTo>
                    <a:pt x="2514584" y="5712807"/>
                  </a:lnTo>
                  <a:lnTo>
                    <a:pt x="2559112" y="5724946"/>
                  </a:lnTo>
                  <a:lnTo>
                    <a:pt x="2603876" y="5736502"/>
                  </a:lnTo>
                  <a:lnTo>
                    <a:pt x="2648874" y="5747471"/>
                  </a:lnTo>
                  <a:lnTo>
                    <a:pt x="2694100" y="5757848"/>
                  </a:lnTo>
                  <a:lnTo>
                    <a:pt x="2739551" y="5767631"/>
                  </a:lnTo>
                  <a:lnTo>
                    <a:pt x="2785222" y="5776813"/>
                  </a:lnTo>
                  <a:lnTo>
                    <a:pt x="2831108" y="5785391"/>
                  </a:lnTo>
                  <a:lnTo>
                    <a:pt x="2877206" y="5793361"/>
                  </a:lnTo>
                  <a:lnTo>
                    <a:pt x="2923511" y="5800718"/>
                  </a:lnTo>
                  <a:lnTo>
                    <a:pt x="2970018" y="5807458"/>
                  </a:lnTo>
                  <a:lnTo>
                    <a:pt x="3016724" y="5813577"/>
                  </a:lnTo>
                  <a:lnTo>
                    <a:pt x="3063624" y="5819069"/>
                  </a:lnTo>
                  <a:lnTo>
                    <a:pt x="3110714" y="5823932"/>
                  </a:lnTo>
                  <a:lnTo>
                    <a:pt x="3157989" y="5828161"/>
                  </a:lnTo>
                  <a:lnTo>
                    <a:pt x="3205446" y="5831750"/>
                  </a:lnTo>
                  <a:lnTo>
                    <a:pt x="3253079" y="5834697"/>
                  </a:lnTo>
                  <a:lnTo>
                    <a:pt x="3300885" y="5836996"/>
                  </a:lnTo>
                  <a:lnTo>
                    <a:pt x="3348858" y="5838644"/>
                  </a:lnTo>
                  <a:lnTo>
                    <a:pt x="3396996" y="5839636"/>
                  </a:lnTo>
                  <a:lnTo>
                    <a:pt x="3445294" y="5839968"/>
                  </a:lnTo>
                  <a:lnTo>
                    <a:pt x="3497413" y="5839581"/>
                  </a:lnTo>
                  <a:lnTo>
                    <a:pt x="3549347" y="5838427"/>
                  </a:lnTo>
                  <a:lnTo>
                    <a:pt x="3601088" y="5836508"/>
                  </a:lnTo>
                  <a:lnTo>
                    <a:pt x="3652633" y="5833833"/>
                  </a:lnTo>
                  <a:lnTo>
                    <a:pt x="3703974" y="5830404"/>
                  </a:lnTo>
                  <a:lnTo>
                    <a:pt x="3755108" y="5826229"/>
                  </a:lnTo>
                  <a:lnTo>
                    <a:pt x="3806029" y="5821312"/>
                  </a:lnTo>
                  <a:lnTo>
                    <a:pt x="3856730" y="5815659"/>
                  </a:lnTo>
                  <a:lnTo>
                    <a:pt x="3907208" y="5809276"/>
                  </a:lnTo>
                  <a:lnTo>
                    <a:pt x="3957455" y="5802167"/>
                  </a:lnTo>
                  <a:lnTo>
                    <a:pt x="4007468" y="5794338"/>
                  </a:lnTo>
                  <a:lnTo>
                    <a:pt x="4057240" y="5785795"/>
                  </a:lnTo>
                  <a:lnTo>
                    <a:pt x="4106766" y="5776543"/>
                  </a:lnTo>
                  <a:lnTo>
                    <a:pt x="4156040" y="5766587"/>
                  </a:lnTo>
                  <a:lnTo>
                    <a:pt x="4205058" y="5755933"/>
                  </a:lnTo>
                  <a:lnTo>
                    <a:pt x="4253813" y="5744587"/>
                  </a:lnTo>
                  <a:lnTo>
                    <a:pt x="4302301" y="5732553"/>
                  </a:lnTo>
                  <a:lnTo>
                    <a:pt x="4350516" y="5719837"/>
                  </a:lnTo>
                  <a:lnTo>
                    <a:pt x="4398452" y="5706445"/>
                  </a:lnTo>
                  <a:lnTo>
                    <a:pt x="4446104" y="5692382"/>
                  </a:lnTo>
                  <a:lnTo>
                    <a:pt x="4493466" y="5677653"/>
                  </a:lnTo>
                  <a:lnTo>
                    <a:pt x="4540534" y="5662265"/>
                  </a:lnTo>
                  <a:lnTo>
                    <a:pt x="4587302" y="5646221"/>
                  </a:lnTo>
                  <a:lnTo>
                    <a:pt x="4633764" y="5629528"/>
                  </a:lnTo>
                  <a:lnTo>
                    <a:pt x="4679915" y="5612191"/>
                  </a:lnTo>
                  <a:lnTo>
                    <a:pt x="4725749" y="5594216"/>
                  </a:lnTo>
                  <a:lnTo>
                    <a:pt x="4771262" y="5575608"/>
                  </a:lnTo>
                  <a:lnTo>
                    <a:pt x="4816447" y="5556372"/>
                  </a:lnTo>
                  <a:lnTo>
                    <a:pt x="4861299" y="5536514"/>
                  </a:lnTo>
                  <a:lnTo>
                    <a:pt x="4905813" y="5516040"/>
                  </a:lnTo>
                  <a:lnTo>
                    <a:pt x="4949983" y="5494954"/>
                  </a:lnTo>
                  <a:lnTo>
                    <a:pt x="4993804" y="5473262"/>
                  </a:lnTo>
                  <a:lnTo>
                    <a:pt x="5037271" y="5450969"/>
                  </a:lnTo>
                  <a:lnTo>
                    <a:pt x="5080378" y="5428082"/>
                  </a:lnTo>
                  <a:lnTo>
                    <a:pt x="5123119" y="5404605"/>
                  </a:lnTo>
                  <a:lnTo>
                    <a:pt x="5165490" y="5380544"/>
                  </a:lnTo>
                  <a:lnTo>
                    <a:pt x="5207484" y="5355904"/>
                  </a:lnTo>
                  <a:lnTo>
                    <a:pt x="5249097" y="5330691"/>
                  </a:lnTo>
                  <a:lnTo>
                    <a:pt x="5290323" y="5304910"/>
                  </a:lnTo>
                  <a:lnTo>
                    <a:pt x="5331156" y="5278566"/>
                  </a:lnTo>
                  <a:lnTo>
                    <a:pt x="5371592" y="5251665"/>
                  </a:lnTo>
                  <a:lnTo>
                    <a:pt x="5609844" y="5073535"/>
                  </a:lnTo>
                  <a:lnTo>
                    <a:pt x="5609844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49796" y="0"/>
              <a:ext cx="5442204" cy="56555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40741" y="1048022"/>
            <a:ext cx="372745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665">
                <a:solidFill>
                  <a:srgbClr val="FFFFFF"/>
                </a:solidFill>
              </a:rPr>
              <a:t>G</a:t>
            </a:r>
            <a:r>
              <a:rPr dirty="0" sz="4400" spc="-30">
                <a:solidFill>
                  <a:srgbClr val="FFFFFF"/>
                </a:solidFill>
              </a:rPr>
              <a:t>r</a:t>
            </a:r>
            <a:r>
              <a:rPr dirty="0" sz="4400" spc="-375">
                <a:solidFill>
                  <a:srgbClr val="FFFFFF"/>
                </a:solidFill>
              </a:rPr>
              <a:t>a</a:t>
            </a:r>
            <a:r>
              <a:rPr dirty="0" sz="4400" spc="-160">
                <a:solidFill>
                  <a:srgbClr val="FFFFFF"/>
                </a:solidFill>
              </a:rPr>
              <a:t>du</a:t>
            </a:r>
            <a:r>
              <a:rPr dirty="0" sz="4400" spc="-420">
                <a:solidFill>
                  <a:srgbClr val="FFFFFF"/>
                </a:solidFill>
              </a:rPr>
              <a:t>a</a:t>
            </a:r>
            <a:r>
              <a:rPr dirty="0" sz="4400" spc="175">
                <a:solidFill>
                  <a:srgbClr val="FFFFFF"/>
                </a:solidFill>
              </a:rPr>
              <a:t>t</a:t>
            </a:r>
            <a:r>
              <a:rPr dirty="0" sz="4400" spc="-275">
                <a:solidFill>
                  <a:srgbClr val="FFFFFF"/>
                </a:solidFill>
              </a:rPr>
              <a:t>e</a:t>
            </a:r>
            <a:r>
              <a:rPr dirty="0" sz="4400" spc="-250">
                <a:solidFill>
                  <a:srgbClr val="FFFFFF"/>
                </a:solidFill>
              </a:rPr>
              <a:t> </a:t>
            </a:r>
            <a:r>
              <a:rPr dirty="0" sz="4400" spc="-730">
                <a:solidFill>
                  <a:srgbClr val="FFFFFF"/>
                </a:solidFill>
              </a:rPr>
              <a:t>S</a:t>
            </a:r>
            <a:r>
              <a:rPr dirty="0" sz="4400" spc="-545">
                <a:solidFill>
                  <a:srgbClr val="FFFFFF"/>
                </a:solidFill>
              </a:rPr>
              <a:t>c</a:t>
            </a:r>
            <a:r>
              <a:rPr dirty="0" sz="4400" spc="-160">
                <a:solidFill>
                  <a:srgbClr val="FFFFFF"/>
                </a:solidFill>
              </a:rPr>
              <a:t>h</a:t>
            </a:r>
            <a:r>
              <a:rPr dirty="0" sz="4400" spc="-114">
                <a:solidFill>
                  <a:srgbClr val="FFFFFF"/>
                </a:solidFill>
              </a:rPr>
              <a:t>ool</a:t>
            </a:r>
            <a:endParaRPr sz="4400"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00" y="2314955"/>
            <a:ext cx="5314188" cy="16215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00" y="3997452"/>
            <a:ext cx="5314188" cy="162153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08470" y="2449906"/>
            <a:ext cx="5010785" cy="267779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 marR="46355">
              <a:lnSpc>
                <a:spcPct val="101699"/>
              </a:lnSpc>
              <a:spcBef>
                <a:spcPts val="55"/>
              </a:spcBef>
            </a:pPr>
            <a:r>
              <a:rPr dirty="0" sz="2100" spc="-6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1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7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100" spc="-2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1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13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100" spc="-16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9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1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8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100" spc="-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100" spc="-1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3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01</a:t>
            </a:r>
            <a:r>
              <a:rPr dirty="0" sz="2100" spc="-11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2100" spc="-5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sz="2100" spc="-6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dirty="0" sz="2100" spc="-5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1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-5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1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1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2100" spc="-6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120</a:t>
            </a:r>
            <a:r>
              <a:rPr dirty="0" sz="21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7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1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-2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100" spc="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1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75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2100" spc="-229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1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18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1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dirty="0" sz="2100" spc="-229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1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dirty="0" sz="21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7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1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85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21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1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1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1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100" spc="-1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1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sz="21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21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204</a:t>
            </a:r>
            <a:r>
              <a:rPr dirty="0" sz="21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100" spc="-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100" spc="-3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100" spc="-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15">
                <a:solidFill>
                  <a:srgbClr val="FFFFFF"/>
                </a:solidFill>
                <a:latin typeface="Arial"/>
                <a:cs typeface="Arial"/>
              </a:rPr>
              <a:t>l  </a:t>
            </a:r>
            <a:r>
              <a:rPr dirty="0" sz="2100" spc="-125">
                <a:solidFill>
                  <a:srgbClr val="FFFFFF"/>
                </a:solidFill>
                <a:latin typeface="Arial"/>
                <a:cs typeface="Arial"/>
              </a:rPr>
              <a:t>degrees</a:t>
            </a:r>
            <a:r>
              <a:rPr dirty="0" sz="21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90">
                <a:solidFill>
                  <a:srgbClr val="FFFFFF"/>
                </a:solidFill>
                <a:latin typeface="Arial"/>
                <a:cs typeface="Arial"/>
              </a:rPr>
              <a:t>(5</a:t>
            </a:r>
            <a:r>
              <a:rPr dirty="0" sz="21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60">
                <a:solidFill>
                  <a:srgbClr val="FFFFFF"/>
                </a:solidFill>
                <a:latin typeface="Arial"/>
                <a:cs typeface="Arial"/>
              </a:rPr>
              <a:t>fewer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45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dirty="0" sz="21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2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1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85">
                <a:solidFill>
                  <a:srgbClr val="FFFFFF"/>
                </a:solidFill>
                <a:latin typeface="Arial"/>
                <a:cs typeface="Arial"/>
              </a:rPr>
              <a:t>previous</a:t>
            </a:r>
            <a:r>
              <a:rPr dirty="0" sz="21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85">
                <a:solidFill>
                  <a:srgbClr val="FFFFFF"/>
                </a:solidFill>
                <a:latin typeface="Arial"/>
                <a:cs typeface="Arial"/>
              </a:rPr>
              <a:t>year).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00">
              <a:latin typeface="Arial"/>
              <a:cs typeface="Arial"/>
            </a:endParaRPr>
          </a:p>
          <a:p>
            <a:pPr marL="12700" marR="5080" indent="-635">
              <a:lnSpc>
                <a:spcPct val="101400"/>
              </a:lnSpc>
            </a:pPr>
            <a:r>
              <a:rPr dirty="0" sz="2100" spc="-1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1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1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1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1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2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1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9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1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5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100" spc="1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1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100" spc="-5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100" spc="-18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1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100" spc="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100" spc="5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100" spc="-95">
                <a:solidFill>
                  <a:srgbClr val="FFFFFF"/>
                </a:solidFill>
                <a:latin typeface="Arial"/>
                <a:cs typeface="Arial"/>
              </a:rPr>
              <a:t>ice</a:t>
            </a:r>
            <a:r>
              <a:rPr dirty="0" sz="2100" spc="-229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1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100" spc="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10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1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100" spc="5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dirty="0" sz="2100" spc="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1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15">
                <a:solidFill>
                  <a:srgbClr val="FFFFFF"/>
                </a:solidFill>
                <a:latin typeface="Arial"/>
                <a:cs typeface="Arial"/>
              </a:rPr>
              <a:t>l  </a:t>
            </a:r>
            <a:r>
              <a:rPr dirty="0" sz="2100" spc="-18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100" spc="-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100" spc="-1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2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1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dirty="0" sz="2100" spc="-1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9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1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1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24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upp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100" spc="75">
                <a:solidFill>
                  <a:srgbClr val="FFFFFF"/>
                </a:solidFill>
                <a:latin typeface="Arial"/>
                <a:cs typeface="Arial"/>
              </a:rPr>
              <a:t>rt</a:t>
            </a:r>
            <a:r>
              <a:rPr dirty="0" sz="21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21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1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1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100" spc="-13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100" spc="-16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100" spc="-24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dirty="0" sz="21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1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100" spc="-18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100" spc="-5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6939" y="609822"/>
            <a:ext cx="512064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415"/>
              <a:t>O</a:t>
            </a:r>
            <a:r>
              <a:rPr dirty="0" sz="4400" spc="-295"/>
              <a:t>h</a:t>
            </a:r>
            <a:r>
              <a:rPr dirty="0" sz="4400" spc="-225"/>
              <a:t> </a:t>
            </a:r>
            <a:r>
              <a:rPr dirty="0" sz="4400" spc="-114"/>
              <a:t>w</a:t>
            </a:r>
            <a:r>
              <a:rPr dirty="0" sz="4400" spc="-160"/>
              <a:t>h</a:t>
            </a:r>
            <a:r>
              <a:rPr dirty="0" sz="4400" spc="-420"/>
              <a:t>a</a:t>
            </a:r>
            <a:r>
              <a:rPr dirty="0" sz="4400" spc="220"/>
              <a:t>t</a:t>
            </a:r>
            <a:r>
              <a:rPr dirty="0" sz="4400" spc="-220"/>
              <a:t> </a:t>
            </a:r>
            <a:r>
              <a:rPr dirty="0" sz="4400" spc="-375"/>
              <a:t>a</a:t>
            </a:r>
            <a:r>
              <a:rPr dirty="0" sz="4400" spc="-225"/>
              <a:t> </a:t>
            </a:r>
            <a:r>
              <a:rPr dirty="0" sz="4400" spc="-310"/>
              <a:t>y</a:t>
            </a:r>
            <a:r>
              <a:rPr dirty="0" sz="4400" spc="-280"/>
              <a:t>e</a:t>
            </a:r>
            <a:r>
              <a:rPr dirty="0" sz="4400" spc="-375"/>
              <a:t>a</a:t>
            </a:r>
            <a:r>
              <a:rPr dirty="0" sz="4400" spc="50"/>
              <a:t>r</a:t>
            </a:r>
            <a:r>
              <a:rPr dirty="0" sz="4400" spc="-235"/>
              <a:t> </a:t>
            </a:r>
            <a:r>
              <a:rPr dirty="0" sz="4400" spc="-10"/>
              <a:t>i</a:t>
            </a:r>
            <a:r>
              <a:rPr dirty="0" sz="4400" spc="220"/>
              <a:t>t</a:t>
            </a:r>
            <a:r>
              <a:rPr dirty="0" sz="4400" spc="-220"/>
              <a:t> </a:t>
            </a:r>
            <a:r>
              <a:rPr dirty="0" sz="4400" spc="-160"/>
              <a:t>w</a:t>
            </a:r>
            <a:r>
              <a:rPr dirty="0" sz="4400" spc="-375"/>
              <a:t>a</a:t>
            </a:r>
            <a:r>
              <a:rPr dirty="0" sz="4400" spc="-500"/>
              <a:t>s</a:t>
            </a:r>
            <a:r>
              <a:rPr dirty="0" sz="4400" spc="-150"/>
              <a:t>..</a:t>
            </a:r>
            <a:endParaRPr sz="4400"/>
          </a:p>
        </p:txBody>
      </p:sp>
      <p:grpSp>
        <p:nvGrpSpPr>
          <p:cNvPr id="7" name="object 7"/>
          <p:cNvGrpSpPr/>
          <p:nvPr/>
        </p:nvGrpSpPr>
        <p:grpSpPr>
          <a:xfrm>
            <a:off x="499872" y="1845564"/>
            <a:ext cx="10916920" cy="4742815"/>
            <a:chOff x="499872" y="1845564"/>
            <a:chExt cx="10916920" cy="47428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872" y="1845564"/>
              <a:ext cx="4233671" cy="23728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1287" y="1845564"/>
              <a:ext cx="6444995" cy="42838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0" y="3988308"/>
              <a:ext cx="6675119" cy="25999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5751830" cy="6858000"/>
            <a:chOff x="0" y="0"/>
            <a:chExt cx="575183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4404360" cy="6858000"/>
            </a:xfrm>
            <a:custGeom>
              <a:avLst/>
              <a:gdLst/>
              <a:ahLst/>
              <a:cxnLst/>
              <a:rect l="l" t="t" r="r" b="b"/>
              <a:pathLst>
                <a:path w="4404360" h="6858000">
                  <a:moveTo>
                    <a:pt x="410251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404360" y="6858000"/>
                  </a:lnTo>
                  <a:lnTo>
                    <a:pt x="3255429" y="5263934"/>
                  </a:lnTo>
                  <a:lnTo>
                    <a:pt x="3255429" y="5258650"/>
                  </a:lnTo>
                  <a:lnTo>
                    <a:pt x="4102519" y="0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21026" y="0"/>
              <a:ext cx="1123315" cy="5329555"/>
            </a:xfrm>
            <a:custGeom>
              <a:avLst/>
              <a:gdLst/>
              <a:ahLst/>
              <a:cxnLst/>
              <a:rect l="l" t="t" r="r" b="b"/>
              <a:pathLst>
                <a:path w="1123314" h="5329555">
                  <a:moveTo>
                    <a:pt x="1123188" y="0"/>
                  </a:moveTo>
                  <a:lnTo>
                    <a:pt x="868997" y="0"/>
                  </a:lnTo>
                  <a:lnTo>
                    <a:pt x="0" y="5286565"/>
                  </a:lnTo>
                  <a:lnTo>
                    <a:pt x="247840" y="5329428"/>
                  </a:lnTo>
                  <a:lnTo>
                    <a:pt x="112318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314696" y="0"/>
              <a:ext cx="1118870" cy="5278120"/>
            </a:xfrm>
            <a:custGeom>
              <a:avLst/>
              <a:gdLst/>
              <a:ahLst/>
              <a:cxnLst/>
              <a:rect l="l" t="t" r="r" b="b"/>
              <a:pathLst>
                <a:path w="1118870" h="5278120">
                  <a:moveTo>
                    <a:pt x="1118628" y="0"/>
                  </a:moveTo>
                  <a:lnTo>
                    <a:pt x="865974" y="0"/>
                  </a:lnTo>
                  <a:lnTo>
                    <a:pt x="0" y="5239512"/>
                  </a:lnTo>
                  <a:lnTo>
                    <a:pt x="249466" y="5277612"/>
                  </a:lnTo>
                  <a:lnTo>
                    <a:pt x="1118628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314696" y="5239511"/>
              <a:ext cx="1229995" cy="1618615"/>
            </a:xfrm>
            <a:custGeom>
              <a:avLst/>
              <a:gdLst/>
              <a:ahLst/>
              <a:cxnLst/>
              <a:rect l="l" t="t" r="r" b="b"/>
              <a:pathLst>
                <a:path w="1229995" h="1618615">
                  <a:moveTo>
                    <a:pt x="0" y="0"/>
                  </a:moveTo>
                  <a:lnTo>
                    <a:pt x="1175842" y="1618488"/>
                  </a:lnTo>
                  <a:lnTo>
                    <a:pt x="1229868" y="16184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621028" y="5291328"/>
              <a:ext cx="1496695" cy="1567180"/>
            </a:xfrm>
            <a:custGeom>
              <a:avLst/>
              <a:gdLst/>
              <a:ahLst/>
              <a:cxnLst/>
              <a:rect l="l" t="t" r="r" b="b"/>
              <a:pathLst>
                <a:path w="1496695" h="1567179">
                  <a:moveTo>
                    <a:pt x="0" y="0"/>
                  </a:moveTo>
                  <a:lnTo>
                    <a:pt x="1444129" y="1566672"/>
                  </a:lnTo>
                  <a:lnTo>
                    <a:pt x="1496555" y="1566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621023" y="5286755"/>
              <a:ext cx="2131060" cy="1571625"/>
            </a:xfrm>
            <a:custGeom>
              <a:avLst/>
              <a:gdLst/>
              <a:ahLst/>
              <a:cxnLst/>
              <a:rect l="l" t="t" r="r" b="b"/>
              <a:pathLst>
                <a:path w="2131060" h="1571625">
                  <a:moveTo>
                    <a:pt x="0" y="0"/>
                  </a:moveTo>
                  <a:lnTo>
                    <a:pt x="0" y="4762"/>
                  </a:lnTo>
                  <a:lnTo>
                    <a:pt x="1495513" y="1571244"/>
                  </a:lnTo>
                  <a:lnTo>
                    <a:pt x="2130552" y="1571244"/>
                  </a:lnTo>
                  <a:lnTo>
                    <a:pt x="247662" y="42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314702" y="5239511"/>
              <a:ext cx="1696720" cy="1618615"/>
            </a:xfrm>
            <a:custGeom>
              <a:avLst/>
              <a:gdLst/>
              <a:ahLst/>
              <a:cxnLst/>
              <a:rect l="l" t="t" r="r" b="b"/>
              <a:pathLst>
                <a:path w="1696720" h="1618615">
                  <a:moveTo>
                    <a:pt x="0" y="0"/>
                  </a:moveTo>
                  <a:lnTo>
                    <a:pt x="1229271" y="1618488"/>
                  </a:lnTo>
                  <a:lnTo>
                    <a:pt x="1696212" y="1618488"/>
                  </a:lnTo>
                  <a:lnTo>
                    <a:pt x="292227" y="95199"/>
                  </a:lnTo>
                  <a:lnTo>
                    <a:pt x="244589" y="42837"/>
                  </a:lnTo>
                  <a:lnTo>
                    <a:pt x="249339" y="42837"/>
                  </a:lnTo>
                  <a:lnTo>
                    <a:pt x="249339" y="38087"/>
                  </a:lnTo>
                  <a:lnTo>
                    <a:pt x="244589" y="38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13760" y="2584195"/>
            <a:ext cx="1923414" cy="1183005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dirty="0" sz="4000" spc="-60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4000" spc="-215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dirty="0" sz="4000" spc="-22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4000" spc="-3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4000" spc="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4000" spc="-17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4000" spc="-27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4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10911" y="685800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 h="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092700" y="715010"/>
            <a:ext cx="5694680" cy="1104265"/>
          </a:xfrm>
          <a:prstGeom prst="rect"/>
        </p:spPr>
        <p:txBody>
          <a:bodyPr wrap="square" lIns="0" tIns="50165" rIns="0" bIns="0" rtlCol="0" vert="horz">
            <a:spAutoFit/>
          </a:bodyPr>
          <a:lstStyle/>
          <a:p>
            <a:pPr algn="just" marL="12700" marR="5080">
              <a:lnSpc>
                <a:spcPts val="2750"/>
              </a:lnSpc>
              <a:spcBef>
                <a:spcPts val="395"/>
              </a:spcBef>
            </a:pPr>
            <a:r>
              <a:rPr dirty="0" sz="2500" spc="-55"/>
              <a:t>I</a:t>
            </a:r>
            <a:r>
              <a:rPr dirty="0" sz="2500" spc="-100"/>
              <a:t>n</a:t>
            </a:r>
            <a:r>
              <a:rPr dirty="0" sz="2500" spc="-125"/>
              <a:t> </a:t>
            </a:r>
            <a:r>
              <a:rPr dirty="0" sz="2500" spc="-409"/>
              <a:t>A</a:t>
            </a:r>
            <a:r>
              <a:rPr dirty="0" sz="2500" spc="-455"/>
              <a:t>Y</a:t>
            </a:r>
            <a:r>
              <a:rPr dirty="0" sz="2500" spc="-125"/>
              <a:t> </a:t>
            </a:r>
            <a:r>
              <a:rPr dirty="0" sz="2500" spc="-135"/>
              <a:t>2020</a:t>
            </a:r>
            <a:r>
              <a:rPr dirty="0" sz="2500" spc="-70"/>
              <a:t>-</a:t>
            </a:r>
            <a:r>
              <a:rPr dirty="0" sz="2500" spc="-140"/>
              <a:t>21</a:t>
            </a:r>
            <a:r>
              <a:rPr dirty="0" sz="2500" spc="-75"/>
              <a:t>,</a:t>
            </a:r>
            <a:r>
              <a:rPr dirty="0" sz="2500" spc="-95"/>
              <a:t> </a:t>
            </a:r>
            <a:r>
              <a:rPr dirty="0" sz="2500" spc="140"/>
              <a:t>t</a:t>
            </a:r>
            <a:r>
              <a:rPr dirty="0" sz="2500" spc="-85"/>
              <a:t>h</a:t>
            </a:r>
            <a:r>
              <a:rPr dirty="0" sz="2500" spc="-65"/>
              <a:t>e</a:t>
            </a:r>
            <a:r>
              <a:rPr dirty="0" sz="2500" spc="-80"/>
              <a:t>r</a:t>
            </a:r>
            <a:r>
              <a:rPr dirty="0" sz="2500" spc="-150"/>
              <a:t>e</a:t>
            </a:r>
            <a:r>
              <a:rPr dirty="0" sz="2500" spc="-125"/>
              <a:t> </a:t>
            </a:r>
            <a:r>
              <a:rPr dirty="0" sz="2500" spc="-50"/>
              <a:t>w</a:t>
            </a:r>
            <a:r>
              <a:rPr dirty="0" sz="2500" spc="-65"/>
              <a:t>e</a:t>
            </a:r>
            <a:r>
              <a:rPr dirty="0" sz="2500" spc="-75"/>
              <a:t>r</a:t>
            </a:r>
            <a:r>
              <a:rPr dirty="0" sz="2500" spc="-150"/>
              <a:t>e</a:t>
            </a:r>
            <a:r>
              <a:rPr dirty="0" sz="2500" spc="-140"/>
              <a:t> </a:t>
            </a:r>
            <a:r>
              <a:rPr dirty="0" sz="2500" spc="-140"/>
              <a:t>13</a:t>
            </a:r>
            <a:r>
              <a:rPr dirty="0" sz="2500" spc="-130"/>
              <a:t>0</a:t>
            </a:r>
            <a:r>
              <a:rPr dirty="0" sz="2500" spc="-114"/>
              <a:t> </a:t>
            </a:r>
            <a:r>
              <a:rPr dirty="0" sz="2500" spc="-85"/>
              <a:t>d</a:t>
            </a:r>
            <a:r>
              <a:rPr dirty="0" sz="2500" spc="-80"/>
              <a:t>i</a:t>
            </a:r>
            <a:r>
              <a:rPr dirty="0" sz="2500" spc="-210"/>
              <a:t>s</a:t>
            </a:r>
            <a:r>
              <a:rPr dirty="0" sz="2500" spc="140"/>
              <a:t>t</a:t>
            </a:r>
            <a:r>
              <a:rPr dirty="0" sz="2500" spc="-20"/>
              <a:t>i</a:t>
            </a:r>
            <a:r>
              <a:rPr dirty="0" sz="2500" spc="-50"/>
              <a:t>n</a:t>
            </a:r>
            <a:r>
              <a:rPr dirty="0" sz="2500" spc="-220"/>
              <a:t>g</a:t>
            </a:r>
            <a:r>
              <a:rPr dirty="0" sz="2500" spc="-85"/>
              <a:t>u</a:t>
            </a:r>
            <a:r>
              <a:rPr dirty="0" sz="2500" spc="-80"/>
              <a:t>i</a:t>
            </a:r>
            <a:r>
              <a:rPr dirty="0" sz="2500" spc="-190"/>
              <a:t>s</a:t>
            </a:r>
            <a:r>
              <a:rPr dirty="0" sz="2500" spc="-85"/>
              <a:t>h</a:t>
            </a:r>
            <a:r>
              <a:rPr dirty="0" sz="2500" spc="-85"/>
              <a:t>ed  </a:t>
            </a:r>
            <a:r>
              <a:rPr dirty="0" sz="2500" spc="-65"/>
              <a:t>doctoral </a:t>
            </a:r>
            <a:r>
              <a:rPr dirty="0" sz="2500" spc="-75"/>
              <a:t>fellows </a:t>
            </a:r>
            <a:r>
              <a:rPr dirty="0" sz="2500" spc="-120"/>
              <a:t>and </a:t>
            </a:r>
            <a:r>
              <a:rPr dirty="0" sz="2500" spc="-135"/>
              <a:t>243 </a:t>
            </a:r>
            <a:r>
              <a:rPr dirty="0" sz="2500" spc="-90"/>
              <a:t>Doctoral </a:t>
            </a:r>
            <a:r>
              <a:rPr dirty="0" sz="2500" spc="-165"/>
              <a:t>Academy </a:t>
            </a:r>
            <a:r>
              <a:rPr dirty="0" sz="2500" spc="-160"/>
              <a:t> </a:t>
            </a:r>
            <a:r>
              <a:rPr dirty="0" sz="2500" spc="-125"/>
              <a:t>Fellows.</a:t>
            </a:r>
            <a:endParaRPr sz="2500"/>
          </a:p>
        </p:txBody>
      </p:sp>
      <p:sp>
        <p:nvSpPr>
          <p:cNvPr id="17" name="object 17"/>
          <p:cNvSpPr/>
          <p:nvPr/>
        </p:nvSpPr>
        <p:spPr>
          <a:xfrm>
            <a:off x="5010911" y="1962911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 h="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12700">
            <a:solidFill>
              <a:srgbClr val="D17A5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092700" y="1991360"/>
            <a:ext cx="5412105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140">
                <a:latin typeface="Arial"/>
                <a:cs typeface="Arial"/>
              </a:rPr>
              <a:t>There</a:t>
            </a:r>
            <a:r>
              <a:rPr dirty="0" sz="2500" spc="-125">
                <a:latin typeface="Arial"/>
                <a:cs typeface="Arial"/>
              </a:rPr>
              <a:t> </a:t>
            </a:r>
            <a:r>
              <a:rPr dirty="0" sz="2500" spc="-85">
                <a:latin typeface="Arial"/>
                <a:cs typeface="Arial"/>
              </a:rPr>
              <a:t>were</a:t>
            </a:r>
            <a:r>
              <a:rPr dirty="0" sz="2500" spc="-120">
                <a:latin typeface="Arial"/>
                <a:cs typeface="Arial"/>
              </a:rPr>
              <a:t> </a:t>
            </a:r>
            <a:r>
              <a:rPr dirty="0" sz="2500" spc="-165">
                <a:latin typeface="Arial"/>
                <a:cs typeface="Arial"/>
              </a:rPr>
              <a:t>seven</a:t>
            </a:r>
            <a:r>
              <a:rPr dirty="0" sz="2500" spc="-130">
                <a:latin typeface="Arial"/>
                <a:cs typeface="Arial"/>
              </a:rPr>
              <a:t> </a:t>
            </a:r>
            <a:r>
              <a:rPr dirty="0" sz="2500" spc="-434">
                <a:latin typeface="Arial"/>
                <a:cs typeface="Arial"/>
              </a:rPr>
              <a:t>SREB</a:t>
            </a:r>
            <a:r>
              <a:rPr dirty="0" sz="2500" spc="-130">
                <a:latin typeface="Arial"/>
                <a:cs typeface="Arial"/>
              </a:rPr>
              <a:t> </a:t>
            </a:r>
            <a:r>
              <a:rPr dirty="0" sz="2500" spc="-90">
                <a:latin typeface="Arial"/>
                <a:cs typeface="Arial"/>
              </a:rPr>
              <a:t>Doctoral</a:t>
            </a:r>
            <a:r>
              <a:rPr dirty="0" sz="2500" spc="-135">
                <a:latin typeface="Arial"/>
                <a:cs typeface="Arial"/>
              </a:rPr>
              <a:t> </a:t>
            </a:r>
            <a:r>
              <a:rPr dirty="0" sz="2500" spc="-160">
                <a:latin typeface="Arial"/>
                <a:cs typeface="Arial"/>
              </a:rPr>
              <a:t>Scholars.</a:t>
            </a:r>
            <a:endParaRPr sz="25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10911" y="3238500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 h="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12700">
            <a:solidFill>
              <a:srgbClr val="B889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5092700" y="3267710"/>
            <a:ext cx="6155690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140">
                <a:latin typeface="Arial"/>
                <a:cs typeface="Arial"/>
              </a:rPr>
              <a:t>There</a:t>
            </a:r>
            <a:r>
              <a:rPr dirty="0" sz="2500" spc="-125">
                <a:latin typeface="Arial"/>
                <a:cs typeface="Arial"/>
              </a:rPr>
              <a:t> </a:t>
            </a:r>
            <a:r>
              <a:rPr dirty="0" sz="2500" spc="-85">
                <a:latin typeface="Arial"/>
                <a:cs typeface="Arial"/>
              </a:rPr>
              <a:t>were</a:t>
            </a:r>
            <a:r>
              <a:rPr dirty="0" sz="2500" spc="-120">
                <a:latin typeface="Arial"/>
                <a:cs typeface="Arial"/>
              </a:rPr>
              <a:t> </a:t>
            </a:r>
            <a:r>
              <a:rPr dirty="0" sz="2500" spc="-135">
                <a:latin typeface="Arial"/>
                <a:cs typeface="Arial"/>
              </a:rPr>
              <a:t>63</a:t>
            </a:r>
            <a:r>
              <a:rPr dirty="0" sz="2500" spc="-125">
                <a:latin typeface="Arial"/>
                <a:cs typeface="Arial"/>
              </a:rPr>
              <a:t> </a:t>
            </a:r>
            <a:r>
              <a:rPr dirty="0" sz="2500" spc="-110">
                <a:latin typeface="Arial"/>
                <a:cs typeface="Arial"/>
              </a:rPr>
              <a:t>Benjamin</a:t>
            </a:r>
            <a:r>
              <a:rPr dirty="0" sz="2500" spc="-120">
                <a:latin typeface="Arial"/>
                <a:cs typeface="Arial"/>
              </a:rPr>
              <a:t> </a:t>
            </a:r>
            <a:r>
              <a:rPr dirty="0" sz="2500" spc="-105">
                <a:latin typeface="Arial"/>
                <a:cs typeface="Arial"/>
              </a:rPr>
              <a:t>Franklin</a:t>
            </a:r>
            <a:r>
              <a:rPr dirty="0" sz="2500" spc="-145">
                <a:latin typeface="Arial"/>
                <a:cs typeface="Arial"/>
              </a:rPr>
              <a:t> </a:t>
            </a:r>
            <a:r>
              <a:rPr dirty="0" sz="2500" spc="-155">
                <a:latin typeface="Arial"/>
                <a:cs typeface="Arial"/>
              </a:rPr>
              <a:t>Lever</a:t>
            </a:r>
            <a:r>
              <a:rPr dirty="0" sz="2500" spc="-120">
                <a:latin typeface="Arial"/>
                <a:cs typeface="Arial"/>
              </a:rPr>
              <a:t> </a:t>
            </a:r>
            <a:r>
              <a:rPr dirty="0" sz="2500" spc="-125">
                <a:latin typeface="Arial"/>
                <a:cs typeface="Arial"/>
              </a:rPr>
              <a:t>Fellows.</a:t>
            </a:r>
            <a:endParaRPr sz="25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010911" y="4515611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 h="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12700">
            <a:solidFill>
              <a:srgbClr val="A4A4A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092700" y="4544059"/>
            <a:ext cx="5628005" cy="755015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12700" marR="5080">
              <a:lnSpc>
                <a:spcPts val="2750"/>
              </a:lnSpc>
              <a:spcBef>
                <a:spcPts val="395"/>
              </a:spcBef>
            </a:pPr>
            <a:r>
              <a:rPr dirty="0" sz="2500" spc="-140">
                <a:latin typeface="Arial"/>
                <a:cs typeface="Arial"/>
              </a:rPr>
              <a:t>10</a:t>
            </a:r>
            <a:r>
              <a:rPr dirty="0" sz="2500" spc="-130">
                <a:latin typeface="Arial"/>
                <a:cs typeface="Arial"/>
              </a:rPr>
              <a:t>2</a:t>
            </a:r>
            <a:r>
              <a:rPr dirty="0" sz="2500" spc="-114">
                <a:latin typeface="Arial"/>
                <a:cs typeface="Arial"/>
              </a:rPr>
              <a:t> </a:t>
            </a:r>
            <a:r>
              <a:rPr dirty="0" sz="2500" spc="-305">
                <a:latin typeface="Arial"/>
                <a:cs typeface="Arial"/>
              </a:rPr>
              <a:t>s</a:t>
            </a:r>
            <a:r>
              <a:rPr dirty="0" sz="2500" spc="25">
                <a:latin typeface="Arial"/>
                <a:cs typeface="Arial"/>
              </a:rPr>
              <a:t>t</a:t>
            </a:r>
            <a:r>
              <a:rPr dirty="0" sz="2500" spc="35">
                <a:latin typeface="Arial"/>
                <a:cs typeface="Arial"/>
              </a:rPr>
              <a:t>u</a:t>
            </a:r>
            <a:r>
              <a:rPr dirty="0" sz="2500" spc="-85">
                <a:latin typeface="Arial"/>
                <a:cs typeface="Arial"/>
              </a:rPr>
              <a:t>d</a:t>
            </a:r>
            <a:r>
              <a:rPr dirty="0" sz="2500" spc="-110">
                <a:latin typeface="Arial"/>
                <a:cs typeface="Arial"/>
              </a:rPr>
              <a:t>e</a:t>
            </a:r>
            <a:r>
              <a:rPr dirty="0" sz="2500" spc="-145">
                <a:latin typeface="Arial"/>
                <a:cs typeface="Arial"/>
              </a:rPr>
              <a:t>n</a:t>
            </a:r>
            <a:r>
              <a:rPr dirty="0" sz="2500" spc="140">
                <a:latin typeface="Arial"/>
                <a:cs typeface="Arial"/>
              </a:rPr>
              <a:t>t</a:t>
            </a:r>
            <a:r>
              <a:rPr dirty="0" sz="2500" spc="-275">
                <a:latin typeface="Arial"/>
                <a:cs typeface="Arial"/>
              </a:rPr>
              <a:t>s</a:t>
            </a:r>
            <a:r>
              <a:rPr dirty="0" sz="2500" spc="-125">
                <a:latin typeface="Arial"/>
                <a:cs typeface="Arial"/>
              </a:rPr>
              <a:t> </a:t>
            </a:r>
            <a:r>
              <a:rPr dirty="0" sz="2500">
                <a:latin typeface="Arial"/>
                <a:cs typeface="Arial"/>
              </a:rPr>
              <a:t>r</a:t>
            </a:r>
            <a:r>
              <a:rPr dirty="0" sz="2500" spc="-180">
                <a:latin typeface="Arial"/>
                <a:cs typeface="Arial"/>
              </a:rPr>
              <a:t>e</a:t>
            </a:r>
            <a:r>
              <a:rPr dirty="0" sz="2500" spc="-165">
                <a:latin typeface="Arial"/>
                <a:cs typeface="Arial"/>
              </a:rPr>
              <a:t>c</a:t>
            </a:r>
            <a:r>
              <a:rPr dirty="0" sz="2500" spc="-75">
                <a:latin typeface="Arial"/>
                <a:cs typeface="Arial"/>
              </a:rPr>
              <a:t>ei</a:t>
            </a:r>
            <a:r>
              <a:rPr dirty="0" sz="2500" spc="-125">
                <a:latin typeface="Arial"/>
                <a:cs typeface="Arial"/>
              </a:rPr>
              <a:t>v</a:t>
            </a:r>
            <a:r>
              <a:rPr dirty="0" sz="2500" spc="-110">
                <a:latin typeface="Arial"/>
                <a:cs typeface="Arial"/>
              </a:rPr>
              <a:t>e</a:t>
            </a:r>
            <a:r>
              <a:rPr dirty="0" sz="2500" spc="-114">
                <a:latin typeface="Arial"/>
                <a:cs typeface="Arial"/>
              </a:rPr>
              <a:t>d</a:t>
            </a:r>
            <a:r>
              <a:rPr dirty="0" sz="2500" spc="-135">
                <a:latin typeface="Arial"/>
                <a:cs typeface="Arial"/>
              </a:rPr>
              <a:t> </a:t>
            </a:r>
            <a:r>
              <a:rPr dirty="0" sz="2500" spc="140">
                <a:latin typeface="Arial"/>
                <a:cs typeface="Arial"/>
              </a:rPr>
              <a:t>t</a:t>
            </a:r>
            <a:r>
              <a:rPr dirty="0" sz="2500" spc="-85">
                <a:latin typeface="Arial"/>
                <a:cs typeface="Arial"/>
              </a:rPr>
              <a:t>h</a:t>
            </a:r>
            <a:r>
              <a:rPr dirty="0" sz="2500" spc="-150">
                <a:latin typeface="Arial"/>
                <a:cs typeface="Arial"/>
              </a:rPr>
              <a:t>e</a:t>
            </a:r>
            <a:r>
              <a:rPr dirty="0" sz="2500" spc="-125">
                <a:latin typeface="Arial"/>
                <a:cs typeface="Arial"/>
              </a:rPr>
              <a:t> </a:t>
            </a:r>
            <a:r>
              <a:rPr dirty="0" sz="2500" spc="-85">
                <a:latin typeface="Arial"/>
                <a:cs typeface="Arial"/>
              </a:rPr>
              <a:t>n</a:t>
            </a:r>
            <a:r>
              <a:rPr dirty="0" sz="2500" spc="-160">
                <a:latin typeface="Arial"/>
                <a:cs typeface="Arial"/>
              </a:rPr>
              <a:t>e</a:t>
            </a:r>
            <a:r>
              <a:rPr dirty="0" sz="2500" spc="-25">
                <a:latin typeface="Arial"/>
                <a:cs typeface="Arial"/>
              </a:rPr>
              <a:t>w</a:t>
            </a:r>
            <a:r>
              <a:rPr dirty="0" sz="2500" spc="-130">
                <a:latin typeface="Arial"/>
                <a:cs typeface="Arial"/>
              </a:rPr>
              <a:t> </a:t>
            </a:r>
            <a:r>
              <a:rPr dirty="0" sz="2500" spc="-475">
                <a:latin typeface="Arial"/>
                <a:cs typeface="Arial"/>
              </a:rPr>
              <a:t>C</a:t>
            </a:r>
            <a:r>
              <a:rPr dirty="0" sz="2500" spc="-85">
                <a:latin typeface="Arial"/>
                <a:cs typeface="Arial"/>
              </a:rPr>
              <a:t>h</a:t>
            </a:r>
            <a:r>
              <a:rPr dirty="0" sz="2500" spc="-135">
                <a:latin typeface="Arial"/>
                <a:cs typeface="Arial"/>
              </a:rPr>
              <a:t>a</a:t>
            </a:r>
            <a:r>
              <a:rPr dirty="0" sz="2500" spc="-145">
                <a:latin typeface="Arial"/>
                <a:cs typeface="Arial"/>
              </a:rPr>
              <a:t>n</a:t>
            </a:r>
            <a:r>
              <a:rPr dirty="0" sz="2500" spc="-195">
                <a:latin typeface="Arial"/>
                <a:cs typeface="Arial"/>
              </a:rPr>
              <a:t>c</a:t>
            </a:r>
            <a:r>
              <a:rPr dirty="0" sz="2500" spc="-30">
                <a:latin typeface="Arial"/>
                <a:cs typeface="Arial"/>
              </a:rPr>
              <a:t>ello</a:t>
            </a:r>
            <a:r>
              <a:rPr dirty="0" sz="2500" spc="80">
                <a:latin typeface="Arial"/>
                <a:cs typeface="Arial"/>
              </a:rPr>
              <a:t>r</a:t>
            </a:r>
            <a:r>
              <a:rPr dirty="0" sz="2500" spc="-90">
                <a:latin typeface="Arial"/>
                <a:cs typeface="Arial"/>
              </a:rPr>
              <a:t>’</a:t>
            </a:r>
            <a:r>
              <a:rPr dirty="0" sz="2500" spc="-195">
                <a:latin typeface="Arial"/>
                <a:cs typeface="Arial"/>
              </a:rPr>
              <a:t>s  </a:t>
            </a:r>
            <a:r>
              <a:rPr dirty="0" sz="2500" spc="-240">
                <a:latin typeface="Arial"/>
                <a:cs typeface="Arial"/>
              </a:rPr>
              <a:t>G</a:t>
            </a:r>
            <a:r>
              <a:rPr dirty="0" sz="2500" spc="-145">
                <a:latin typeface="Arial"/>
                <a:cs typeface="Arial"/>
              </a:rPr>
              <a:t>r</a:t>
            </a:r>
            <a:r>
              <a:rPr dirty="0" sz="2500" spc="-195">
                <a:latin typeface="Arial"/>
                <a:cs typeface="Arial"/>
              </a:rPr>
              <a:t>a</a:t>
            </a:r>
            <a:r>
              <a:rPr dirty="0" sz="2500" spc="-125">
                <a:latin typeface="Arial"/>
                <a:cs typeface="Arial"/>
              </a:rPr>
              <a:t>du</a:t>
            </a:r>
            <a:r>
              <a:rPr dirty="0" sz="2500" spc="-145">
                <a:latin typeface="Arial"/>
                <a:cs typeface="Arial"/>
              </a:rPr>
              <a:t>a</a:t>
            </a:r>
            <a:r>
              <a:rPr dirty="0" sz="2500" spc="114">
                <a:latin typeface="Arial"/>
                <a:cs typeface="Arial"/>
              </a:rPr>
              <a:t>t</a:t>
            </a:r>
            <a:r>
              <a:rPr dirty="0" sz="2500" spc="-150">
                <a:latin typeface="Arial"/>
                <a:cs typeface="Arial"/>
              </a:rPr>
              <a:t>e</a:t>
            </a:r>
            <a:r>
              <a:rPr dirty="0" sz="2500" spc="-125">
                <a:latin typeface="Arial"/>
                <a:cs typeface="Arial"/>
              </a:rPr>
              <a:t> </a:t>
            </a:r>
            <a:r>
              <a:rPr dirty="0" sz="2500" spc="-200">
                <a:latin typeface="Arial"/>
                <a:cs typeface="Arial"/>
              </a:rPr>
              <a:t>N</a:t>
            </a:r>
            <a:r>
              <a:rPr dirty="0" sz="2500" spc="-75">
                <a:latin typeface="Arial"/>
                <a:cs typeface="Arial"/>
              </a:rPr>
              <a:t>o</a:t>
            </a:r>
            <a:r>
              <a:rPr dirty="0" sz="2500" spc="-35">
                <a:latin typeface="Arial"/>
                <a:cs typeface="Arial"/>
              </a:rPr>
              <a:t>n</a:t>
            </a:r>
            <a:r>
              <a:rPr dirty="0" sz="2500" spc="-55">
                <a:latin typeface="Arial"/>
                <a:cs typeface="Arial"/>
              </a:rPr>
              <a:t>r</a:t>
            </a:r>
            <a:r>
              <a:rPr dirty="0" sz="2500" spc="-145">
                <a:latin typeface="Arial"/>
                <a:cs typeface="Arial"/>
              </a:rPr>
              <a:t>e</a:t>
            </a:r>
            <a:r>
              <a:rPr dirty="0" sz="2500" spc="-280">
                <a:latin typeface="Arial"/>
                <a:cs typeface="Arial"/>
              </a:rPr>
              <a:t>s</a:t>
            </a:r>
            <a:r>
              <a:rPr dirty="0" sz="2500" spc="15">
                <a:latin typeface="Arial"/>
                <a:cs typeface="Arial"/>
              </a:rPr>
              <a:t>i</a:t>
            </a:r>
            <a:r>
              <a:rPr dirty="0" sz="2500" spc="-120">
                <a:latin typeface="Arial"/>
                <a:cs typeface="Arial"/>
              </a:rPr>
              <a:t>d</a:t>
            </a:r>
            <a:r>
              <a:rPr dirty="0" sz="2500" spc="-114">
                <a:latin typeface="Arial"/>
                <a:cs typeface="Arial"/>
              </a:rPr>
              <a:t>e</a:t>
            </a:r>
            <a:r>
              <a:rPr dirty="0" sz="2500" spc="-110">
                <a:latin typeface="Arial"/>
                <a:cs typeface="Arial"/>
              </a:rPr>
              <a:t>n</a:t>
            </a:r>
            <a:r>
              <a:rPr dirty="0" sz="2500" spc="140">
                <a:latin typeface="Arial"/>
                <a:cs typeface="Arial"/>
              </a:rPr>
              <a:t>t</a:t>
            </a:r>
            <a:r>
              <a:rPr dirty="0" sz="2500" spc="-114">
                <a:latin typeface="Arial"/>
                <a:cs typeface="Arial"/>
              </a:rPr>
              <a:t> </a:t>
            </a:r>
            <a:r>
              <a:rPr dirty="0" sz="2500" spc="-480">
                <a:latin typeface="Arial"/>
                <a:cs typeface="Arial"/>
              </a:rPr>
              <a:t>T</a:t>
            </a:r>
            <a:r>
              <a:rPr dirty="0" sz="2500" spc="-50">
                <a:latin typeface="Arial"/>
                <a:cs typeface="Arial"/>
              </a:rPr>
              <a:t>u</a:t>
            </a:r>
            <a:r>
              <a:rPr dirty="0" sz="2500" spc="-20">
                <a:latin typeface="Arial"/>
                <a:cs typeface="Arial"/>
              </a:rPr>
              <a:t>i</a:t>
            </a:r>
            <a:r>
              <a:rPr dirty="0" sz="2500" spc="140">
                <a:latin typeface="Arial"/>
                <a:cs typeface="Arial"/>
              </a:rPr>
              <a:t>t</a:t>
            </a:r>
            <a:r>
              <a:rPr dirty="0" sz="2500" spc="15">
                <a:latin typeface="Arial"/>
                <a:cs typeface="Arial"/>
              </a:rPr>
              <a:t>i</a:t>
            </a:r>
            <a:r>
              <a:rPr dirty="0" sz="2500" spc="-75">
                <a:latin typeface="Arial"/>
                <a:cs typeface="Arial"/>
              </a:rPr>
              <a:t>o</a:t>
            </a:r>
            <a:r>
              <a:rPr dirty="0" sz="2500" spc="-80">
                <a:latin typeface="Arial"/>
                <a:cs typeface="Arial"/>
              </a:rPr>
              <a:t>n</a:t>
            </a:r>
            <a:r>
              <a:rPr dirty="0" sz="2500" spc="-125">
                <a:latin typeface="Arial"/>
                <a:cs typeface="Arial"/>
              </a:rPr>
              <a:t> </a:t>
            </a:r>
            <a:r>
              <a:rPr dirty="0" sz="2500" spc="-520">
                <a:latin typeface="Arial"/>
                <a:cs typeface="Arial"/>
              </a:rPr>
              <a:t>S</a:t>
            </a:r>
            <a:r>
              <a:rPr dirty="0" sz="2500" spc="-195">
                <a:latin typeface="Arial"/>
                <a:cs typeface="Arial"/>
              </a:rPr>
              <a:t>c</a:t>
            </a:r>
            <a:r>
              <a:rPr dirty="0" sz="2500" spc="-85">
                <a:latin typeface="Arial"/>
                <a:cs typeface="Arial"/>
              </a:rPr>
              <a:t>h</a:t>
            </a:r>
            <a:r>
              <a:rPr dirty="0" sz="2500" spc="-80">
                <a:latin typeface="Arial"/>
                <a:cs typeface="Arial"/>
              </a:rPr>
              <a:t>o</a:t>
            </a:r>
            <a:r>
              <a:rPr dirty="0" sz="2500" spc="15">
                <a:latin typeface="Arial"/>
                <a:cs typeface="Arial"/>
              </a:rPr>
              <a:t>l</a:t>
            </a:r>
            <a:r>
              <a:rPr dirty="0" sz="2500" spc="-195">
                <a:latin typeface="Arial"/>
                <a:cs typeface="Arial"/>
              </a:rPr>
              <a:t>a</a:t>
            </a:r>
            <a:r>
              <a:rPr dirty="0" sz="2500" spc="-10">
                <a:latin typeface="Arial"/>
                <a:cs typeface="Arial"/>
              </a:rPr>
              <a:t>r</a:t>
            </a:r>
            <a:r>
              <a:rPr dirty="0" sz="2500" spc="-280">
                <a:latin typeface="Arial"/>
                <a:cs typeface="Arial"/>
              </a:rPr>
              <a:t>s</a:t>
            </a:r>
            <a:r>
              <a:rPr dirty="0" sz="2500" spc="-50">
                <a:latin typeface="Arial"/>
                <a:cs typeface="Arial"/>
              </a:rPr>
              <a:t>h</a:t>
            </a:r>
            <a:r>
              <a:rPr dirty="0" sz="2500" spc="-20">
                <a:latin typeface="Arial"/>
                <a:cs typeface="Arial"/>
              </a:rPr>
              <a:t>i</a:t>
            </a:r>
            <a:r>
              <a:rPr dirty="0" sz="2500" spc="-80">
                <a:latin typeface="Arial"/>
                <a:cs typeface="Arial"/>
              </a:rPr>
              <a:t>p.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6582156" y="0"/>
            <a:ext cx="5610225" cy="5840095"/>
            <a:chOff x="6582156" y="0"/>
            <a:chExt cx="5610225" cy="58400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996" y="129540"/>
              <a:ext cx="3560063" cy="5425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82156" y="0"/>
              <a:ext cx="5610225" cy="5840095"/>
            </a:xfrm>
            <a:custGeom>
              <a:avLst/>
              <a:gdLst/>
              <a:ahLst/>
              <a:cxnLst/>
              <a:rect l="l" t="t" r="r" b="b"/>
              <a:pathLst>
                <a:path w="5610225" h="5840095">
                  <a:moveTo>
                    <a:pt x="5609844" y="0"/>
                  </a:moveTo>
                  <a:lnTo>
                    <a:pt x="972235" y="0"/>
                  </a:lnTo>
                  <a:lnTo>
                    <a:pt x="786739" y="204063"/>
                  </a:lnTo>
                  <a:lnTo>
                    <a:pt x="756277" y="241497"/>
                  </a:lnTo>
                  <a:lnTo>
                    <a:pt x="726332" y="279362"/>
                  </a:lnTo>
                  <a:lnTo>
                    <a:pt x="696909" y="317654"/>
                  </a:lnTo>
                  <a:lnTo>
                    <a:pt x="668012" y="356367"/>
                  </a:lnTo>
                  <a:lnTo>
                    <a:pt x="639648" y="395497"/>
                  </a:lnTo>
                  <a:lnTo>
                    <a:pt x="611822" y="435036"/>
                  </a:lnTo>
                  <a:lnTo>
                    <a:pt x="584540" y="474981"/>
                  </a:lnTo>
                  <a:lnTo>
                    <a:pt x="557806" y="515325"/>
                  </a:lnTo>
                  <a:lnTo>
                    <a:pt x="531626" y="556064"/>
                  </a:lnTo>
                  <a:lnTo>
                    <a:pt x="506005" y="597192"/>
                  </a:lnTo>
                  <a:lnTo>
                    <a:pt x="480949" y="638703"/>
                  </a:lnTo>
                  <a:lnTo>
                    <a:pt x="456464" y="680593"/>
                  </a:lnTo>
                  <a:lnTo>
                    <a:pt x="432553" y="722855"/>
                  </a:lnTo>
                  <a:lnTo>
                    <a:pt x="409224" y="765485"/>
                  </a:lnTo>
                  <a:lnTo>
                    <a:pt x="386481" y="808478"/>
                  </a:lnTo>
                  <a:lnTo>
                    <a:pt x="364330" y="851827"/>
                  </a:lnTo>
                  <a:lnTo>
                    <a:pt x="342775" y="895527"/>
                  </a:lnTo>
                  <a:lnTo>
                    <a:pt x="321823" y="939573"/>
                  </a:lnTo>
                  <a:lnTo>
                    <a:pt x="301479" y="983960"/>
                  </a:lnTo>
                  <a:lnTo>
                    <a:pt x="281747" y="1028683"/>
                  </a:lnTo>
                  <a:lnTo>
                    <a:pt x="262634" y="1073735"/>
                  </a:lnTo>
                  <a:lnTo>
                    <a:pt x="244145" y="1119112"/>
                  </a:lnTo>
                  <a:lnTo>
                    <a:pt x="226286" y="1164808"/>
                  </a:lnTo>
                  <a:lnTo>
                    <a:pt x="209061" y="1210818"/>
                  </a:lnTo>
                  <a:lnTo>
                    <a:pt x="192475" y="1257136"/>
                  </a:lnTo>
                  <a:lnTo>
                    <a:pt x="176535" y="1303757"/>
                  </a:lnTo>
                  <a:lnTo>
                    <a:pt x="161246" y="1350676"/>
                  </a:lnTo>
                  <a:lnTo>
                    <a:pt x="146613" y="1397887"/>
                  </a:lnTo>
                  <a:lnTo>
                    <a:pt x="132642" y="1445386"/>
                  </a:lnTo>
                  <a:lnTo>
                    <a:pt x="119337" y="1493165"/>
                  </a:lnTo>
                  <a:lnTo>
                    <a:pt x="106704" y="1541222"/>
                  </a:lnTo>
                  <a:lnTo>
                    <a:pt x="94749" y="1589548"/>
                  </a:lnTo>
                  <a:lnTo>
                    <a:pt x="83477" y="1638141"/>
                  </a:lnTo>
                  <a:lnTo>
                    <a:pt x="72893" y="1686993"/>
                  </a:lnTo>
                  <a:lnTo>
                    <a:pt x="63003" y="1736101"/>
                  </a:lnTo>
                  <a:lnTo>
                    <a:pt x="53812" y="1785457"/>
                  </a:lnTo>
                  <a:lnTo>
                    <a:pt x="45325" y="1835058"/>
                  </a:lnTo>
                  <a:lnTo>
                    <a:pt x="37548" y="1884897"/>
                  </a:lnTo>
                  <a:lnTo>
                    <a:pt x="30486" y="1934969"/>
                  </a:lnTo>
                  <a:lnTo>
                    <a:pt x="24145" y="1985270"/>
                  </a:lnTo>
                  <a:lnTo>
                    <a:pt x="18530" y="2035793"/>
                  </a:lnTo>
                  <a:lnTo>
                    <a:pt x="13646" y="2086533"/>
                  </a:lnTo>
                  <a:lnTo>
                    <a:pt x="9499" y="2137485"/>
                  </a:lnTo>
                  <a:lnTo>
                    <a:pt x="6093" y="2188643"/>
                  </a:lnTo>
                  <a:lnTo>
                    <a:pt x="3435" y="2240002"/>
                  </a:lnTo>
                  <a:lnTo>
                    <a:pt x="1530" y="2291557"/>
                  </a:lnTo>
                  <a:lnTo>
                    <a:pt x="383" y="2343302"/>
                  </a:lnTo>
                  <a:lnTo>
                    <a:pt x="0" y="2395232"/>
                  </a:lnTo>
                  <a:lnTo>
                    <a:pt x="331" y="2443522"/>
                  </a:lnTo>
                  <a:lnTo>
                    <a:pt x="1323" y="2491652"/>
                  </a:lnTo>
                  <a:lnTo>
                    <a:pt x="2971" y="2539618"/>
                  </a:lnTo>
                  <a:lnTo>
                    <a:pt x="5271" y="2587416"/>
                  </a:lnTo>
                  <a:lnTo>
                    <a:pt x="8218" y="2635042"/>
                  </a:lnTo>
                  <a:lnTo>
                    <a:pt x="11808" y="2682491"/>
                  </a:lnTo>
                  <a:lnTo>
                    <a:pt x="16038" y="2729758"/>
                  </a:lnTo>
                  <a:lnTo>
                    <a:pt x="20901" y="2776840"/>
                  </a:lnTo>
                  <a:lnTo>
                    <a:pt x="26395" y="2823733"/>
                  </a:lnTo>
                  <a:lnTo>
                    <a:pt x="32514" y="2870431"/>
                  </a:lnTo>
                  <a:lnTo>
                    <a:pt x="39255" y="2916931"/>
                  </a:lnTo>
                  <a:lnTo>
                    <a:pt x="46614" y="2963229"/>
                  </a:lnTo>
                  <a:lnTo>
                    <a:pt x="54585" y="3009319"/>
                  </a:lnTo>
                  <a:lnTo>
                    <a:pt x="63164" y="3055198"/>
                  </a:lnTo>
                  <a:lnTo>
                    <a:pt x="72348" y="3100861"/>
                  </a:lnTo>
                  <a:lnTo>
                    <a:pt x="82132" y="3146305"/>
                  </a:lnTo>
                  <a:lnTo>
                    <a:pt x="92512" y="3191524"/>
                  </a:lnTo>
                  <a:lnTo>
                    <a:pt x="103482" y="3236514"/>
                  </a:lnTo>
                  <a:lnTo>
                    <a:pt x="115040" y="3281272"/>
                  </a:lnTo>
                  <a:lnTo>
                    <a:pt x="127180" y="3325792"/>
                  </a:lnTo>
                  <a:lnTo>
                    <a:pt x="139899" y="3370071"/>
                  </a:lnTo>
                  <a:lnTo>
                    <a:pt x="153192" y="3414104"/>
                  </a:lnTo>
                  <a:lnTo>
                    <a:pt x="167054" y="3457886"/>
                  </a:lnTo>
                  <a:lnTo>
                    <a:pt x="181482" y="3501415"/>
                  </a:lnTo>
                  <a:lnTo>
                    <a:pt x="196471" y="3544684"/>
                  </a:lnTo>
                  <a:lnTo>
                    <a:pt x="212017" y="3587690"/>
                  </a:lnTo>
                  <a:lnTo>
                    <a:pt x="228115" y="3630429"/>
                  </a:lnTo>
                  <a:lnTo>
                    <a:pt x="244761" y="3672896"/>
                  </a:lnTo>
                  <a:lnTo>
                    <a:pt x="261951" y="3715087"/>
                  </a:lnTo>
                  <a:lnTo>
                    <a:pt x="279681" y="3756998"/>
                  </a:lnTo>
                  <a:lnTo>
                    <a:pt x="297945" y="3798624"/>
                  </a:lnTo>
                  <a:lnTo>
                    <a:pt x="316741" y="3839960"/>
                  </a:lnTo>
                  <a:lnTo>
                    <a:pt x="336063" y="3881004"/>
                  </a:lnTo>
                  <a:lnTo>
                    <a:pt x="355907" y="3921750"/>
                  </a:lnTo>
                  <a:lnTo>
                    <a:pt x="376269" y="3962193"/>
                  </a:lnTo>
                  <a:lnTo>
                    <a:pt x="397145" y="4002331"/>
                  </a:lnTo>
                  <a:lnTo>
                    <a:pt x="418530" y="4042158"/>
                  </a:lnTo>
                  <a:lnTo>
                    <a:pt x="440420" y="4081670"/>
                  </a:lnTo>
                  <a:lnTo>
                    <a:pt x="462810" y="4120863"/>
                  </a:lnTo>
                  <a:lnTo>
                    <a:pt x="485697" y="4159732"/>
                  </a:lnTo>
                  <a:lnTo>
                    <a:pt x="509076" y="4198273"/>
                  </a:lnTo>
                  <a:lnTo>
                    <a:pt x="532943" y="4236482"/>
                  </a:lnTo>
                  <a:lnTo>
                    <a:pt x="557293" y="4274355"/>
                  </a:lnTo>
                  <a:lnTo>
                    <a:pt x="582122" y="4311886"/>
                  </a:lnTo>
                  <a:lnTo>
                    <a:pt x="607425" y="4349073"/>
                  </a:lnTo>
                  <a:lnTo>
                    <a:pt x="633199" y="4385910"/>
                  </a:lnTo>
                  <a:lnTo>
                    <a:pt x="659440" y="4422393"/>
                  </a:lnTo>
                  <a:lnTo>
                    <a:pt x="686141" y="4458519"/>
                  </a:lnTo>
                  <a:lnTo>
                    <a:pt x="713301" y="4494281"/>
                  </a:lnTo>
                  <a:lnTo>
                    <a:pt x="740913" y="4529678"/>
                  </a:lnTo>
                  <a:lnTo>
                    <a:pt x="768975" y="4564703"/>
                  </a:lnTo>
                  <a:lnTo>
                    <a:pt x="797481" y="4599352"/>
                  </a:lnTo>
                  <a:lnTo>
                    <a:pt x="826427" y="4633622"/>
                  </a:lnTo>
                  <a:lnTo>
                    <a:pt x="855809" y="4667508"/>
                  </a:lnTo>
                  <a:lnTo>
                    <a:pt x="885622" y="4701006"/>
                  </a:lnTo>
                  <a:lnTo>
                    <a:pt x="915863" y="4734111"/>
                  </a:lnTo>
                  <a:lnTo>
                    <a:pt x="946526" y="4766819"/>
                  </a:lnTo>
                  <a:lnTo>
                    <a:pt x="977609" y="4799126"/>
                  </a:lnTo>
                  <a:lnTo>
                    <a:pt x="1009105" y="4831027"/>
                  </a:lnTo>
                  <a:lnTo>
                    <a:pt x="1041011" y="4862518"/>
                  </a:lnTo>
                  <a:lnTo>
                    <a:pt x="1073324" y="4893596"/>
                  </a:lnTo>
                  <a:lnTo>
                    <a:pt x="1106037" y="4924254"/>
                  </a:lnTo>
                  <a:lnTo>
                    <a:pt x="1139147" y="4954490"/>
                  </a:lnTo>
                  <a:lnTo>
                    <a:pt x="1172651" y="4984299"/>
                  </a:lnTo>
                  <a:lnTo>
                    <a:pt x="1206542" y="5013676"/>
                  </a:lnTo>
                  <a:lnTo>
                    <a:pt x="1240818" y="5042617"/>
                  </a:lnTo>
                  <a:lnTo>
                    <a:pt x="1275473" y="5071118"/>
                  </a:lnTo>
                  <a:lnTo>
                    <a:pt x="1310504" y="5099175"/>
                  </a:lnTo>
                  <a:lnTo>
                    <a:pt x="1345905" y="5126783"/>
                  </a:lnTo>
                  <a:lnTo>
                    <a:pt x="1381674" y="5153938"/>
                  </a:lnTo>
                  <a:lnTo>
                    <a:pt x="1417805" y="5180636"/>
                  </a:lnTo>
                  <a:lnTo>
                    <a:pt x="1454294" y="5206871"/>
                  </a:lnTo>
                  <a:lnTo>
                    <a:pt x="1491138" y="5232641"/>
                  </a:lnTo>
                  <a:lnTo>
                    <a:pt x="1528330" y="5257941"/>
                  </a:lnTo>
                  <a:lnTo>
                    <a:pt x="1565868" y="5282766"/>
                  </a:lnTo>
                  <a:lnTo>
                    <a:pt x="1603747" y="5307112"/>
                  </a:lnTo>
                  <a:lnTo>
                    <a:pt x="1641962" y="5330974"/>
                  </a:lnTo>
                  <a:lnTo>
                    <a:pt x="1680510" y="5354349"/>
                  </a:lnTo>
                  <a:lnTo>
                    <a:pt x="1719385" y="5377232"/>
                  </a:lnTo>
                  <a:lnTo>
                    <a:pt x="1758584" y="5399619"/>
                  </a:lnTo>
                  <a:lnTo>
                    <a:pt x="1798102" y="5421506"/>
                  </a:lnTo>
                  <a:lnTo>
                    <a:pt x="1837936" y="5442887"/>
                  </a:lnTo>
                  <a:lnTo>
                    <a:pt x="1878080" y="5463760"/>
                  </a:lnTo>
                  <a:lnTo>
                    <a:pt x="1918530" y="5484118"/>
                  </a:lnTo>
                  <a:lnTo>
                    <a:pt x="1959283" y="5503959"/>
                  </a:lnTo>
                  <a:lnTo>
                    <a:pt x="2000333" y="5523278"/>
                  </a:lnTo>
                  <a:lnTo>
                    <a:pt x="2041676" y="5542071"/>
                  </a:lnTo>
                  <a:lnTo>
                    <a:pt x="2083309" y="5560332"/>
                  </a:lnTo>
                  <a:lnTo>
                    <a:pt x="2125226" y="5578059"/>
                  </a:lnTo>
                  <a:lnTo>
                    <a:pt x="2167424" y="5595246"/>
                  </a:lnTo>
                  <a:lnTo>
                    <a:pt x="2209898" y="5611890"/>
                  </a:lnTo>
                  <a:lnTo>
                    <a:pt x="2252644" y="5627985"/>
                  </a:lnTo>
                  <a:lnTo>
                    <a:pt x="2295657" y="5643528"/>
                  </a:lnTo>
                  <a:lnTo>
                    <a:pt x="2338933" y="5658515"/>
                  </a:lnTo>
                  <a:lnTo>
                    <a:pt x="2382468" y="5672940"/>
                  </a:lnTo>
                  <a:lnTo>
                    <a:pt x="2426258" y="5686800"/>
                  </a:lnTo>
                  <a:lnTo>
                    <a:pt x="2470298" y="5700091"/>
                  </a:lnTo>
                  <a:lnTo>
                    <a:pt x="2514584" y="5712807"/>
                  </a:lnTo>
                  <a:lnTo>
                    <a:pt x="2559112" y="5724946"/>
                  </a:lnTo>
                  <a:lnTo>
                    <a:pt x="2603876" y="5736502"/>
                  </a:lnTo>
                  <a:lnTo>
                    <a:pt x="2648874" y="5747471"/>
                  </a:lnTo>
                  <a:lnTo>
                    <a:pt x="2694100" y="5757848"/>
                  </a:lnTo>
                  <a:lnTo>
                    <a:pt x="2739551" y="5767631"/>
                  </a:lnTo>
                  <a:lnTo>
                    <a:pt x="2785222" y="5776813"/>
                  </a:lnTo>
                  <a:lnTo>
                    <a:pt x="2831108" y="5785391"/>
                  </a:lnTo>
                  <a:lnTo>
                    <a:pt x="2877206" y="5793361"/>
                  </a:lnTo>
                  <a:lnTo>
                    <a:pt x="2923511" y="5800718"/>
                  </a:lnTo>
                  <a:lnTo>
                    <a:pt x="2970018" y="5807458"/>
                  </a:lnTo>
                  <a:lnTo>
                    <a:pt x="3016724" y="5813577"/>
                  </a:lnTo>
                  <a:lnTo>
                    <a:pt x="3063624" y="5819069"/>
                  </a:lnTo>
                  <a:lnTo>
                    <a:pt x="3110714" y="5823932"/>
                  </a:lnTo>
                  <a:lnTo>
                    <a:pt x="3157989" y="5828161"/>
                  </a:lnTo>
                  <a:lnTo>
                    <a:pt x="3205446" y="5831750"/>
                  </a:lnTo>
                  <a:lnTo>
                    <a:pt x="3253079" y="5834697"/>
                  </a:lnTo>
                  <a:lnTo>
                    <a:pt x="3300885" y="5836996"/>
                  </a:lnTo>
                  <a:lnTo>
                    <a:pt x="3348858" y="5838644"/>
                  </a:lnTo>
                  <a:lnTo>
                    <a:pt x="3396996" y="5839636"/>
                  </a:lnTo>
                  <a:lnTo>
                    <a:pt x="3445294" y="5839968"/>
                  </a:lnTo>
                  <a:lnTo>
                    <a:pt x="3497413" y="5839581"/>
                  </a:lnTo>
                  <a:lnTo>
                    <a:pt x="3549347" y="5838427"/>
                  </a:lnTo>
                  <a:lnTo>
                    <a:pt x="3601088" y="5836508"/>
                  </a:lnTo>
                  <a:lnTo>
                    <a:pt x="3652633" y="5833833"/>
                  </a:lnTo>
                  <a:lnTo>
                    <a:pt x="3703974" y="5830404"/>
                  </a:lnTo>
                  <a:lnTo>
                    <a:pt x="3755108" y="5826229"/>
                  </a:lnTo>
                  <a:lnTo>
                    <a:pt x="3806029" y="5821312"/>
                  </a:lnTo>
                  <a:lnTo>
                    <a:pt x="3856730" y="5815659"/>
                  </a:lnTo>
                  <a:lnTo>
                    <a:pt x="3907208" y="5809276"/>
                  </a:lnTo>
                  <a:lnTo>
                    <a:pt x="3957455" y="5802167"/>
                  </a:lnTo>
                  <a:lnTo>
                    <a:pt x="4007468" y="5794338"/>
                  </a:lnTo>
                  <a:lnTo>
                    <a:pt x="4057240" y="5785795"/>
                  </a:lnTo>
                  <a:lnTo>
                    <a:pt x="4106766" y="5776543"/>
                  </a:lnTo>
                  <a:lnTo>
                    <a:pt x="4156040" y="5766587"/>
                  </a:lnTo>
                  <a:lnTo>
                    <a:pt x="4205058" y="5755933"/>
                  </a:lnTo>
                  <a:lnTo>
                    <a:pt x="4253813" y="5744587"/>
                  </a:lnTo>
                  <a:lnTo>
                    <a:pt x="4302301" y="5732553"/>
                  </a:lnTo>
                  <a:lnTo>
                    <a:pt x="4350516" y="5719837"/>
                  </a:lnTo>
                  <a:lnTo>
                    <a:pt x="4398452" y="5706445"/>
                  </a:lnTo>
                  <a:lnTo>
                    <a:pt x="4446104" y="5692382"/>
                  </a:lnTo>
                  <a:lnTo>
                    <a:pt x="4493466" y="5677653"/>
                  </a:lnTo>
                  <a:lnTo>
                    <a:pt x="4540534" y="5662265"/>
                  </a:lnTo>
                  <a:lnTo>
                    <a:pt x="4587302" y="5646221"/>
                  </a:lnTo>
                  <a:lnTo>
                    <a:pt x="4633764" y="5629528"/>
                  </a:lnTo>
                  <a:lnTo>
                    <a:pt x="4679915" y="5612191"/>
                  </a:lnTo>
                  <a:lnTo>
                    <a:pt x="4725749" y="5594216"/>
                  </a:lnTo>
                  <a:lnTo>
                    <a:pt x="4771262" y="5575608"/>
                  </a:lnTo>
                  <a:lnTo>
                    <a:pt x="4816447" y="5556372"/>
                  </a:lnTo>
                  <a:lnTo>
                    <a:pt x="4861299" y="5536514"/>
                  </a:lnTo>
                  <a:lnTo>
                    <a:pt x="4905813" y="5516040"/>
                  </a:lnTo>
                  <a:lnTo>
                    <a:pt x="4949983" y="5494954"/>
                  </a:lnTo>
                  <a:lnTo>
                    <a:pt x="4993804" y="5473262"/>
                  </a:lnTo>
                  <a:lnTo>
                    <a:pt x="5037271" y="5450969"/>
                  </a:lnTo>
                  <a:lnTo>
                    <a:pt x="5080378" y="5428082"/>
                  </a:lnTo>
                  <a:lnTo>
                    <a:pt x="5123119" y="5404605"/>
                  </a:lnTo>
                  <a:lnTo>
                    <a:pt x="5165490" y="5380544"/>
                  </a:lnTo>
                  <a:lnTo>
                    <a:pt x="5207484" y="5355904"/>
                  </a:lnTo>
                  <a:lnTo>
                    <a:pt x="5249097" y="5330691"/>
                  </a:lnTo>
                  <a:lnTo>
                    <a:pt x="5290323" y="5304910"/>
                  </a:lnTo>
                  <a:lnTo>
                    <a:pt x="5331156" y="5278566"/>
                  </a:lnTo>
                  <a:lnTo>
                    <a:pt x="5371592" y="5251665"/>
                  </a:lnTo>
                  <a:lnTo>
                    <a:pt x="5609844" y="5073535"/>
                  </a:lnTo>
                  <a:lnTo>
                    <a:pt x="5609844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49796" y="0"/>
              <a:ext cx="5442204" cy="564860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40741" y="1048022"/>
            <a:ext cx="372745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665">
                <a:solidFill>
                  <a:srgbClr val="FFFFFF"/>
                </a:solidFill>
              </a:rPr>
              <a:t>G</a:t>
            </a:r>
            <a:r>
              <a:rPr dirty="0" sz="4400" spc="-30">
                <a:solidFill>
                  <a:srgbClr val="FFFFFF"/>
                </a:solidFill>
              </a:rPr>
              <a:t>r</a:t>
            </a:r>
            <a:r>
              <a:rPr dirty="0" sz="4400" spc="-375">
                <a:solidFill>
                  <a:srgbClr val="FFFFFF"/>
                </a:solidFill>
              </a:rPr>
              <a:t>a</a:t>
            </a:r>
            <a:r>
              <a:rPr dirty="0" sz="4400" spc="-160">
                <a:solidFill>
                  <a:srgbClr val="FFFFFF"/>
                </a:solidFill>
              </a:rPr>
              <a:t>du</a:t>
            </a:r>
            <a:r>
              <a:rPr dirty="0" sz="4400" spc="-420">
                <a:solidFill>
                  <a:srgbClr val="FFFFFF"/>
                </a:solidFill>
              </a:rPr>
              <a:t>a</a:t>
            </a:r>
            <a:r>
              <a:rPr dirty="0" sz="4400" spc="175">
                <a:solidFill>
                  <a:srgbClr val="FFFFFF"/>
                </a:solidFill>
              </a:rPr>
              <a:t>t</a:t>
            </a:r>
            <a:r>
              <a:rPr dirty="0" sz="4400" spc="-275">
                <a:solidFill>
                  <a:srgbClr val="FFFFFF"/>
                </a:solidFill>
              </a:rPr>
              <a:t>e</a:t>
            </a:r>
            <a:r>
              <a:rPr dirty="0" sz="4400" spc="-250">
                <a:solidFill>
                  <a:srgbClr val="FFFFFF"/>
                </a:solidFill>
              </a:rPr>
              <a:t> </a:t>
            </a:r>
            <a:r>
              <a:rPr dirty="0" sz="4400" spc="-730">
                <a:solidFill>
                  <a:srgbClr val="FFFFFF"/>
                </a:solidFill>
              </a:rPr>
              <a:t>S</a:t>
            </a:r>
            <a:r>
              <a:rPr dirty="0" sz="4400" spc="-545">
                <a:solidFill>
                  <a:srgbClr val="FFFFFF"/>
                </a:solidFill>
              </a:rPr>
              <a:t>c</a:t>
            </a:r>
            <a:r>
              <a:rPr dirty="0" sz="4400" spc="-160">
                <a:solidFill>
                  <a:srgbClr val="FFFFFF"/>
                </a:solidFill>
              </a:rPr>
              <a:t>h</a:t>
            </a:r>
            <a:r>
              <a:rPr dirty="0" sz="4400" spc="-114">
                <a:solidFill>
                  <a:srgbClr val="FFFFFF"/>
                </a:solidFill>
              </a:rPr>
              <a:t>ool</a:t>
            </a:r>
            <a:endParaRPr sz="4400"/>
          </a:p>
        </p:txBody>
      </p:sp>
      <p:sp>
        <p:nvSpPr>
          <p:cNvPr id="11" name="object 11"/>
          <p:cNvSpPr txBox="1"/>
          <p:nvPr/>
        </p:nvSpPr>
        <p:spPr>
          <a:xfrm>
            <a:off x="840739" y="2269365"/>
            <a:ext cx="5123180" cy="153416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dirty="0" sz="1800" spc="-13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Graduate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Admissions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Recruitment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Office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nu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7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s  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engaging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students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remote 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environment. </a:t>
            </a:r>
            <a:r>
              <a:rPr dirty="0" sz="1800" spc="-210">
                <a:solidFill>
                  <a:srgbClr val="FFFFFF"/>
                </a:solidFill>
                <a:latin typeface="Arial"/>
                <a:cs typeface="Arial"/>
              </a:rPr>
              <a:t>GIRAO </a:t>
            </a:r>
            <a:r>
              <a:rPr dirty="0" sz="18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implemented 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Live 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Chat, 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developed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virtual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360-degree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campus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tours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via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Google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Arial"/>
                <a:cs typeface="Arial"/>
              </a:rPr>
              <a:t>Tours,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and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completed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95">
                <a:solidFill>
                  <a:srgbClr val="FFFFFF"/>
                </a:solidFill>
                <a:latin typeface="Arial"/>
                <a:cs typeface="Arial"/>
              </a:rPr>
              <a:t>RFP </a:t>
            </a:r>
            <a:r>
              <a:rPr dirty="0" sz="1800" spc="-48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StudentBridge,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video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contract.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7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44536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00000">
              <a:alpha val="52941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6184" y="0"/>
            <a:ext cx="4265815" cy="616864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405384"/>
            <a:ext cx="7830820" cy="5231130"/>
            <a:chOff x="0" y="405384"/>
            <a:chExt cx="7830820" cy="52311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75688"/>
              <a:ext cx="4642268" cy="35603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580" y="417576"/>
              <a:ext cx="3549318" cy="315772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2241" y="953261"/>
              <a:ext cx="429895" cy="0"/>
            </a:xfrm>
            <a:custGeom>
              <a:avLst/>
              <a:gdLst/>
              <a:ahLst/>
              <a:cxnLst/>
              <a:rect l="l" t="t" r="r" b="b"/>
              <a:pathLst>
                <a:path w="429894" h="0">
                  <a:moveTo>
                    <a:pt x="0" y="0"/>
                  </a:moveTo>
                  <a:lnTo>
                    <a:pt x="429768" y="0"/>
                  </a:lnTo>
                </a:path>
              </a:pathLst>
            </a:custGeom>
            <a:ln w="25400">
              <a:solidFill>
                <a:srgbClr val="F0EFE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12241" y="851153"/>
              <a:ext cx="429895" cy="0"/>
            </a:xfrm>
            <a:custGeom>
              <a:avLst/>
              <a:gdLst/>
              <a:ahLst/>
              <a:cxnLst/>
              <a:rect l="l" t="t" r="r" b="b"/>
              <a:pathLst>
                <a:path w="429894" h="0">
                  <a:moveTo>
                    <a:pt x="0" y="0"/>
                  </a:moveTo>
                  <a:lnTo>
                    <a:pt x="429768" y="0"/>
                  </a:lnTo>
                </a:path>
              </a:pathLst>
            </a:custGeom>
            <a:ln w="25400">
              <a:solidFill>
                <a:srgbClr val="F0EFE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12241" y="749045"/>
              <a:ext cx="429895" cy="0"/>
            </a:xfrm>
            <a:custGeom>
              <a:avLst/>
              <a:gdLst/>
              <a:ahLst/>
              <a:cxnLst/>
              <a:rect l="l" t="t" r="r" b="b"/>
              <a:pathLst>
                <a:path w="429894" h="0">
                  <a:moveTo>
                    <a:pt x="0" y="0"/>
                  </a:moveTo>
                  <a:lnTo>
                    <a:pt x="429768" y="0"/>
                  </a:lnTo>
                </a:path>
              </a:pathLst>
            </a:custGeom>
            <a:ln w="25400">
              <a:solidFill>
                <a:srgbClr val="F0EFE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12241" y="648461"/>
              <a:ext cx="429895" cy="0"/>
            </a:xfrm>
            <a:custGeom>
              <a:avLst/>
              <a:gdLst/>
              <a:ahLst/>
              <a:cxnLst/>
              <a:rect l="l" t="t" r="r" b="b"/>
              <a:pathLst>
                <a:path w="429894" h="0">
                  <a:moveTo>
                    <a:pt x="0" y="0"/>
                  </a:moveTo>
                  <a:lnTo>
                    <a:pt x="429768" y="0"/>
                  </a:lnTo>
                </a:path>
              </a:pathLst>
            </a:custGeom>
            <a:ln w="25400">
              <a:solidFill>
                <a:srgbClr val="F0EFE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0992" y="405384"/>
              <a:ext cx="3549318" cy="3163824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49260" y="405384"/>
            <a:ext cx="3549317" cy="31638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5556630"/>
            <a:ext cx="6096000" cy="130136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09676" y="3938380"/>
            <a:ext cx="4065904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72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4800" spc="-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4800" spc="-42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4800" spc="-18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4800" spc="-4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4800" spc="1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4800" spc="-3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48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800" spc="-103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4800" spc="-36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4800" spc="-18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4800" spc="-114">
                <a:solidFill>
                  <a:srgbClr val="FFFFFF"/>
                </a:solidFill>
                <a:latin typeface="Arial"/>
                <a:cs typeface="Arial"/>
              </a:rPr>
              <a:t>ool</a:t>
            </a:r>
            <a:endParaRPr sz="4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64820" y="4008490"/>
            <a:ext cx="5794375" cy="128778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dirty="0" sz="1800" spc="-120">
                <a:solidFill>
                  <a:srgbClr val="FFFFFF"/>
                </a:solidFill>
                <a:latin typeface="Arial"/>
                <a:cs typeface="Arial"/>
              </a:rPr>
              <a:t>Laura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Moix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organized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directed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third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annual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Arial"/>
                <a:cs typeface="Arial"/>
              </a:rPr>
              <a:t>Razorback </a:t>
            </a:r>
            <a:r>
              <a:rPr dirty="0" sz="1800" spc="-48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Institute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1800" spc="-175">
                <a:solidFill>
                  <a:srgbClr val="FFFFFF"/>
                </a:solidFill>
                <a:latin typeface="Arial"/>
                <a:cs typeface="Arial"/>
              </a:rPr>
              <a:t>Success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Engagement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August 2020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virtual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and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face-to-face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components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participants.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Three </a:t>
            </a:r>
            <a:r>
              <a:rPr dirty="0" sz="1800" spc="-48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6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7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third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year.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663450"/>
            <a:ext cx="4444365" cy="953135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-475">
                <a:solidFill>
                  <a:srgbClr val="FFFFFF"/>
                </a:solidFill>
              </a:rPr>
              <a:t>G</a:t>
            </a:r>
            <a:r>
              <a:rPr dirty="0" sz="3200" spc="-30">
                <a:solidFill>
                  <a:srgbClr val="FFFFFF"/>
                </a:solidFill>
              </a:rPr>
              <a:t>r</a:t>
            </a:r>
            <a:r>
              <a:rPr dirty="0" sz="3200" spc="-195">
                <a:solidFill>
                  <a:srgbClr val="FFFFFF"/>
                </a:solidFill>
              </a:rPr>
              <a:t>adu</a:t>
            </a:r>
            <a:r>
              <a:rPr dirty="0" sz="3200" spc="-229">
                <a:solidFill>
                  <a:srgbClr val="FFFFFF"/>
                </a:solidFill>
              </a:rPr>
              <a:t>a</a:t>
            </a:r>
            <a:r>
              <a:rPr dirty="0" sz="3200" spc="125">
                <a:solidFill>
                  <a:srgbClr val="FFFFFF"/>
                </a:solidFill>
              </a:rPr>
              <a:t>t</a:t>
            </a:r>
            <a:r>
              <a:rPr dirty="0" sz="3200" spc="-200">
                <a:solidFill>
                  <a:srgbClr val="FFFFFF"/>
                </a:solidFill>
              </a:rPr>
              <a:t>e</a:t>
            </a:r>
            <a:r>
              <a:rPr dirty="0" sz="3200" spc="-185">
                <a:solidFill>
                  <a:srgbClr val="FFFFFF"/>
                </a:solidFill>
              </a:rPr>
              <a:t> </a:t>
            </a:r>
            <a:r>
              <a:rPr dirty="0" sz="3200" spc="-685">
                <a:solidFill>
                  <a:srgbClr val="FFFFFF"/>
                </a:solidFill>
              </a:rPr>
              <a:t>S</a:t>
            </a:r>
            <a:r>
              <a:rPr dirty="0" sz="3200" spc="-235">
                <a:solidFill>
                  <a:srgbClr val="FFFFFF"/>
                </a:solidFill>
              </a:rPr>
              <a:t>c</a:t>
            </a:r>
            <a:r>
              <a:rPr dirty="0" sz="3200" spc="-114">
                <a:solidFill>
                  <a:srgbClr val="FFFFFF"/>
                </a:solidFill>
              </a:rPr>
              <a:t>ho</a:t>
            </a:r>
            <a:r>
              <a:rPr dirty="0" sz="3200" spc="-114">
                <a:solidFill>
                  <a:srgbClr val="FFFFFF"/>
                </a:solidFill>
              </a:rPr>
              <a:t>o</a:t>
            </a:r>
            <a:r>
              <a:rPr dirty="0" sz="3200" spc="-5">
                <a:solidFill>
                  <a:srgbClr val="FFFFFF"/>
                </a:solidFill>
              </a:rPr>
              <a:t>l</a:t>
            </a:r>
            <a:r>
              <a:rPr dirty="0" sz="3200" spc="-50">
                <a:solidFill>
                  <a:srgbClr val="FFFFFF"/>
                </a:solidFill>
              </a:rPr>
              <a:t>:</a:t>
            </a:r>
            <a:r>
              <a:rPr dirty="0" sz="3200" spc="-160">
                <a:solidFill>
                  <a:srgbClr val="FFFFFF"/>
                </a:solidFill>
              </a:rPr>
              <a:t> </a:t>
            </a:r>
            <a:r>
              <a:rPr dirty="0" sz="3200" spc="-475">
                <a:solidFill>
                  <a:srgbClr val="FFFFFF"/>
                </a:solidFill>
              </a:rPr>
              <a:t>G</a:t>
            </a:r>
            <a:r>
              <a:rPr dirty="0" sz="3200" spc="-30">
                <a:solidFill>
                  <a:srgbClr val="FFFFFF"/>
                </a:solidFill>
              </a:rPr>
              <a:t>r</a:t>
            </a:r>
            <a:r>
              <a:rPr dirty="0" sz="3200" spc="-195">
                <a:solidFill>
                  <a:srgbClr val="FFFFFF"/>
                </a:solidFill>
              </a:rPr>
              <a:t>adu</a:t>
            </a:r>
            <a:r>
              <a:rPr dirty="0" sz="3200" spc="-229">
                <a:solidFill>
                  <a:srgbClr val="FFFFFF"/>
                </a:solidFill>
              </a:rPr>
              <a:t>a</a:t>
            </a:r>
            <a:r>
              <a:rPr dirty="0" sz="3200" spc="125">
                <a:solidFill>
                  <a:srgbClr val="FFFFFF"/>
                </a:solidFill>
              </a:rPr>
              <a:t>t</a:t>
            </a:r>
            <a:r>
              <a:rPr dirty="0" sz="3200" spc="-135">
                <a:solidFill>
                  <a:srgbClr val="FFFFFF"/>
                </a:solidFill>
              </a:rPr>
              <a:t>e  </a:t>
            </a:r>
            <a:r>
              <a:rPr dirty="0" sz="3200" spc="-685">
                <a:solidFill>
                  <a:srgbClr val="FFFFFF"/>
                </a:solidFill>
              </a:rPr>
              <a:t>S</a:t>
            </a:r>
            <a:r>
              <a:rPr dirty="0" sz="3200" spc="20">
                <a:solidFill>
                  <a:srgbClr val="FFFFFF"/>
                </a:solidFill>
              </a:rPr>
              <a:t>tu</a:t>
            </a:r>
            <a:r>
              <a:rPr dirty="0" sz="3200" spc="-160">
                <a:solidFill>
                  <a:srgbClr val="FFFFFF"/>
                </a:solidFill>
              </a:rPr>
              <a:t>de</a:t>
            </a:r>
            <a:r>
              <a:rPr dirty="0" sz="3200" spc="-155">
                <a:solidFill>
                  <a:srgbClr val="FFFFFF"/>
                </a:solidFill>
              </a:rPr>
              <a:t>n</a:t>
            </a:r>
            <a:r>
              <a:rPr dirty="0" sz="3200" spc="160">
                <a:solidFill>
                  <a:srgbClr val="FFFFFF"/>
                </a:solidFill>
              </a:rPr>
              <a:t>t</a:t>
            </a:r>
            <a:r>
              <a:rPr dirty="0" sz="3200" spc="-180">
                <a:solidFill>
                  <a:srgbClr val="FFFFFF"/>
                </a:solidFill>
              </a:rPr>
              <a:t> </a:t>
            </a:r>
            <a:r>
              <a:rPr dirty="0" sz="3200" spc="-360">
                <a:solidFill>
                  <a:srgbClr val="FFFFFF"/>
                </a:solidFill>
              </a:rPr>
              <a:t>V</a:t>
            </a:r>
            <a:r>
              <a:rPr dirty="0" sz="3200" spc="-5">
                <a:solidFill>
                  <a:srgbClr val="FFFFFF"/>
                </a:solidFill>
              </a:rPr>
              <a:t>i</a:t>
            </a:r>
            <a:r>
              <a:rPr dirty="0" sz="3200" spc="30">
                <a:solidFill>
                  <a:srgbClr val="FFFFFF"/>
                </a:solidFill>
              </a:rPr>
              <a:t>r</a:t>
            </a:r>
            <a:r>
              <a:rPr dirty="0" sz="3200" spc="-60">
                <a:solidFill>
                  <a:srgbClr val="FFFFFF"/>
                </a:solidFill>
              </a:rPr>
              <a:t>tual</a:t>
            </a:r>
            <a:r>
              <a:rPr dirty="0" sz="3200" spc="-180">
                <a:solidFill>
                  <a:srgbClr val="FFFFFF"/>
                </a:solidFill>
              </a:rPr>
              <a:t> </a:t>
            </a:r>
            <a:r>
              <a:rPr dirty="0" sz="3200" spc="-685">
                <a:solidFill>
                  <a:srgbClr val="FFFFFF"/>
                </a:solidFill>
              </a:rPr>
              <a:t>S</a:t>
            </a:r>
            <a:r>
              <a:rPr dirty="0" sz="3200" spc="-114">
                <a:solidFill>
                  <a:srgbClr val="FFFFFF"/>
                </a:solidFill>
              </a:rPr>
              <a:t>uppo</a:t>
            </a:r>
            <a:r>
              <a:rPr dirty="0" sz="3200" spc="30">
                <a:solidFill>
                  <a:srgbClr val="FFFFFF"/>
                </a:solidFill>
              </a:rPr>
              <a:t>r</a:t>
            </a:r>
            <a:r>
              <a:rPr dirty="0" sz="3200" spc="160">
                <a:solidFill>
                  <a:srgbClr val="FFFFFF"/>
                </a:solidFill>
              </a:rPr>
              <a:t>t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832103" y="1749551"/>
            <a:ext cx="4718685" cy="0"/>
          </a:xfrm>
          <a:custGeom>
            <a:avLst/>
            <a:gdLst/>
            <a:ahLst/>
            <a:cxnLst/>
            <a:rect l="l" t="t" r="r" b="b"/>
            <a:pathLst>
              <a:path w="4718685" h="0">
                <a:moveTo>
                  <a:pt x="471830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76509" y="1802613"/>
            <a:ext cx="4213225" cy="3498850"/>
          </a:xfrm>
          <a:prstGeom prst="rect">
            <a:avLst/>
          </a:prstGeom>
        </p:spPr>
        <p:txBody>
          <a:bodyPr wrap="square" lIns="0" tIns="11303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9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tud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3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7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9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20">
                <a:solidFill>
                  <a:srgbClr val="FFFFFF"/>
                </a:solidFill>
                <a:latin typeface="Arial"/>
                <a:cs typeface="Arial"/>
              </a:rPr>
              <a:t>riti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k</a:t>
            </a:r>
            <a:endParaRPr sz="17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9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34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7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2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7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3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8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6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9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21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hu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9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35">
                <a:solidFill>
                  <a:srgbClr val="FFFFFF"/>
                </a:solidFill>
                <a:latin typeface="Arial"/>
                <a:cs typeface="Arial"/>
              </a:rPr>
              <a:t>llne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9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254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60">
                <a:solidFill>
                  <a:srgbClr val="FFFFFF"/>
                </a:solidFill>
                <a:latin typeface="Arial"/>
                <a:cs typeface="Arial"/>
              </a:rPr>
              <a:t>eer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cc</a:t>
            </a:r>
            <a:r>
              <a:rPr dirty="0" sz="1700" spc="-1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0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3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3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15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7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9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3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29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9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5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10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tud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700">
              <a:latin typeface="Arial"/>
              <a:cs typeface="Arial"/>
            </a:endParaRPr>
          </a:p>
          <a:p>
            <a:pPr marL="241300" marR="106680" indent="-228600">
              <a:lnSpc>
                <a:spcPts val="1839"/>
              </a:lnSpc>
              <a:spcBef>
                <a:spcPts val="102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7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pu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4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dirty="0" sz="1700" spc="4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thin</a:t>
            </a:r>
            <a:r>
              <a:rPr dirty="0" sz="1700" spc="-3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kn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4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130">
                <a:solidFill>
                  <a:srgbClr val="FFFFFF"/>
                </a:solidFill>
                <a:latin typeface="Arial"/>
                <a:cs typeface="Arial"/>
              </a:rPr>
              <a:t>”  </a:t>
            </a:r>
            <a:r>
              <a:rPr dirty="0" sz="1700" spc="3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7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il.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3626" y="5707379"/>
            <a:ext cx="4714240" cy="0"/>
          </a:xfrm>
          <a:custGeom>
            <a:avLst/>
            <a:gdLst/>
            <a:ahLst/>
            <a:cxnLst/>
            <a:rect l="l" t="t" r="r" b="b"/>
            <a:pathLst>
              <a:path w="4714240" h="0">
                <a:moveTo>
                  <a:pt x="471399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5768" y="0"/>
            <a:ext cx="5658967" cy="685793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996" y="129540"/>
              <a:ext cx="3560063" cy="5425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7847" y="0"/>
              <a:ext cx="8074152" cy="68579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" y="0"/>
              <a:ext cx="7859395" cy="6858000"/>
            </a:xfrm>
            <a:custGeom>
              <a:avLst/>
              <a:gdLst/>
              <a:ahLst/>
              <a:cxnLst/>
              <a:rect l="l" t="t" r="r" b="b"/>
              <a:pathLst>
                <a:path w="7859395" h="6858000">
                  <a:moveTo>
                    <a:pt x="7859268" y="0"/>
                  </a:moveTo>
                  <a:lnTo>
                    <a:pt x="435216" y="0"/>
                  </a:lnTo>
                  <a:lnTo>
                    <a:pt x="435470" y="558"/>
                  </a:lnTo>
                  <a:lnTo>
                    <a:pt x="0" y="558"/>
                  </a:lnTo>
                  <a:lnTo>
                    <a:pt x="0" y="6858000"/>
                  </a:lnTo>
                  <a:lnTo>
                    <a:pt x="4683112" y="6858000"/>
                  </a:lnTo>
                  <a:lnTo>
                    <a:pt x="7859268" y="0"/>
                  </a:lnTo>
                  <a:close/>
                </a:path>
              </a:pathLst>
            </a:custGeom>
            <a:solidFill>
              <a:srgbClr val="252525">
                <a:alpha val="7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" y="0"/>
              <a:ext cx="7431405" cy="6858000"/>
            </a:xfrm>
            <a:custGeom>
              <a:avLst/>
              <a:gdLst/>
              <a:ahLst/>
              <a:cxnLst/>
              <a:rect l="l" t="t" r="r" b="b"/>
              <a:pathLst>
                <a:path w="7431405" h="6858000">
                  <a:moveTo>
                    <a:pt x="7431024" y="0"/>
                  </a:moveTo>
                  <a:lnTo>
                    <a:pt x="6616" y="0"/>
                  </a:lnTo>
                  <a:lnTo>
                    <a:pt x="6883" y="558"/>
                  </a:lnTo>
                  <a:lnTo>
                    <a:pt x="0" y="558"/>
                  </a:lnTo>
                  <a:lnTo>
                    <a:pt x="0" y="6858000"/>
                  </a:lnTo>
                  <a:lnTo>
                    <a:pt x="4254715" y="6858000"/>
                  </a:lnTo>
                  <a:lnTo>
                    <a:pt x="7431024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83411" y="609822"/>
            <a:ext cx="372745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665">
                <a:solidFill>
                  <a:srgbClr val="FFFFFF"/>
                </a:solidFill>
              </a:rPr>
              <a:t>G</a:t>
            </a:r>
            <a:r>
              <a:rPr dirty="0" sz="4400" spc="-30">
                <a:solidFill>
                  <a:srgbClr val="FFFFFF"/>
                </a:solidFill>
              </a:rPr>
              <a:t>r</a:t>
            </a:r>
            <a:r>
              <a:rPr dirty="0" sz="4400" spc="-375">
                <a:solidFill>
                  <a:srgbClr val="FFFFFF"/>
                </a:solidFill>
              </a:rPr>
              <a:t>a</a:t>
            </a:r>
            <a:r>
              <a:rPr dirty="0" sz="4400" spc="-160">
                <a:solidFill>
                  <a:srgbClr val="FFFFFF"/>
                </a:solidFill>
              </a:rPr>
              <a:t>du</a:t>
            </a:r>
            <a:r>
              <a:rPr dirty="0" sz="4400" spc="-420">
                <a:solidFill>
                  <a:srgbClr val="FFFFFF"/>
                </a:solidFill>
              </a:rPr>
              <a:t>a</a:t>
            </a:r>
            <a:r>
              <a:rPr dirty="0" sz="4400" spc="175">
                <a:solidFill>
                  <a:srgbClr val="FFFFFF"/>
                </a:solidFill>
              </a:rPr>
              <a:t>t</a:t>
            </a:r>
            <a:r>
              <a:rPr dirty="0" sz="4400" spc="-275">
                <a:solidFill>
                  <a:srgbClr val="FFFFFF"/>
                </a:solidFill>
              </a:rPr>
              <a:t>e</a:t>
            </a:r>
            <a:r>
              <a:rPr dirty="0" sz="4400" spc="-250">
                <a:solidFill>
                  <a:srgbClr val="FFFFFF"/>
                </a:solidFill>
              </a:rPr>
              <a:t> </a:t>
            </a:r>
            <a:r>
              <a:rPr dirty="0" sz="4400" spc="-730">
                <a:solidFill>
                  <a:srgbClr val="FFFFFF"/>
                </a:solidFill>
              </a:rPr>
              <a:t>S</a:t>
            </a:r>
            <a:r>
              <a:rPr dirty="0" sz="4400" spc="-545">
                <a:solidFill>
                  <a:srgbClr val="FFFFFF"/>
                </a:solidFill>
              </a:rPr>
              <a:t>c</a:t>
            </a:r>
            <a:r>
              <a:rPr dirty="0" sz="4400" spc="-160">
                <a:solidFill>
                  <a:srgbClr val="FFFFFF"/>
                </a:solidFill>
              </a:rPr>
              <a:t>h</a:t>
            </a:r>
            <a:r>
              <a:rPr dirty="0" sz="4400" spc="-114">
                <a:solidFill>
                  <a:srgbClr val="FFFFFF"/>
                </a:solidFill>
              </a:rPr>
              <a:t>ool</a:t>
            </a:r>
            <a:endParaRPr sz="4400"/>
          </a:p>
        </p:txBody>
      </p:sp>
      <p:sp>
        <p:nvSpPr>
          <p:cNvPr id="12" name="object 12"/>
          <p:cNvSpPr txBox="1"/>
          <p:nvPr/>
        </p:nvSpPr>
        <p:spPr>
          <a:xfrm>
            <a:off x="883411" y="2008376"/>
            <a:ext cx="3630929" cy="360299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113664" indent="-635">
              <a:lnSpc>
                <a:spcPts val="2160"/>
              </a:lnSpc>
              <a:spcBef>
                <a:spcPts val="37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17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1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tu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9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18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s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000" spc="-1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4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r>
              <a:rPr dirty="0" sz="2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108  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attendees.</a:t>
            </a:r>
            <a:endParaRPr sz="2000">
              <a:latin typeface="Arial"/>
              <a:cs typeface="Arial"/>
            </a:endParaRPr>
          </a:p>
          <a:p>
            <a:pPr marL="12700" marR="5080" indent="-635">
              <a:lnSpc>
                <a:spcPts val="2160"/>
              </a:lnSpc>
              <a:spcBef>
                <a:spcPts val="994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9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40">
                <a:solidFill>
                  <a:srgbClr val="FFFFFF"/>
                </a:solidFill>
                <a:latin typeface="Arial"/>
                <a:cs typeface="Arial"/>
              </a:rPr>
              <a:t>wi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3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5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55">
                <a:solidFill>
                  <a:srgbClr val="FFFFFF"/>
                </a:solidFill>
                <a:latin typeface="Arial"/>
                <a:cs typeface="Arial"/>
              </a:rPr>
              <a:t>f  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35">
                <a:solidFill>
                  <a:srgbClr val="FFFFFF"/>
                </a:solidFill>
                <a:latin typeface="Arial"/>
                <a:cs typeface="Arial"/>
              </a:rPr>
              <a:t>Supp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n  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nd  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dissertation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formatting.</a:t>
            </a:r>
            <a:endParaRPr sz="2000">
              <a:latin typeface="Arial"/>
              <a:cs typeface="Arial"/>
            </a:endParaRPr>
          </a:p>
          <a:p>
            <a:pPr marL="12700" marR="16510" indent="-635">
              <a:lnSpc>
                <a:spcPts val="2160"/>
              </a:lnSpc>
              <a:spcBef>
                <a:spcPts val="101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5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9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issio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nd 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Recruitment Office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developed 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dirty="0" sz="2000" spc="-5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7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000" spc="-16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17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tu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5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3474720"/>
            </a:xfrm>
            <a:custGeom>
              <a:avLst/>
              <a:gdLst/>
              <a:ahLst/>
              <a:cxnLst/>
              <a:rect l="l" t="t" r="r" b="b"/>
              <a:pathLst>
                <a:path w="413384" h="3474720">
                  <a:moveTo>
                    <a:pt x="0" y="3474720"/>
                  </a:moveTo>
                  <a:lnTo>
                    <a:pt x="413016" y="3474720"/>
                  </a:lnTo>
                  <a:lnTo>
                    <a:pt x="413016" y="0"/>
                  </a:lnTo>
                  <a:lnTo>
                    <a:pt x="0" y="0"/>
                  </a:lnTo>
                  <a:lnTo>
                    <a:pt x="0" y="347472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5999988" y="0"/>
            <a:ext cx="6192520" cy="6858000"/>
            <a:chOff x="5999988" y="0"/>
            <a:chExt cx="619252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995" y="129540"/>
              <a:ext cx="3560063" cy="5425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91428" y="3474719"/>
              <a:ext cx="6101080" cy="3383279"/>
            </a:xfrm>
            <a:custGeom>
              <a:avLst/>
              <a:gdLst/>
              <a:ahLst/>
              <a:cxnLst/>
              <a:rect l="l" t="t" r="r" b="b"/>
              <a:pathLst>
                <a:path w="6101080" h="3383279">
                  <a:moveTo>
                    <a:pt x="3006852" y="0"/>
                  </a:moveTo>
                  <a:lnTo>
                    <a:pt x="0" y="0"/>
                  </a:lnTo>
                  <a:lnTo>
                    <a:pt x="0" y="3383280"/>
                  </a:lnTo>
                  <a:lnTo>
                    <a:pt x="3006852" y="3383280"/>
                  </a:lnTo>
                  <a:lnTo>
                    <a:pt x="3006852" y="0"/>
                  </a:lnTo>
                  <a:close/>
                </a:path>
                <a:path w="6101080" h="3383279">
                  <a:moveTo>
                    <a:pt x="6100572" y="0"/>
                  </a:moveTo>
                  <a:lnTo>
                    <a:pt x="3093720" y="0"/>
                  </a:lnTo>
                  <a:lnTo>
                    <a:pt x="3093720" y="3383280"/>
                  </a:lnTo>
                  <a:lnTo>
                    <a:pt x="6100572" y="3383280"/>
                  </a:lnTo>
                  <a:lnTo>
                    <a:pt x="6100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999988" y="0"/>
              <a:ext cx="6192520" cy="6858000"/>
            </a:xfrm>
            <a:custGeom>
              <a:avLst/>
              <a:gdLst/>
              <a:ahLst/>
              <a:cxnLst/>
              <a:rect l="l" t="t" r="r" b="b"/>
              <a:pathLst>
                <a:path w="6192520" h="6858000">
                  <a:moveTo>
                    <a:pt x="619202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192024" y="6858000"/>
                  </a:lnTo>
                  <a:lnTo>
                    <a:pt x="6192024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096000" y="0"/>
              <a:ext cx="3002280" cy="3383279"/>
            </a:xfrm>
            <a:custGeom>
              <a:avLst/>
              <a:gdLst/>
              <a:ahLst/>
              <a:cxnLst/>
              <a:rect l="l" t="t" r="r" b="b"/>
              <a:pathLst>
                <a:path w="3002279" h="3383279">
                  <a:moveTo>
                    <a:pt x="3002279" y="0"/>
                  </a:moveTo>
                  <a:lnTo>
                    <a:pt x="0" y="0"/>
                  </a:lnTo>
                  <a:lnTo>
                    <a:pt x="0" y="3383279"/>
                  </a:lnTo>
                  <a:lnTo>
                    <a:pt x="3002279" y="3383279"/>
                  </a:lnTo>
                  <a:lnTo>
                    <a:pt x="3002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6248" y="321564"/>
              <a:ext cx="2067904" cy="273993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189720" y="0"/>
              <a:ext cx="3002280" cy="3383279"/>
            </a:xfrm>
            <a:custGeom>
              <a:avLst/>
              <a:gdLst/>
              <a:ahLst/>
              <a:cxnLst/>
              <a:rect l="l" t="t" r="r" b="b"/>
              <a:pathLst>
                <a:path w="3002279" h="3383279">
                  <a:moveTo>
                    <a:pt x="3002279" y="0"/>
                  </a:moveTo>
                  <a:lnTo>
                    <a:pt x="0" y="0"/>
                  </a:lnTo>
                  <a:lnTo>
                    <a:pt x="0" y="3383279"/>
                  </a:lnTo>
                  <a:lnTo>
                    <a:pt x="3002279" y="3383279"/>
                  </a:lnTo>
                  <a:lnTo>
                    <a:pt x="3002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37777" y="321564"/>
              <a:ext cx="2067901" cy="27399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0256" y="3796284"/>
              <a:ext cx="1924865" cy="25603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14332" y="4206240"/>
              <a:ext cx="2346045" cy="1740254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916939" y="826493"/>
            <a:ext cx="2921000" cy="1300480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z="4400" spc="-105">
                <a:solidFill>
                  <a:srgbClr val="FFFFFF"/>
                </a:solidFill>
              </a:rPr>
              <a:t>I</a:t>
            </a:r>
            <a:r>
              <a:rPr dirty="0" sz="4400" spc="-254">
                <a:solidFill>
                  <a:srgbClr val="FFFFFF"/>
                </a:solidFill>
              </a:rPr>
              <a:t>n</a:t>
            </a:r>
            <a:r>
              <a:rPr dirty="0" sz="4400" spc="175">
                <a:solidFill>
                  <a:srgbClr val="FFFFFF"/>
                </a:solidFill>
              </a:rPr>
              <a:t>t</a:t>
            </a:r>
            <a:r>
              <a:rPr dirty="0" sz="4400" spc="-280">
                <a:solidFill>
                  <a:srgbClr val="FFFFFF"/>
                </a:solidFill>
              </a:rPr>
              <a:t>e</a:t>
            </a:r>
            <a:r>
              <a:rPr dirty="0" sz="4400" spc="-35">
                <a:solidFill>
                  <a:srgbClr val="FFFFFF"/>
                </a:solidFill>
              </a:rPr>
              <a:t>r</a:t>
            </a:r>
            <a:r>
              <a:rPr dirty="0" sz="4400" spc="-70">
                <a:solidFill>
                  <a:srgbClr val="FFFFFF"/>
                </a:solidFill>
              </a:rPr>
              <a:t>n</a:t>
            </a:r>
            <a:r>
              <a:rPr dirty="0" sz="4400" spc="-420">
                <a:solidFill>
                  <a:srgbClr val="FFFFFF"/>
                </a:solidFill>
              </a:rPr>
              <a:t>a</a:t>
            </a:r>
            <a:r>
              <a:rPr dirty="0" sz="4400" spc="125">
                <a:solidFill>
                  <a:srgbClr val="FFFFFF"/>
                </a:solidFill>
              </a:rPr>
              <a:t>t</a:t>
            </a:r>
            <a:r>
              <a:rPr dirty="0" sz="4400" spc="95">
                <a:solidFill>
                  <a:srgbClr val="FFFFFF"/>
                </a:solidFill>
              </a:rPr>
              <a:t>i</a:t>
            </a:r>
            <a:r>
              <a:rPr dirty="0" sz="4400" spc="-160">
                <a:solidFill>
                  <a:srgbClr val="FFFFFF"/>
                </a:solidFill>
              </a:rPr>
              <a:t>o</a:t>
            </a:r>
            <a:r>
              <a:rPr dirty="0" sz="4400" spc="-160">
                <a:solidFill>
                  <a:srgbClr val="FFFFFF"/>
                </a:solidFill>
              </a:rPr>
              <a:t>n</a:t>
            </a:r>
            <a:r>
              <a:rPr dirty="0" sz="4400" spc="-375">
                <a:solidFill>
                  <a:srgbClr val="FFFFFF"/>
                </a:solidFill>
              </a:rPr>
              <a:t>a</a:t>
            </a:r>
            <a:r>
              <a:rPr dirty="0" sz="4400" spc="-10">
                <a:solidFill>
                  <a:srgbClr val="FFFFFF"/>
                </a:solidFill>
              </a:rPr>
              <a:t>l  </a:t>
            </a:r>
            <a:r>
              <a:rPr dirty="0" sz="4400" spc="-229">
                <a:solidFill>
                  <a:srgbClr val="FFFFFF"/>
                </a:solidFill>
              </a:rPr>
              <a:t>Education</a:t>
            </a:r>
            <a:endParaRPr sz="4400"/>
          </a:p>
        </p:txBody>
      </p:sp>
      <p:sp>
        <p:nvSpPr>
          <p:cNvPr id="17" name="object 17"/>
          <p:cNvSpPr txBox="1"/>
          <p:nvPr/>
        </p:nvSpPr>
        <p:spPr>
          <a:xfrm>
            <a:off x="916939" y="2547959"/>
            <a:ext cx="4410710" cy="312039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dirty="0" sz="1400" spc="-10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academic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year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2020-21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showed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continued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disruption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400" spc="-1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spc="-1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l 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Students and 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Scholars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met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challenges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presented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60">
                <a:solidFill>
                  <a:srgbClr val="FFFFFF"/>
                </a:solidFill>
                <a:latin typeface="Arial"/>
                <a:cs typeface="Arial"/>
              </a:rPr>
              <a:t>COVID</a:t>
            </a: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quarantines,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distancing, racial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protests,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1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3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4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105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00" spc="-1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3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2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1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400" spc="3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mb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nd 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nm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1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12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11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ms 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services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students,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campus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community.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0">
                <a:solidFill>
                  <a:srgbClr val="FFFFFF"/>
                </a:solidFill>
                <a:latin typeface="Arial"/>
                <a:cs typeface="Arial"/>
              </a:rPr>
              <a:t>Visa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closures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and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60">
                <a:solidFill>
                  <a:srgbClr val="FFFFFF"/>
                </a:solidFill>
                <a:latin typeface="Arial"/>
                <a:cs typeface="Arial"/>
              </a:rPr>
              <a:t>COVID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travel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restrictions </a:t>
            </a:r>
            <a:r>
              <a:rPr dirty="0" sz="14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led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decreased 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number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students 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scholars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at the 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University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Arkansas. 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Fall 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2020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orientation 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virtual.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monitored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remote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90">
                <a:solidFill>
                  <a:srgbClr val="FFFFFF"/>
                </a:solidFill>
                <a:latin typeface="Arial"/>
                <a:cs typeface="Arial"/>
              </a:rPr>
              <a:t>courses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endParaRPr sz="1400">
              <a:latin typeface="Arial"/>
              <a:cs typeface="Arial"/>
            </a:endParaRPr>
          </a:p>
          <a:p>
            <a:pPr marL="12700" marR="50800">
              <a:lnSpc>
                <a:spcPts val="1510"/>
              </a:lnSpc>
              <a:spcBef>
                <a:spcPts val="25"/>
              </a:spcBef>
            </a:pP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-of-country enrollment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dirty="0" sz="1400" spc="-215">
                <a:solidFill>
                  <a:srgbClr val="FFFFFF"/>
                </a:solidFill>
                <a:latin typeface="Arial"/>
                <a:cs typeface="Arial"/>
              </a:rPr>
              <a:t>F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400" spc="-254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4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students. 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Workshops 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400" spc="-100">
                <a:solidFill>
                  <a:srgbClr val="FFFFFF"/>
                </a:solidFill>
                <a:latin typeface="Arial"/>
                <a:cs typeface="Arial"/>
              </a:rPr>
              <a:t>sessions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advising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staff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35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well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35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programs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offered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1400" spc="-3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outreach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retention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staff 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were 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virtual. </a:t>
            </a:r>
            <a:r>
              <a:rPr dirty="0" sz="1400" spc="-210">
                <a:solidFill>
                  <a:srgbClr val="FFFFFF"/>
                </a:solidFill>
                <a:latin typeface="Arial"/>
                <a:cs typeface="Arial"/>
              </a:rPr>
              <a:t>ISS 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also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65">
                <a:solidFill>
                  <a:srgbClr val="FFFFFF"/>
                </a:solidFill>
                <a:latin typeface="Arial"/>
                <a:cs typeface="Arial"/>
              </a:rPr>
              <a:t>launched </a:t>
            </a:r>
            <a:r>
              <a:rPr dirty="0" sz="1400" spc="-11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podcast 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series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“International </a:t>
            </a:r>
            <a:r>
              <a:rPr dirty="0" sz="1400" spc="-1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NWA”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5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upp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8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1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4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1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9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4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spc="-4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15">
                <a:solidFill>
                  <a:srgbClr val="FFFFFF"/>
                </a:solidFill>
                <a:latin typeface="Arial"/>
                <a:cs typeface="Arial"/>
              </a:rPr>
              <a:t>t.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6582156" y="0"/>
            <a:ext cx="5610225" cy="5840095"/>
            <a:chOff x="6582156" y="0"/>
            <a:chExt cx="5610225" cy="58400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996" y="129540"/>
              <a:ext cx="3560063" cy="5425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82156" y="0"/>
              <a:ext cx="5610225" cy="5840095"/>
            </a:xfrm>
            <a:custGeom>
              <a:avLst/>
              <a:gdLst/>
              <a:ahLst/>
              <a:cxnLst/>
              <a:rect l="l" t="t" r="r" b="b"/>
              <a:pathLst>
                <a:path w="5610225" h="5840095">
                  <a:moveTo>
                    <a:pt x="5609844" y="0"/>
                  </a:moveTo>
                  <a:lnTo>
                    <a:pt x="972235" y="0"/>
                  </a:lnTo>
                  <a:lnTo>
                    <a:pt x="786739" y="204063"/>
                  </a:lnTo>
                  <a:lnTo>
                    <a:pt x="756277" y="241497"/>
                  </a:lnTo>
                  <a:lnTo>
                    <a:pt x="726332" y="279362"/>
                  </a:lnTo>
                  <a:lnTo>
                    <a:pt x="696909" y="317654"/>
                  </a:lnTo>
                  <a:lnTo>
                    <a:pt x="668012" y="356367"/>
                  </a:lnTo>
                  <a:lnTo>
                    <a:pt x="639648" y="395497"/>
                  </a:lnTo>
                  <a:lnTo>
                    <a:pt x="611822" y="435036"/>
                  </a:lnTo>
                  <a:lnTo>
                    <a:pt x="584540" y="474981"/>
                  </a:lnTo>
                  <a:lnTo>
                    <a:pt x="557806" y="515325"/>
                  </a:lnTo>
                  <a:lnTo>
                    <a:pt x="531626" y="556064"/>
                  </a:lnTo>
                  <a:lnTo>
                    <a:pt x="506005" y="597192"/>
                  </a:lnTo>
                  <a:lnTo>
                    <a:pt x="480949" y="638703"/>
                  </a:lnTo>
                  <a:lnTo>
                    <a:pt x="456464" y="680593"/>
                  </a:lnTo>
                  <a:lnTo>
                    <a:pt x="432553" y="722855"/>
                  </a:lnTo>
                  <a:lnTo>
                    <a:pt x="409224" y="765485"/>
                  </a:lnTo>
                  <a:lnTo>
                    <a:pt x="386481" y="808478"/>
                  </a:lnTo>
                  <a:lnTo>
                    <a:pt x="364330" y="851827"/>
                  </a:lnTo>
                  <a:lnTo>
                    <a:pt x="342775" y="895527"/>
                  </a:lnTo>
                  <a:lnTo>
                    <a:pt x="321823" y="939573"/>
                  </a:lnTo>
                  <a:lnTo>
                    <a:pt x="301479" y="983960"/>
                  </a:lnTo>
                  <a:lnTo>
                    <a:pt x="281747" y="1028683"/>
                  </a:lnTo>
                  <a:lnTo>
                    <a:pt x="262634" y="1073735"/>
                  </a:lnTo>
                  <a:lnTo>
                    <a:pt x="244145" y="1119112"/>
                  </a:lnTo>
                  <a:lnTo>
                    <a:pt x="226286" y="1164808"/>
                  </a:lnTo>
                  <a:lnTo>
                    <a:pt x="209061" y="1210818"/>
                  </a:lnTo>
                  <a:lnTo>
                    <a:pt x="192475" y="1257136"/>
                  </a:lnTo>
                  <a:lnTo>
                    <a:pt x="176535" y="1303757"/>
                  </a:lnTo>
                  <a:lnTo>
                    <a:pt x="161246" y="1350676"/>
                  </a:lnTo>
                  <a:lnTo>
                    <a:pt x="146613" y="1397887"/>
                  </a:lnTo>
                  <a:lnTo>
                    <a:pt x="132642" y="1445386"/>
                  </a:lnTo>
                  <a:lnTo>
                    <a:pt x="119337" y="1493165"/>
                  </a:lnTo>
                  <a:lnTo>
                    <a:pt x="106704" y="1541222"/>
                  </a:lnTo>
                  <a:lnTo>
                    <a:pt x="94749" y="1589548"/>
                  </a:lnTo>
                  <a:lnTo>
                    <a:pt x="83477" y="1638141"/>
                  </a:lnTo>
                  <a:lnTo>
                    <a:pt x="72893" y="1686993"/>
                  </a:lnTo>
                  <a:lnTo>
                    <a:pt x="63003" y="1736101"/>
                  </a:lnTo>
                  <a:lnTo>
                    <a:pt x="53812" y="1785457"/>
                  </a:lnTo>
                  <a:lnTo>
                    <a:pt x="45325" y="1835058"/>
                  </a:lnTo>
                  <a:lnTo>
                    <a:pt x="37548" y="1884897"/>
                  </a:lnTo>
                  <a:lnTo>
                    <a:pt x="30486" y="1934969"/>
                  </a:lnTo>
                  <a:lnTo>
                    <a:pt x="24145" y="1985270"/>
                  </a:lnTo>
                  <a:lnTo>
                    <a:pt x="18530" y="2035793"/>
                  </a:lnTo>
                  <a:lnTo>
                    <a:pt x="13646" y="2086533"/>
                  </a:lnTo>
                  <a:lnTo>
                    <a:pt x="9499" y="2137485"/>
                  </a:lnTo>
                  <a:lnTo>
                    <a:pt x="6093" y="2188643"/>
                  </a:lnTo>
                  <a:lnTo>
                    <a:pt x="3435" y="2240002"/>
                  </a:lnTo>
                  <a:lnTo>
                    <a:pt x="1530" y="2291557"/>
                  </a:lnTo>
                  <a:lnTo>
                    <a:pt x="383" y="2343302"/>
                  </a:lnTo>
                  <a:lnTo>
                    <a:pt x="0" y="2395232"/>
                  </a:lnTo>
                  <a:lnTo>
                    <a:pt x="331" y="2443522"/>
                  </a:lnTo>
                  <a:lnTo>
                    <a:pt x="1323" y="2491652"/>
                  </a:lnTo>
                  <a:lnTo>
                    <a:pt x="2971" y="2539618"/>
                  </a:lnTo>
                  <a:lnTo>
                    <a:pt x="5271" y="2587416"/>
                  </a:lnTo>
                  <a:lnTo>
                    <a:pt x="8218" y="2635042"/>
                  </a:lnTo>
                  <a:lnTo>
                    <a:pt x="11808" y="2682491"/>
                  </a:lnTo>
                  <a:lnTo>
                    <a:pt x="16038" y="2729758"/>
                  </a:lnTo>
                  <a:lnTo>
                    <a:pt x="20901" y="2776840"/>
                  </a:lnTo>
                  <a:lnTo>
                    <a:pt x="26395" y="2823733"/>
                  </a:lnTo>
                  <a:lnTo>
                    <a:pt x="32514" y="2870431"/>
                  </a:lnTo>
                  <a:lnTo>
                    <a:pt x="39255" y="2916931"/>
                  </a:lnTo>
                  <a:lnTo>
                    <a:pt x="46614" y="2963229"/>
                  </a:lnTo>
                  <a:lnTo>
                    <a:pt x="54585" y="3009319"/>
                  </a:lnTo>
                  <a:lnTo>
                    <a:pt x="63164" y="3055198"/>
                  </a:lnTo>
                  <a:lnTo>
                    <a:pt x="72348" y="3100861"/>
                  </a:lnTo>
                  <a:lnTo>
                    <a:pt x="82132" y="3146305"/>
                  </a:lnTo>
                  <a:lnTo>
                    <a:pt x="92512" y="3191524"/>
                  </a:lnTo>
                  <a:lnTo>
                    <a:pt x="103482" y="3236514"/>
                  </a:lnTo>
                  <a:lnTo>
                    <a:pt x="115040" y="3281272"/>
                  </a:lnTo>
                  <a:lnTo>
                    <a:pt x="127180" y="3325792"/>
                  </a:lnTo>
                  <a:lnTo>
                    <a:pt x="139899" y="3370071"/>
                  </a:lnTo>
                  <a:lnTo>
                    <a:pt x="153192" y="3414104"/>
                  </a:lnTo>
                  <a:lnTo>
                    <a:pt x="167054" y="3457886"/>
                  </a:lnTo>
                  <a:lnTo>
                    <a:pt x="181482" y="3501415"/>
                  </a:lnTo>
                  <a:lnTo>
                    <a:pt x="196471" y="3544684"/>
                  </a:lnTo>
                  <a:lnTo>
                    <a:pt x="212017" y="3587690"/>
                  </a:lnTo>
                  <a:lnTo>
                    <a:pt x="228115" y="3630429"/>
                  </a:lnTo>
                  <a:lnTo>
                    <a:pt x="244761" y="3672896"/>
                  </a:lnTo>
                  <a:lnTo>
                    <a:pt x="261951" y="3715087"/>
                  </a:lnTo>
                  <a:lnTo>
                    <a:pt x="279681" y="3756998"/>
                  </a:lnTo>
                  <a:lnTo>
                    <a:pt x="297945" y="3798624"/>
                  </a:lnTo>
                  <a:lnTo>
                    <a:pt x="316741" y="3839960"/>
                  </a:lnTo>
                  <a:lnTo>
                    <a:pt x="336063" y="3881004"/>
                  </a:lnTo>
                  <a:lnTo>
                    <a:pt x="355907" y="3921750"/>
                  </a:lnTo>
                  <a:lnTo>
                    <a:pt x="376269" y="3962193"/>
                  </a:lnTo>
                  <a:lnTo>
                    <a:pt x="397145" y="4002331"/>
                  </a:lnTo>
                  <a:lnTo>
                    <a:pt x="418530" y="4042158"/>
                  </a:lnTo>
                  <a:lnTo>
                    <a:pt x="440420" y="4081670"/>
                  </a:lnTo>
                  <a:lnTo>
                    <a:pt x="462810" y="4120863"/>
                  </a:lnTo>
                  <a:lnTo>
                    <a:pt x="485697" y="4159732"/>
                  </a:lnTo>
                  <a:lnTo>
                    <a:pt x="509076" y="4198273"/>
                  </a:lnTo>
                  <a:lnTo>
                    <a:pt x="532943" y="4236482"/>
                  </a:lnTo>
                  <a:lnTo>
                    <a:pt x="557293" y="4274355"/>
                  </a:lnTo>
                  <a:lnTo>
                    <a:pt x="582122" y="4311886"/>
                  </a:lnTo>
                  <a:lnTo>
                    <a:pt x="607425" y="4349073"/>
                  </a:lnTo>
                  <a:lnTo>
                    <a:pt x="633199" y="4385910"/>
                  </a:lnTo>
                  <a:lnTo>
                    <a:pt x="659440" y="4422393"/>
                  </a:lnTo>
                  <a:lnTo>
                    <a:pt x="686141" y="4458519"/>
                  </a:lnTo>
                  <a:lnTo>
                    <a:pt x="713301" y="4494281"/>
                  </a:lnTo>
                  <a:lnTo>
                    <a:pt x="740913" y="4529678"/>
                  </a:lnTo>
                  <a:lnTo>
                    <a:pt x="768975" y="4564703"/>
                  </a:lnTo>
                  <a:lnTo>
                    <a:pt x="797481" y="4599352"/>
                  </a:lnTo>
                  <a:lnTo>
                    <a:pt x="826427" y="4633622"/>
                  </a:lnTo>
                  <a:lnTo>
                    <a:pt x="855809" y="4667508"/>
                  </a:lnTo>
                  <a:lnTo>
                    <a:pt x="885622" y="4701006"/>
                  </a:lnTo>
                  <a:lnTo>
                    <a:pt x="915863" y="4734111"/>
                  </a:lnTo>
                  <a:lnTo>
                    <a:pt x="946526" y="4766819"/>
                  </a:lnTo>
                  <a:lnTo>
                    <a:pt x="977609" y="4799126"/>
                  </a:lnTo>
                  <a:lnTo>
                    <a:pt x="1009105" y="4831027"/>
                  </a:lnTo>
                  <a:lnTo>
                    <a:pt x="1041011" y="4862518"/>
                  </a:lnTo>
                  <a:lnTo>
                    <a:pt x="1073324" y="4893596"/>
                  </a:lnTo>
                  <a:lnTo>
                    <a:pt x="1106037" y="4924254"/>
                  </a:lnTo>
                  <a:lnTo>
                    <a:pt x="1139147" y="4954490"/>
                  </a:lnTo>
                  <a:lnTo>
                    <a:pt x="1172651" y="4984299"/>
                  </a:lnTo>
                  <a:lnTo>
                    <a:pt x="1206542" y="5013676"/>
                  </a:lnTo>
                  <a:lnTo>
                    <a:pt x="1240818" y="5042617"/>
                  </a:lnTo>
                  <a:lnTo>
                    <a:pt x="1275473" y="5071118"/>
                  </a:lnTo>
                  <a:lnTo>
                    <a:pt x="1310504" y="5099175"/>
                  </a:lnTo>
                  <a:lnTo>
                    <a:pt x="1345905" y="5126783"/>
                  </a:lnTo>
                  <a:lnTo>
                    <a:pt x="1381674" y="5153938"/>
                  </a:lnTo>
                  <a:lnTo>
                    <a:pt x="1417805" y="5180636"/>
                  </a:lnTo>
                  <a:lnTo>
                    <a:pt x="1454294" y="5206871"/>
                  </a:lnTo>
                  <a:lnTo>
                    <a:pt x="1491138" y="5232641"/>
                  </a:lnTo>
                  <a:lnTo>
                    <a:pt x="1528330" y="5257941"/>
                  </a:lnTo>
                  <a:lnTo>
                    <a:pt x="1565868" y="5282766"/>
                  </a:lnTo>
                  <a:lnTo>
                    <a:pt x="1603747" y="5307112"/>
                  </a:lnTo>
                  <a:lnTo>
                    <a:pt x="1641962" y="5330974"/>
                  </a:lnTo>
                  <a:lnTo>
                    <a:pt x="1680510" y="5354349"/>
                  </a:lnTo>
                  <a:lnTo>
                    <a:pt x="1719385" y="5377232"/>
                  </a:lnTo>
                  <a:lnTo>
                    <a:pt x="1758584" y="5399619"/>
                  </a:lnTo>
                  <a:lnTo>
                    <a:pt x="1798102" y="5421506"/>
                  </a:lnTo>
                  <a:lnTo>
                    <a:pt x="1837936" y="5442887"/>
                  </a:lnTo>
                  <a:lnTo>
                    <a:pt x="1878080" y="5463760"/>
                  </a:lnTo>
                  <a:lnTo>
                    <a:pt x="1918530" y="5484118"/>
                  </a:lnTo>
                  <a:lnTo>
                    <a:pt x="1959283" y="5503959"/>
                  </a:lnTo>
                  <a:lnTo>
                    <a:pt x="2000333" y="5523278"/>
                  </a:lnTo>
                  <a:lnTo>
                    <a:pt x="2041676" y="5542071"/>
                  </a:lnTo>
                  <a:lnTo>
                    <a:pt x="2083309" y="5560332"/>
                  </a:lnTo>
                  <a:lnTo>
                    <a:pt x="2125226" y="5578059"/>
                  </a:lnTo>
                  <a:lnTo>
                    <a:pt x="2167424" y="5595246"/>
                  </a:lnTo>
                  <a:lnTo>
                    <a:pt x="2209898" y="5611890"/>
                  </a:lnTo>
                  <a:lnTo>
                    <a:pt x="2252644" y="5627985"/>
                  </a:lnTo>
                  <a:lnTo>
                    <a:pt x="2295657" y="5643528"/>
                  </a:lnTo>
                  <a:lnTo>
                    <a:pt x="2338933" y="5658515"/>
                  </a:lnTo>
                  <a:lnTo>
                    <a:pt x="2382468" y="5672940"/>
                  </a:lnTo>
                  <a:lnTo>
                    <a:pt x="2426258" y="5686800"/>
                  </a:lnTo>
                  <a:lnTo>
                    <a:pt x="2470298" y="5700091"/>
                  </a:lnTo>
                  <a:lnTo>
                    <a:pt x="2514584" y="5712807"/>
                  </a:lnTo>
                  <a:lnTo>
                    <a:pt x="2559112" y="5724946"/>
                  </a:lnTo>
                  <a:lnTo>
                    <a:pt x="2603876" y="5736502"/>
                  </a:lnTo>
                  <a:lnTo>
                    <a:pt x="2648874" y="5747471"/>
                  </a:lnTo>
                  <a:lnTo>
                    <a:pt x="2694100" y="5757848"/>
                  </a:lnTo>
                  <a:lnTo>
                    <a:pt x="2739551" y="5767631"/>
                  </a:lnTo>
                  <a:lnTo>
                    <a:pt x="2785222" y="5776813"/>
                  </a:lnTo>
                  <a:lnTo>
                    <a:pt x="2831108" y="5785391"/>
                  </a:lnTo>
                  <a:lnTo>
                    <a:pt x="2877206" y="5793361"/>
                  </a:lnTo>
                  <a:lnTo>
                    <a:pt x="2923511" y="5800718"/>
                  </a:lnTo>
                  <a:lnTo>
                    <a:pt x="2970018" y="5807458"/>
                  </a:lnTo>
                  <a:lnTo>
                    <a:pt x="3016724" y="5813577"/>
                  </a:lnTo>
                  <a:lnTo>
                    <a:pt x="3063624" y="5819069"/>
                  </a:lnTo>
                  <a:lnTo>
                    <a:pt x="3110714" y="5823932"/>
                  </a:lnTo>
                  <a:lnTo>
                    <a:pt x="3157989" y="5828161"/>
                  </a:lnTo>
                  <a:lnTo>
                    <a:pt x="3205446" y="5831750"/>
                  </a:lnTo>
                  <a:lnTo>
                    <a:pt x="3253079" y="5834697"/>
                  </a:lnTo>
                  <a:lnTo>
                    <a:pt x="3300885" y="5836996"/>
                  </a:lnTo>
                  <a:lnTo>
                    <a:pt x="3348858" y="5838644"/>
                  </a:lnTo>
                  <a:lnTo>
                    <a:pt x="3396996" y="5839636"/>
                  </a:lnTo>
                  <a:lnTo>
                    <a:pt x="3445294" y="5839968"/>
                  </a:lnTo>
                  <a:lnTo>
                    <a:pt x="3497413" y="5839581"/>
                  </a:lnTo>
                  <a:lnTo>
                    <a:pt x="3549347" y="5838427"/>
                  </a:lnTo>
                  <a:lnTo>
                    <a:pt x="3601088" y="5836508"/>
                  </a:lnTo>
                  <a:lnTo>
                    <a:pt x="3652633" y="5833833"/>
                  </a:lnTo>
                  <a:lnTo>
                    <a:pt x="3703974" y="5830404"/>
                  </a:lnTo>
                  <a:lnTo>
                    <a:pt x="3755108" y="5826229"/>
                  </a:lnTo>
                  <a:lnTo>
                    <a:pt x="3806029" y="5821312"/>
                  </a:lnTo>
                  <a:lnTo>
                    <a:pt x="3856730" y="5815659"/>
                  </a:lnTo>
                  <a:lnTo>
                    <a:pt x="3907208" y="5809276"/>
                  </a:lnTo>
                  <a:lnTo>
                    <a:pt x="3957455" y="5802167"/>
                  </a:lnTo>
                  <a:lnTo>
                    <a:pt x="4007468" y="5794338"/>
                  </a:lnTo>
                  <a:lnTo>
                    <a:pt x="4057240" y="5785795"/>
                  </a:lnTo>
                  <a:lnTo>
                    <a:pt x="4106766" y="5776543"/>
                  </a:lnTo>
                  <a:lnTo>
                    <a:pt x="4156040" y="5766587"/>
                  </a:lnTo>
                  <a:lnTo>
                    <a:pt x="4205058" y="5755933"/>
                  </a:lnTo>
                  <a:lnTo>
                    <a:pt x="4253813" y="5744587"/>
                  </a:lnTo>
                  <a:lnTo>
                    <a:pt x="4302301" y="5732553"/>
                  </a:lnTo>
                  <a:lnTo>
                    <a:pt x="4350516" y="5719837"/>
                  </a:lnTo>
                  <a:lnTo>
                    <a:pt x="4398452" y="5706445"/>
                  </a:lnTo>
                  <a:lnTo>
                    <a:pt x="4446104" y="5692382"/>
                  </a:lnTo>
                  <a:lnTo>
                    <a:pt x="4493466" y="5677653"/>
                  </a:lnTo>
                  <a:lnTo>
                    <a:pt x="4540534" y="5662265"/>
                  </a:lnTo>
                  <a:lnTo>
                    <a:pt x="4587302" y="5646221"/>
                  </a:lnTo>
                  <a:lnTo>
                    <a:pt x="4633764" y="5629528"/>
                  </a:lnTo>
                  <a:lnTo>
                    <a:pt x="4679915" y="5612191"/>
                  </a:lnTo>
                  <a:lnTo>
                    <a:pt x="4725749" y="5594216"/>
                  </a:lnTo>
                  <a:lnTo>
                    <a:pt x="4771262" y="5575608"/>
                  </a:lnTo>
                  <a:lnTo>
                    <a:pt x="4816447" y="5556372"/>
                  </a:lnTo>
                  <a:lnTo>
                    <a:pt x="4861299" y="5536514"/>
                  </a:lnTo>
                  <a:lnTo>
                    <a:pt x="4905813" y="5516040"/>
                  </a:lnTo>
                  <a:lnTo>
                    <a:pt x="4949983" y="5494954"/>
                  </a:lnTo>
                  <a:lnTo>
                    <a:pt x="4993804" y="5473262"/>
                  </a:lnTo>
                  <a:lnTo>
                    <a:pt x="5037271" y="5450969"/>
                  </a:lnTo>
                  <a:lnTo>
                    <a:pt x="5080378" y="5428082"/>
                  </a:lnTo>
                  <a:lnTo>
                    <a:pt x="5123119" y="5404605"/>
                  </a:lnTo>
                  <a:lnTo>
                    <a:pt x="5165490" y="5380544"/>
                  </a:lnTo>
                  <a:lnTo>
                    <a:pt x="5207484" y="5355904"/>
                  </a:lnTo>
                  <a:lnTo>
                    <a:pt x="5249097" y="5330691"/>
                  </a:lnTo>
                  <a:lnTo>
                    <a:pt x="5290323" y="5304910"/>
                  </a:lnTo>
                  <a:lnTo>
                    <a:pt x="5331156" y="5278566"/>
                  </a:lnTo>
                  <a:lnTo>
                    <a:pt x="5371592" y="5251665"/>
                  </a:lnTo>
                  <a:lnTo>
                    <a:pt x="5609844" y="5073535"/>
                  </a:lnTo>
                  <a:lnTo>
                    <a:pt x="5609844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49796" y="0"/>
              <a:ext cx="5436577" cy="564860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40741" y="746271"/>
            <a:ext cx="2921000" cy="1300480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z="4400" spc="-105">
                <a:solidFill>
                  <a:srgbClr val="FFFFFF"/>
                </a:solidFill>
              </a:rPr>
              <a:t>I</a:t>
            </a:r>
            <a:r>
              <a:rPr dirty="0" sz="4400" spc="-254">
                <a:solidFill>
                  <a:srgbClr val="FFFFFF"/>
                </a:solidFill>
              </a:rPr>
              <a:t>n</a:t>
            </a:r>
            <a:r>
              <a:rPr dirty="0" sz="4400" spc="175">
                <a:solidFill>
                  <a:srgbClr val="FFFFFF"/>
                </a:solidFill>
              </a:rPr>
              <a:t>t</a:t>
            </a:r>
            <a:r>
              <a:rPr dirty="0" sz="4400" spc="-280">
                <a:solidFill>
                  <a:srgbClr val="FFFFFF"/>
                </a:solidFill>
              </a:rPr>
              <a:t>e</a:t>
            </a:r>
            <a:r>
              <a:rPr dirty="0" sz="4400" spc="-35">
                <a:solidFill>
                  <a:srgbClr val="FFFFFF"/>
                </a:solidFill>
              </a:rPr>
              <a:t>r</a:t>
            </a:r>
            <a:r>
              <a:rPr dirty="0" sz="4400" spc="-70">
                <a:solidFill>
                  <a:srgbClr val="FFFFFF"/>
                </a:solidFill>
              </a:rPr>
              <a:t>n</a:t>
            </a:r>
            <a:r>
              <a:rPr dirty="0" sz="4400" spc="-420">
                <a:solidFill>
                  <a:srgbClr val="FFFFFF"/>
                </a:solidFill>
              </a:rPr>
              <a:t>a</a:t>
            </a:r>
            <a:r>
              <a:rPr dirty="0" sz="4400" spc="125">
                <a:solidFill>
                  <a:srgbClr val="FFFFFF"/>
                </a:solidFill>
              </a:rPr>
              <a:t>t</a:t>
            </a:r>
            <a:r>
              <a:rPr dirty="0" sz="4400" spc="95">
                <a:solidFill>
                  <a:srgbClr val="FFFFFF"/>
                </a:solidFill>
              </a:rPr>
              <a:t>i</a:t>
            </a:r>
            <a:r>
              <a:rPr dirty="0" sz="4400" spc="-160">
                <a:solidFill>
                  <a:srgbClr val="FFFFFF"/>
                </a:solidFill>
              </a:rPr>
              <a:t>o</a:t>
            </a:r>
            <a:r>
              <a:rPr dirty="0" sz="4400" spc="-160">
                <a:solidFill>
                  <a:srgbClr val="FFFFFF"/>
                </a:solidFill>
              </a:rPr>
              <a:t>n</a:t>
            </a:r>
            <a:r>
              <a:rPr dirty="0" sz="4400" spc="-375">
                <a:solidFill>
                  <a:srgbClr val="FFFFFF"/>
                </a:solidFill>
              </a:rPr>
              <a:t>a</a:t>
            </a:r>
            <a:r>
              <a:rPr dirty="0" sz="4400" spc="-10">
                <a:solidFill>
                  <a:srgbClr val="FFFFFF"/>
                </a:solidFill>
              </a:rPr>
              <a:t>l  </a:t>
            </a:r>
            <a:r>
              <a:rPr dirty="0" sz="4400" spc="-229">
                <a:solidFill>
                  <a:srgbClr val="FFFFFF"/>
                </a:solidFill>
              </a:rPr>
              <a:t>Education</a:t>
            </a:r>
            <a:endParaRPr sz="4400"/>
          </a:p>
        </p:txBody>
      </p:sp>
      <p:sp>
        <p:nvSpPr>
          <p:cNvPr id="11" name="object 11"/>
          <p:cNvSpPr txBox="1"/>
          <p:nvPr/>
        </p:nvSpPr>
        <p:spPr>
          <a:xfrm>
            <a:off x="840739" y="2269365"/>
            <a:ext cx="5154930" cy="2649855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240665" marR="11430" indent="-228600">
              <a:lnSpc>
                <a:spcPts val="1939"/>
              </a:lnSpc>
              <a:spcBef>
                <a:spcPts val="34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Fall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2020,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students 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comprised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4.4% </a:t>
            </a:r>
            <a:r>
              <a:rPr dirty="0" sz="1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5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13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; 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international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graduate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students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accounted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Arial"/>
                <a:cs typeface="Arial"/>
              </a:rPr>
              <a:t>16.4% </a:t>
            </a:r>
            <a:r>
              <a:rPr dirty="0" sz="1800" spc="-48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4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7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1800" spc="-2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7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pu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241300" marR="5080" indent="-228600">
              <a:lnSpc>
                <a:spcPts val="1939"/>
              </a:lnSpc>
              <a:spcBef>
                <a:spcPts val="102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800" spc="-13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enrollment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graduate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students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decreased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over 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Fall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2019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45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students,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745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 spc="-4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700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2020.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13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undergraduate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students 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decreased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153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students,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662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Fall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2019 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509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Fall 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2020.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995" y="129540"/>
              <a:ext cx="3560063" cy="5425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0000">
                <a:alpha val="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11786870" cy="6858000"/>
            </a:xfrm>
            <a:custGeom>
              <a:avLst/>
              <a:gdLst/>
              <a:ahLst/>
              <a:cxnLst/>
              <a:rect l="l" t="t" r="r" b="b"/>
              <a:pathLst>
                <a:path w="11786870" h="6858000">
                  <a:moveTo>
                    <a:pt x="11786616" y="6858000"/>
                  </a:moveTo>
                  <a:lnTo>
                    <a:pt x="8610498" y="0"/>
                  </a:lnTo>
                  <a:lnTo>
                    <a:pt x="405257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3581400" y="6858000"/>
                  </a:lnTo>
                  <a:lnTo>
                    <a:pt x="11786616" y="6858000"/>
                  </a:lnTo>
                  <a:close/>
                </a:path>
              </a:pathLst>
            </a:custGeom>
            <a:solidFill>
              <a:srgbClr val="000000">
                <a:alpha val="30194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11766" y="710891"/>
            <a:ext cx="527367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5">
                <a:solidFill>
                  <a:srgbClr val="FFFFFF"/>
                </a:solidFill>
              </a:rPr>
              <a:t>I</a:t>
            </a:r>
            <a:r>
              <a:rPr dirty="0" sz="4400" spc="-254">
                <a:solidFill>
                  <a:srgbClr val="FFFFFF"/>
                </a:solidFill>
              </a:rPr>
              <a:t>n</a:t>
            </a:r>
            <a:r>
              <a:rPr dirty="0" sz="4400" spc="175">
                <a:solidFill>
                  <a:srgbClr val="FFFFFF"/>
                </a:solidFill>
              </a:rPr>
              <a:t>t</a:t>
            </a:r>
            <a:r>
              <a:rPr dirty="0" sz="4400" spc="-280">
                <a:solidFill>
                  <a:srgbClr val="FFFFFF"/>
                </a:solidFill>
              </a:rPr>
              <a:t>e</a:t>
            </a:r>
            <a:r>
              <a:rPr dirty="0" sz="4400" spc="-35">
                <a:solidFill>
                  <a:srgbClr val="FFFFFF"/>
                </a:solidFill>
              </a:rPr>
              <a:t>r</a:t>
            </a:r>
            <a:r>
              <a:rPr dirty="0" sz="4400" spc="-70">
                <a:solidFill>
                  <a:srgbClr val="FFFFFF"/>
                </a:solidFill>
              </a:rPr>
              <a:t>n</a:t>
            </a:r>
            <a:r>
              <a:rPr dirty="0" sz="4400" spc="-420">
                <a:solidFill>
                  <a:srgbClr val="FFFFFF"/>
                </a:solidFill>
              </a:rPr>
              <a:t>a</a:t>
            </a:r>
            <a:r>
              <a:rPr dirty="0" sz="4400" spc="125">
                <a:solidFill>
                  <a:srgbClr val="FFFFFF"/>
                </a:solidFill>
              </a:rPr>
              <a:t>t</a:t>
            </a:r>
            <a:r>
              <a:rPr dirty="0" sz="4400" spc="95">
                <a:solidFill>
                  <a:srgbClr val="FFFFFF"/>
                </a:solidFill>
              </a:rPr>
              <a:t>i</a:t>
            </a:r>
            <a:r>
              <a:rPr dirty="0" sz="4400" spc="-160">
                <a:solidFill>
                  <a:srgbClr val="FFFFFF"/>
                </a:solidFill>
              </a:rPr>
              <a:t>o</a:t>
            </a:r>
            <a:r>
              <a:rPr dirty="0" sz="4400" spc="-160">
                <a:solidFill>
                  <a:srgbClr val="FFFFFF"/>
                </a:solidFill>
              </a:rPr>
              <a:t>n</a:t>
            </a:r>
            <a:r>
              <a:rPr dirty="0" sz="4400" spc="-375">
                <a:solidFill>
                  <a:srgbClr val="FFFFFF"/>
                </a:solidFill>
              </a:rPr>
              <a:t>a</a:t>
            </a:r>
            <a:r>
              <a:rPr dirty="0" sz="4400" spc="-10">
                <a:solidFill>
                  <a:srgbClr val="FFFFFF"/>
                </a:solidFill>
              </a:rPr>
              <a:t>l</a:t>
            </a:r>
            <a:r>
              <a:rPr dirty="0" sz="4400" spc="-229">
                <a:solidFill>
                  <a:srgbClr val="FFFFFF"/>
                </a:solidFill>
              </a:rPr>
              <a:t> </a:t>
            </a:r>
            <a:r>
              <a:rPr dirty="0" sz="4400" spc="-850">
                <a:solidFill>
                  <a:srgbClr val="FFFFFF"/>
                </a:solidFill>
              </a:rPr>
              <a:t>E</a:t>
            </a:r>
            <a:r>
              <a:rPr dirty="0" sz="4400" spc="-160">
                <a:solidFill>
                  <a:srgbClr val="FFFFFF"/>
                </a:solidFill>
              </a:rPr>
              <a:t>du</a:t>
            </a:r>
            <a:r>
              <a:rPr dirty="0" sz="4400" spc="-380">
                <a:solidFill>
                  <a:srgbClr val="FFFFFF"/>
                </a:solidFill>
              </a:rPr>
              <a:t>c</a:t>
            </a:r>
            <a:r>
              <a:rPr dirty="0" sz="4400" spc="-420">
                <a:solidFill>
                  <a:srgbClr val="FFFFFF"/>
                </a:solidFill>
              </a:rPr>
              <a:t>a</a:t>
            </a:r>
            <a:r>
              <a:rPr dirty="0" sz="4400" spc="125">
                <a:solidFill>
                  <a:srgbClr val="FFFFFF"/>
                </a:solidFill>
              </a:rPr>
              <a:t>t</a:t>
            </a:r>
            <a:r>
              <a:rPr dirty="0" sz="4400" spc="95">
                <a:solidFill>
                  <a:srgbClr val="FFFFFF"/>
                </a:solidFill>
              </a:rPr>
              <a:t>i</a:t>
            </a:r>
            <a:r>
              <a:rPr dirty="0" sz="4400" spc="-160">
                <a:solidFill>
                  <a:srgbClr val="FFFFFF"/>
                </a:solidFill>
              </a:rPr>
              <a:t>o</a:t>
            </a:r>
            <a:r>
              <a:rPr dirty="0" sz="4400" spc="-160">
                <a:solidFill>
                  <a:srgbClr val="FFFFFF"/>
                </a:solidFill>
              </a:rPr>
              <a:t>n</a:t>
            </a:r>
            <a:endParaRPr sz="4400"/>
          </a:p>
        </p:txBody>
      </p:sp>
      <p:sp>
        <p:nvSpPr>
          <p:cNvPr id="11" name="object 11"/>
          <p:cNvSpPr txBox="1"/>
          <p:nvPr/>
        </p:nvSpPr>
        <p:spPr>
          <a:xfrm>
            <a:off x="916939" y="2185202"/>
            <a:ext cx="4734560" cy="3548379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2700" marR="126364">
              <a:lnSpc>
                <a:spcPts val="1839"/>
              </a:lnSpc>
              <a:spcBef>
                <a:spcPts val="330"/>
              </a:spcBef>
            </a:pPr>
            <a:r>
              <a:rPr dirty="0" sz="1700" spc="-21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4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ni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9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10">
                <a:solidFill>
                  <a:srgbClr val="FFFFFF"/>
                </a:solidFill>
                <a:latin typeface="Arial"/>
                <a:cs typeface="Arial"/>
              </a:rPr>
              <a:t>ity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4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II</a:t>
            </a:r>
            <a:r>
              <a:rPr dirty="0" sz="1700" spc="-3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s  </a:t>
            </a: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dirty="0" sz="1700" spc="-6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0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sspo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6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3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3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4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4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40  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chosen 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among 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200+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peer 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institutions </a:t>
            </a:r>
            <a:r>
              <a:rPr dirty="0" sz="1700" spc="2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receive </a:t>
            </a: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grant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amount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$3,625.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grant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enables 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dirty="0" sz="17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25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lig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ib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tud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685"/>
              </a:lnSpc>
            </a:pP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$145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toward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passport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application.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ts val="1839"/>
              </a:lnSpc>
              <a:spcBef>
                <a:spcPts val="125"/>
              </a:spcBef>
            </a:pPr>
            <a:r>
              <a:rPr dirty="0" sz="1700" spc="-3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1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ds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6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0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1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ible 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students 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thereby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ameliorating 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early 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barrier </a:t>
            </a:r>
            <a:r>
              <a:rPr dirty="0" sz="1700" spc="2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study 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abroad.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Additionally, 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several </a:t>
            </a:r>
            <a:r>
              <a:rPr dirty="0" sz="1700" spc="-105">
                <a:solidFill>
                  <a:srgbClr val="FFFFFF"/>
                </a:solidFill>
                <a:latin typeface="Arial"/>
                <a:cs typeface="Arial"/>
              </a:rPr>
              <a:t>campus 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colleagues </a:t>
            </a:r>
            <a:r>
              <a:rPr dirty="0" sz="1700" spc="-45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3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ine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thi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7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nh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0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sspo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95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dirty="0" sz="1700" spc="-60">
                <a:solidFill>
                  <a:srgbClr val="FFFFFF"/>
                </a:solidFill>
                <a:latin typeface="Arial"/>
                <a:cs typeface="Arial"/>
              </a:rPr>
              <a:t>Project,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including Enrollment 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Services/Office 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Nationally Competitive 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Awards 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($10,000), 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700" spc="-210">
                <a:solidFill>
                  <a:srgbClr val="FFFFFF"/>
                </a:solidFill>
                <a:latin typeface="Arial"/>
                <a:cs typeface="Arial"/>
              </a:rPr>
              <a:t>eCAP 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ine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$5</a:t>
            </a:r>
            <a:r>
              <a:rPr dirty="0" sz="1700" spc="-6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000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60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75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bo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3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8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8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ull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2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l  </a:t>
            </a:r>
            <a:r>
              <a:rPr dirty="0" sz="17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thi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40">
                <a:solidFill>
                  <a:srgbClr val="FFFFFF"/>
                </a:solidFill>
                <a:latin typeface="Arial"/>
                <a:cs typeface="Arial"/>
              </a:rPr>
              <a:t>ss.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7576" y="2574036"/>
            <a:ext cx="4936210" cy="322173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3474720"/>
            </a:xfrm>
            <a:custGeom>
              <a:avLst/>
              <a:gdLst/>
              <a:ahLst/>
              <a:cxnLst/>
              <a:rect l="l" t="t" r="r" b="b"/>
              <a:pathLst>
                <a:path w="413384" h="3474720">
                  <a:moveTo>
                    <a:pt x="0" y="3474720"/>
                  </a:moveTo>
                  <a:lnTo>
                    <a:pt x="413016" y="3474720"/>
                  </a:lnTo>
                  <a:lnTo>
                    <a:pt x="413016" y="0"/>
                  </a:lnTo>
                  <a:lnTo>
                    <a:pt x="0" y="0"/>
                  </a:lnTo>
                  <a:lnTo>
                    <a:pt x="0" y="347472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5999988" y="0"/>
            <a:ext cx="6192520" cy="6858000"/>
            <a:chOff x="5999988" y="0"/>
            <a:chExt cx="619252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995" y="129540"/>
              <a:ext cx="3560063" cy="5425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91428" y="3474720"/>
              <a:ext cx="6101080" cy="3383279"/>
            </a:xfrm>
            <a:custGeom>
              <a:avLst/>
              <a:gdLst/>
              <a:ahLst/>
              <a:cxnLst/>
              <a:rect l="l" t="t" r="r" b="b"/>
              <a:pathLst>
                <a:path w="6101080" h="3383279">
                  <a:moveTo>
                    <a:pt x="6100584" y="0"/>
                  </a:moveTo>
                  <a:lnTo>
                    <a:pt x="0" y="0"/>
                  </a:lnTo>
                  <a:lnTo>
                    <a:pt x="0" y="3383279"/>
                  </a:lnTo>
                  <a:lnTo>
                    <a:pt x="6100584" y="3383279"/>
                  </a:lnTo>
                  <a:lnTo>
                    <a:pt x="6100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999988" y="0"/>
              <a:ext cx="6192520" cy="6858000"/>
            </a:xfrm>
            <a:custGeom>
              <a:avLst/>
              <a:gdLst/>
              <a:ahLst/>
              <a:cxnLst/>
              <a:rect l="l" t="t" r="r" b="b"/>
              <a:pathLst>
                <a:path w="6192520" h="6858000">
                  <a:moveTo>
                    <a:pt x="619202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192024" y="6858000"/>
                  </a:lnTo>
                  <a:lnTo>
                    <a:pt x="6192024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096000" y="0"/>
              <a:ext cx="3002280" cy="3383279"/>
            </a:xfrm>
            <a:custGeom>
              <a:avLst/>
              <a:gdLst/>
              <a:ahLst/>
              <a:cxnLst/>
              <a:rect l="l" t="t" r="r" b="b"/>
              <a:pathLst>
                <a:path w="3002279" h="3383279">
                  <a:moveTo>
                    <a:pt x="3002279" y="0"/>
                  </a:moveTo>
                  <a:lnTo>
                    <a:pt x="0" y="0"/>
                  </a:lnTo>
                  <a:lnTo>
                    <a:pt x="0" y="3383279"/>
                  </a:lnTo>
                  <a:lnTo>
                    <a:pt x="3002279" y="3383279"/>
                  </a:lnTo>
                  <a:lnTo>
                    <a:pt x="3002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0612" y="611123"/>
              <a:ext cx="2342019" cy="216095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189720" y="0"/>
              <a:ext cx="3002280" cy="3383279"/>
            </a:xfrm>
            <a:custGeom>
              <a:avLst/>
              <a:gdLst/>
              <a:ahLst/>
              <a:cxnLst/>
              <a:rect l="l" t="t" r="r" b="b"/>
              <a:pathLst>
                <a:path w="3002279" h="3383279">
                  <a:moveTo>
                    <a:pt x="3002279" y="0"/>
                  </a:moveTo>
                  <a:lnTo>
                    <a:pt x="0" y="0"/>
                  </a:lnTo>
                  <a:lnTo>
                    <a:pt x="0" y="3383279"/>
                  </a:lnTo>
                  <a:lnTo>
                    <a:pt x="3002279" y="3383279"/>
                  </a:lnTo>
                  <a:lnTo>
                    <a:pt x="3002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2140" y="757427"/>
              <a:ext cx="2365094" cy="18683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3780" y="3796284"/>
              <a:ext cx="3520427" cy="256030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16939" y="826493"/>
            <a:ext cx="2921000" cy="1300480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z="4400" spc="-105">
                <a:solidFill>
                  <a:srgbClr val="FFFFFF"/>
                </a:solidFill>
              </a:rPr>
              <a:t>I</a:t>
            </a:r>
            <a:r>
              <a:rPr dirty="0" sz="4400" spc="-254">
                <a:solidFill>
                  <a:srgbClr val="FFFFFF"/>
                </a:solidFill>
              </a:rPr>
              <a:t>n</a:t>
            </a:r>
            <a:r>
              <a:rPr dirty="0" sz="4400" spc="175">
                <a:solidFill>
                  <a:srgbClr val="FFFFFF"/>
                </a:solidFill>
              </a:rPr>
              <a:t>t</a:t>
            </a:r>
            <a:r>
              <a:rPr dirty="0" sz="4400" spc="-280">
                <a:solidFill>
                  <a:srgbClr val="FFFFFF"/>
                </a:solidFill>
              </a:rPr>
              <a:t>e</a:t>
            </a:r>
            <a:r>
              <a:rPr dirty="0" sz="4400" spc="-35">
                <a:solidFill>
                  <a:srgbClr val="FFFFFF"/>
                </a:solidFill>
              </a:rPr>
              <a:t>r</a:t>
            </a:r>
            <a:r>
              <a:rPr dirty="0" sz="4400" spc="-70">
                <a:solidFill>
                  <a:srgbClr val="FFFFFF"/>
                </a:solidFill>
              </a:rPr>
              <a:t>n</a:t>
            </a:r>
            <a:r>
              <a:rPr dirty="0" sz="4400" spc="-420">
                <a:solidFill>
                  <a:srgbClr val="FFFFFF"/>
                </a:solidFill>
              </a:rPr>
              <a:t>a</a:t>
            </a:r>
            <a:r>
              <a:rPr dirty="0" sz="4400" spc="125">
                <a:solidFill>
                  <a:srgbClr val="FFFFFF"/>
                </a:solidFill>
              </a:rPr>
              <a:t>t</a:t>
            </a:r>
            <a:r>
              <a:rPr dirty="0" sz="4400" spc="95">
                <a:solidFill>
                  <a:srgbClr val="FFFFFF"/>
                </a:solidFill>
              </a:rPr>
              <a:t>i</a:t>
            </a:r>
            <a:r>
              <a:rPr dirty="0" sz="4400" spc="-160">
                <a:solidFill>
                  <a:srgbClr val="FFFFFF"/>
                </a:solidFill>
              </a:rPr>
              <a:t>o</a:t>
            </a:r>
            <a:r>
              <a:rPr dirty="0" sz="4400" spc="-160">
                <a:solidFill>
                  <a:srgbClr val="FFFFFF"/>
                </a:solidFill>
              </a:rPr>
              <a:t>n</a:t>
            </a:r>
            <a:r>
              <a:rPr dirty="0" sz="4400" spc="-375">
                <a:solidFill>
                  <a:srgbClr val="FFFFFF"/>
                </a:solidFill>
              </a:rPr>
              <a:t>a</a:t>
            </a:r>
            <a:r>
              <a:rPr dirty="0" sz="4400" spc="-10">
                <a:solidFill>
                  <a:srgbClr val="FFFFFF"/>
                </a:solidFill>
              </a:rPr>
              <a:t>l  </a:t>
            </a:r>
            <a:r>
              <a:rPr dirty="0" sz="4400" spc="-229">
                <a:solidFill>
                  <a:srgbClr val="FFFFFF"/>
                </a:solidFill>
              </a:rPr>
              <a:t>Education</a:t>
            </a:r>
            <a:endParaRPr sz="4400"/>
          </a:p>
        </p:txBody>
      </p:sp>
      <p:sp>
        <p:nvSpPr>
          <p:cNvPr id="16" name="object 16"/>
          <p:cNvSpPr txBox="1"/>
          <p:nvPr/>
        </p:nvSpPr>
        <p:spPr>
          <a:xfrm>
            <a:off x="916939" y="2541863"/>
            <a:ext cx="4436110" cy="344233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241300" marR="10795" indent="-228600">
              <a:lnSpc>
                <a:spcPts val="1839"/>
              </a:lnSpc>
              <a:spcBef>
                <a:spcPts val="33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3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4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49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3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700" spc="-17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6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8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15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700" spc="-105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dirty="0" sz="17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114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ly  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participated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700" spc="-35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1700" spc="-60">
                <a:solidFill>
                  <a:srgbClr val="FFFFFF"/>
                </a:solidFill>
                <a:latin typeface="Arial"/>
                <a:cs typeface="Arial"/>
              </a:rPr>
              <a:t>Culture 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Team, </a:t>
            </a:r>
            <a:r>
              <a:rPr dirty="0" sz="17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20">
                <a:solidFill>
                  <a:srgbClr val="FFFFFF"/>
                </a:solidFill>
                <a:latin typeface="Arial"/>
                <a:cs typeface="Arial"/>
              </a:rPr>
              <a:t>ir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ultu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5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35">
                <a:solidFill>
                  <a:srgbClr val="FFFFFF"/>
                </a:solidFill>
                <a:latin typeface="Arial"/>
                <a:cs typeface="Arial"/>
              </a:rPr>
              <a:t>ts.  </a:t>
            </a: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dd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2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1700" spc="3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21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tud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15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700" spc="-1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6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9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15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700" spc="-11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s  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ling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108  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1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tud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35">
                <a:solidFill>
                  <a:srgbClr val="FFFFFF"/>
                </a:solidFill>
                <a:latin typeface="Arial"/>
                <a:cs typeface="Arial"/>
              </a:rPr>
              <a:t>ts  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9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35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55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9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700">
              <a:latin typeface="Arial"/>
              <a:cs typeface="Arial"/>
            </a:endParaRPr>
          </a:p>
          <a:p>
            <a:pPr marL="241300" marR="5080" indent="-228600">
              <a:lnSpc>
                <a:spcPts val="1839"/>
              </a:lnSpc>
              <a:spcBef>
                <a:spcPts val="97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39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2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1700" spc="3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tud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6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dirty="0" sz="1700" spc="-3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matched </a:t>
            </a:r>
            <a:r>
              <a:rPr dirty="0" sz="1700" spc="2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33 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Friendship 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Families 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1700" spc="-3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idu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4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7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Friendship 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Family 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Program. 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17 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tud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wit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tic  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tud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pus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4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ur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2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pus  </a:t>
            </a:r>
            <a:r>
              <a:rPr dirty="0" sz="1700" spc="-32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dirty="0" sz="1700" spc="-18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11610" cy="6858000"/>
          </a:xfrm>
          <a:custGeom>
            <a:avLst/>
            <a:gdLst/>
            <a:ahLst/>
            <a:cxnLst/>
            <a:rect l="l" t="t" r="r" b="b"/>
            <a:pathLst>
              <a:path w="11611610" h="6858000">
                <a:moveTo>
                  <a:pt x="0" y="6858000"/>
                </a:moveTo>
                <a:lnTo>
                  <a:pt x="11611356" y="6858000"/>
                </a:lnTo>
                <a:lnTo>
                  <a:pt x="116113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4" name="object 4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8995" y="129540"/>
              <a:ext cx="3560063" cy="5425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0000">
                <a:alpha val="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11786870" cy="6858000"/>
            </a:xfrm>
            <a:custGeom>
              <a:avLst/>
              <a:gdLst/>
              <a:ahLst/>
              <a:cxnLst/>
              <a:rect l="l" t="t" r="r" b="b"/>
              <a:pathLst>
                <a:path w="11786870" h="6858000">
                  <a:moveTo>
                    <a:pt x="11786616" y="6858000"/>
                  </a:moveTo>
                  <a:lnTo>
                    <a:pt x="8610498" y="0"/>
                  </a:lnTo>
                  <a:lnTo>
                    <a:pt x="405257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3581400" y="6858000"/>
                  </a:lnTo>
                  <a:lnTo>
                    <a:pt x="11786616" y="6858000"/>
                  </a:lnTo>
                  <a:close/>
                </a:path>
              </a:pathLst>
            </a:custGeom>
            <a:solidFill>
              <a:srgbClr val="000000">
                <a:alpha val="30194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11741" y="692950"/>
            <a:ext cx="527367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5">
                <a:solidFill>
                  <a:srgbClr val="FFFFFF"/>
                </a:solidFill>
              </a:rPr>
              <a:t>I</a:t>
            </a:r>
            <a:r>
              <a:rPr dirty="0" sz="4400" spc="-254">
                <a:solidFill>
                  <a:srgbClr val="FFFFFF"/>
                </a:solidFill>
              </a:rPr>
              <a:t>n</a:t>
            </a:r>
            <a:r>
              <a:rPr dirty="0" sz="4400" spc="175">
                <a:solidFill>
                  <a:srgbClr val="FFFFFF"/>
                </a:solidFill>
              </a:rPr>
              <a:t>t</a:t>
            </a:r>
            <a:r>
              <a:rPr dirty="0" sz="4400" spc="-280">
                <a:solidFill>
                  <a:srgbClr val="FFFFFF"/>
                </a:solidFill>
              </a:rPr>
              <a:t>e</a:t>
            </a:r>
            <a:r>
              <a:rPr dirty="0" sz="4400" spc="-35">
                <a:solidFill>
                  <a:srgbClr val="FFFFFF"/>
                </a:solidFill>
              </a:rPr>
              <a:t>r</a:t>
            </a:r>
            <a:r>
              <a:rPr dirty="0" sz="4400" spc="-70">
                <a:solidFill>
                  <a:srgbClr val="FFFFFF"/>
                </a:solidFill>
              </a:rPr>
              <a:t>n</a:t>
            </a:r>
            <a:r>
              <a:rPr dirty="0" sz="4400" spc="-420">
                <a:solidFill>
                  <a:srgbClr val="FFFFFF"/>
                </a:solidFill>
              </a:rPr>
              <a:t>a</a:t>
            </a:r>
            <a:r>
              <a:rPr dirty="0" sz="4400" spc="125">
                <a:solidFill>
                  <a:srgbClr val="FFFFFF"/>
                </a:solidFill>
              </a:rPr>
              <a:t>t</a:t>
            </a:r>
            <a:r>
              <a:rPr dirty="0" sz="4400" spc="95">
                <a:solidFill>
                  <a:srgbClr val="FFFFFF"/>
                </a:solidFill>
              </a:rPr>
              <a:t>i</a:t>
            </a:r>
            <a:r>
              <a:rPr dirty="0" sz="4400" spc="-160">
                <a:solidFill>
                  <a:srgbClr val="FFFFFF"/>
                </a:solidFill>
              </a:rPr>
              <a:t>o</a:t>
            </a:r>
            <a:r>
              <a:rPr dirty="0" sz="4400" spc="-160">
                <a:solidFill>
                  <a:srgbClr val="FFFFFF"/>
                </a:solidFill>
              </a:rPr>
              <a:t>n</a:t>
            </a:r>
            <a:r>
              <a:rPr dirty="0" sz="4400" spc="-375">
                <a:solidFill>
                  <a:srgbClr val="FFFFFF"/>
                </a:solidFill>
              </a:rPr>
              <a:t>a</a:t>
            </a:r>
            <a:r>
              <a:rPr dirty="0" sz="4400" spc="-10">
                <a:solidFill>
                  <a:srgbClr val="FFFFFF"/>
                </a:solidFill>
              </a:rPr>
              <a:t>l</a:t>
            </a:r>
            <a:r>
              <a:rPr dirty="0" sz="4400" spc="-229">
                <a:solidFill>
                  <a:srgbClr val="FFFFFF"/>
                </a:solidFill>
              </a:rPr>
              <a:t> </a:t>
            </a:r>
            <a:r>
              <a:rPr dirty="0" sz="4400" spc="-850">
                <a:solidFill>
                  <a:srgbClr val="FFFFFF"/>
                </a:solidFill>
              </a:rPr>
              <a:t>E</a:t>
            </a:r>
            <a:r>
              <a:rPr dirty="0" sz="4400" spc="-160">
                <a:solidFill>
                  <a:srgbClr val="FFFFFF"/>
                </a:solidFill>
              </a:rPr>
              <a:t>du</a:t>
            </a:r>
            <a:r>
              <a:rPr dirty="0" sz="4400" spc="-380">
                <a:solidFill>
                  <a:srgbClr val="FFFFFF"/>
                </a:solidFill>
              </a:rPr>
              <a:t>c</a:t>
            </a:r>
            <a:r>
              <a:rPr dirty="0" sz="4400" spc="-420">
                <a:solidFill>
                  <a:srgbClr val="FFFFFF"/>
                </a:solidFill>
              </a:rPr>
              <a:t>a</a:t>
            </a:r>
            <a:r>
              <a:rPr dirty="0" sz="4400" spc="125">
                <a:solidFill>
                  <a:srgbClr val="FFFFFF"/>
                </a:solidFill>
              </a:rPr>
              <a:t>t</a:t>
            </a:r>
            <a:r>
              <a:rPr dirty="0" sz="4400" spc="95">
                <a:solidFill>
                  <a:srgbClr val="FFFFFF"/>
                </a:solidFill>
              </a:rPr>
              <a:t>i</a:t>
            </a:r>
            <a:r>
              <a:rPr dirty="0" sz="4400" spc="-160">
                <a:solidFill>
                  <a:srgbClr val="FFFFFF"/>
                </a:solidFill>
              </a:rPr>
              <a:t>o</a:t>
            </a:r>
            <a:r>
              <a:rPr dirty="0" sz="4400" spc="-160">
                <a:solidFill>
                  <a:srgbClr val="FFFFFF"/>
                </a:solidFill>
              </a:rPr>
              <a:t>n</a:t>
            </a:r>
            <a:endParaRPr sz="4400"/>
          </a:p>
        </p:txBody>
      </p:sp>
      <p:sp>
        <p:nvSpPr>
          <p:cNvPr id="11" name="object 11"/>
          <p:cNvSpPr txBox="1"/>
          <p:nvPr/>
        </p:nvSpPr>
        <p:spPr>
          <a:xfrm>
            <a:off x="916939" y="2177582"/>
            <a:ext cx="4596130" cy="170307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dirty="0" sz="2000" spc="-17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1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1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3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83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tu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ts  </a:t>
            </a:r>
            <a:r>
              <a:rPr dirty="0" sz="2000" spc="5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5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75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;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s  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99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2019.</a:t>
            </a:r>
            <a:r>
              <a:rPr dirty="0" sz="20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dirty="0" sz="20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3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115</a:t>
            </a:r>
            <a:r>
              <a:rPr dirty="0" sz="2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22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 spc="25">
                <a:solidFill>
                  <a:srgbClr val="FFFFFF"/>
                </a:solidFill>
                <a:latin typeface="Arial"/>
                <a:cs typeface="Arial"/>
              </a:rPr>
              <a:t>tu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4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l  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204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25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2000" spc="-1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2020,</a:t>
            </a:r>
            <a:r>
              <a:rPr dirty="0" sz="2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000" spc="-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153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n  </a:t>
            </a:r>
            <a:r>
              <a:rPr dirty="0" sz="2000" spc="-35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2019.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7564" y="2570988"/>
            <a:ext cx="4924412" cy="32277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6939" y="609822"/>
            <a:ext cx="720217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500"/>
              <a:t>V</a:t>
            </a:r>
            <a:r>
              <a:rPr dirty="0" sz="4400" spc="-10"/>
              <a:t>i</a:t>
            </a:r>
            <a:r>
              <a:rPr dirty="0" sz="4400" spc="35"/>
              <a:t>rt</a:t>
            </a:r>
            <a:r>
              <a:rPr dirty="0" sz="4400" spc="55"/>
              <a:t>u</a:t>
            </a:r>
            <a:r>
              <a:rPr dirty="0" sz="4400" spc="-375"/>
              <a:t>a</a:t>
            </a:r>
            <a:r>
              <a:rPr dirty="0" sz="4400" spc="-10"/>
              <a:t>l</a:t>
            </a:r>
            <a:r>
              <a:rPr dirty="0" sz="4400" spc="-150"/>
              <a:t>,</a:t>
            </a:r>
            <a:r>
              <a:rPr dirty="0" sz="4400" spc="-240"/>
              <a:t> </a:t>
            </a:r>
            <a:r>
              <a:rPr dirty="0" sz="4400" spc="-190"/>
              <a:t>m</a:t>
            </a:r>
            <a:r>
              <a:rPr dirty="0" sz="4400" spc="-375"/>
              <a:t>a</a:t>
            </a:r>
            <a:r>
              <a:rPr dirty="0" sz="4400" spc="-500"/>
              <a:t>s</a:t>
            </a:r>
            <a:r>
              <a:rPr dirty="0" sz="4400" spc="-415"/>
              <a:t>k</a:t>
            </a:r>
            <a:r>
              <a:rPr dirty="0" sz="4400" spc="-280"/>
              <a:t>e</a:t>
            </a:r>
            <a:r>
              <a:rPr dirty="0" sz="4400" spc="-160"/>
              <a:t>d</a:t>
            </a:r>
            <a:r>
              <a:rPr dirty="0" sz="4400" spc="-240"/>
              <a:t> </a:t>
            </a:r>
            <a:r>
              <a:rPr dirty="0" sz="4400" spc="-375"/>
              <a:t>a</a:t>
            </a:r>
            <a:r>
              <a:rPr dirty="0" sz="4400" spc="-160"/>
              <a:t>nd</a:t>
            </a:r>
            <a:r>
              <a:rPr dirty="0" sz="4400" spc="-225"/>
              <a:t> </a:t>
            </a:r>
            <a:r>
              <a:rPr dirty="0" sz="4400" spc="-500"/>
              <a:t>s</a:t>
            </a:r>
            <a:r>
              <a:rPr dirty="0" sz="4400" spc="-280"/>
              <a:t>e</a:t>
            </a:r>
            <a:r>
              <a:rPr dirty="0" sz="4400" spc="-160"/>
              <a:t>p</a:t>
            </a:r>
            <a:r>
              <a:rPr dirty="0" sz="4400" spc="-375"/>
              <a:t>a</a:t>
            </a:r>
            <a:r>
              <a:rPr dirty="0" sz="4400" spc="-30"/>
              <a:t>r</a:t>
            </a:r>
            <a:r>
              <a:rPr dirty="0" sz="4400" spc="-420"/>
              <a:t>a</a:t>
            </a:r>
            <a:r>
              <a:rPr dirty="0" sz="4400" spc="175"/>
              <a:t>t</a:t>
            </a:r>
            <a:r>
              <a:rPr dirty="0" sz="4400" spc="-280"/>
              <a:t>e</a:t>
            </a:r>
            <a:r>
              <a:rPr dirty="0" sz="4400" spc="-160"/>
              <a:t>d</a:t>
            </a:r>
            <a:r>
              <a:rPr dirty="0" sz="4400" spc="-1410"/>
              <a:t>…</a:t>
            </a:r>
            <a:endParaRPr sz="4400"/>
          </a:p>
        </p:txBody>
      </p:sp>
      <p:grpSp>
        <p:nvGrpSpPr>
          <p:cNvPr id="7" name="object 7"/>
          <p:cNvGrpSpPr/>
          <p:nvPr/>
        </p:nvGrpSpPr>
        <p:grpSpPr>
          <a:xfrm>
            <a:off x="556259" y="1804416"/>
            <a:ext cx="10972800" cy="4889500"/>
            <a:chOff x="556259" y="1804416"/>
            <a:chExt cx="10972800" cy="48895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93379" y="2284476"/>
              <a:ext cx="3153154" cy="17891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08320" y="4120895"/>
              <a:ext cx="1714499" cy="2572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9971" y="1944624"/>
              <a:ext cx="3127246" cy="22204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70648" y="4351020"/>
              <a:ext cx="4058411" cy="23217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92780" y="2057400"/>
              <a:ext cx="1688591" cy="22509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99359" y="4509516"/>
              <a:ext cx="2417051" cy="20040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59" y="1804416"/>
              <a:ext cx="2293607" cy="22158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2396" y="3674364"/>
              <a:ext cx="2081783" cy="22174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26992" y="3726180"/>
              <a:ext cx="1867103" cy="13852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058920" cy="6858000"/>
          </a:xfrm>
          <a:custGeom>
            <a:avLst/>
            <a:gdLst/>
            <a:ahLst/>
            <a:cxnLst/>
            <a:rect l="l" t="t" r="r" b="b"/>
            <a:pathLst>
              <a:path w="4058920" h="6858000">
                <a:moveTo>
                  <a:pt x="4058412" y="0"/>
                </a:moveTo>
                <a:lnTo>
                  <a:pt x="0" y="0"/>
                </a:lnTo>
                <a:lnTo>
                  <a:pt x="0" y="6858000"/>
                </a:lnTo>
                <a:lnTo>
                  <a:pt x="4058412" y="6858000"/>
                </a:lnTo>
                <a:lnTo>
                  <a:pt x="4058412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1352543"/>
            <a:ext cx="2653665" cy="1183005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dirty="0" sz="4000" spc="-145">
                <a:solidFill>
                  <a:srgbClr val="FFFFFF"/>
                </a:solidFill>
              </a:rPr>
              <a:t>I</a:t>
            </a:r>
            <a:r>
              <a:rPr dirty="0" sz="4000" spc="-190">
                <a:solidFill>
                  <a:srgbClr val="FFFFFF"/>
                </a:solidFill>
              </a:rPr>
              <a:t>n</a:t>
            </a:r>
            <a:r>
              <a:rPr dirty="0" sz="4000" spc="155">
                <a:solidFill>
                  <a:srgbClr val="FFFFFF"/>
                </a:solidFill>
              </a:rPr>
              <a:t>t</a:t>
            </a:r>
            <a:r>
              <a:rPr dirty="0" sz="4000" spc="-105">
                <a:solidFill>
                  <a:srgbClr val="FFFFFF"/>
                </a:solidFill>
              </a:rPr>
              <a:t>er</a:t>
            </a:r>
            <a:r>
              <a:rPr dirty="0" sz="4000" spc="-155">
                <a:solidFill>
                  <a:srgbClr val="FFFFFF"/>
                </a:solidFill>
              </a:rPr>
              <a:t>n</a:t>
            </a:r>
            <a:r>
              <a:rPr dirty="0" sz="4000" spc="-380">
                <a:solidFill>
                  <a:srgbClr val="FFFFFF"/>
                </a:solidFill>
              </a:rPr>
              <a:t>a</a:t>
            </a:r>
            <a:r>
              <a:rPr dirty="0" sz="4000" spc="195">
                <a:solidFill>
                  <a:srgbClr val="FFFFFF"/>
                </a:solidFill>
              </a:rPr>
              <a:t>t</a:t>
            </a:r>
            <a:r>
              <a:rPr dirty="0" sz="4000" spc="-85">
                <a:solidFill>
                  <a:srgbClr val="FFFFFF"/>
                </a:solidFill>
              </a:rPr>
              <a:t>io</a:t>
            </a:r>
            <a:r>
              <a:rPr dirty="0" sz="4000" spc="-130">
                <a:solidFill>
                  <a:srgbClr val="FFFFFF"/>
                </a:solidFill>
              </a:rPr>
              <a:t>n</a:t>
            </a:r>
            <a:r>
              <a:rPr dirty="0" sz="4000" spc="-345">
                <a:solidFill>
                  <a:srgbClr val="FFFFFF"/>
                </a:solidFill>
              </a:rPr>
              <a:t>a</a:t>
            </a:r>
            <a:r>
              <a:rPr dirty="0" sz="4000" spc="-10">
                <a:solidFill>
                  <a:srgbClr val="FFFFFF"/>
                </a:solidFill>
              </a:rPr>
              <a:t>l  </a:t>
            </a:r>
            <a:r>
              <a:rPr dirty="0" sz="4000" spc="-215">
                <a:solidFill>
                  <a:srgbClr val="FFFFFF"/>
                </a:solidFill>
              </a:rPr>
              <a:t>Education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4459594" y="1425697"/>
            <a:ext cx="3239770" cy="424688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241300" marR="52069" indent="-228600">
              <a:lnSpc>
                <a:spcPts val="1300"/>
              </a:lnSpc>
              <a:spcBef>
                <a:spcPts val="26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200" spc="-5">
                <a:latin typeface="Lato"/>
                <a:cs typeface="Lato"/>
              </a:rPr>
              <a:t>Study</a:t>
            </a:r>
            <a:r>
              <a:rPr dirty="0" sz="1200" spc="-1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Abroad</a:t>
            </a:r>
            <a:r>
              <a:rPr dirty="0" sz="120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transformed</a:t>
            </a:r>
            <a:r>
              <a:rPr dirty="0" sz="1200" spc="2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itself, </a:t>
            </a:r>
            <a:r>
              <a:rPr dirty="0" sz="120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transcending</a:t>
            </a:r>
            <a:r>
              <a:rPr dirty="0" sz="1200" spc="2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country</a:t>
            </a:r>
            <a:r>
              <a:rPr dirty="0" sz="1200" spc="-1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borders</a:t>
            </a:r>
            <a:r>
              <a:rPr dirty="0" sz="1200" spc="2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virtually. 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Remote</a:t>
            </a:r>
            <a:r>
              <a:rPr dirty="0" sz="1200" spc="-1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global</a:t>
            </a:r>
            <a:r>
              <a:rPr dirty="0" sz="1200" spc="-5">
                <a:latin typeface="Lato"/>
                <a:cs typeface="Lato"/>
              </a:rPr>
              <a:t> learning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experiences</a:t>
            </a:r>
            <a:r>
              <a:rPr dirty="0" sz="1200" spc="3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like 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virtual</a:t>
            </a:r>
            <a:r>
              <a:rPr dirty="0" sz="1200" spc="1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international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internships</a:t>
            </a:r>
            <a:r>
              <a:rPr dirty="0" sz="1200" spc="4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and</a:t>
            </a:r>
            <a:r>
              <a:rPr dirty="0" sz="1200" spc="2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virtual </a:t>
            </a:r>
            <a:r>
              <a:rPr dirty="0" sz="1200">
                <a:latin typeface="Lato"/>
                <a:cs typeface="Lato"/>
              </a:rPr>
              <a:t> “study</a:t>
            </a:r>
            <a:r>
              <a:rPr dirty="0" sz="1200" spc="-5">
                <a:latin typeface="Lato"/>
                <a:cs typeface="Lato"/>
              </a:rPr>
              <a:t> abroad”</a:t>
            </a:r>
            <a:r>
              <a:rPr dirty="0" sz="1200" spc="1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programs</a:t>
            </a:r>
            <a:r>
              <a:rPr dirty="0" sz="1200" spc="2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emerged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timidly </a:t>
            </a:r>
            <a:r>
              <a:rPr dirty="0" sz="1200">
                <a:latin typeface="Lato"/>
                <a:cs typeface="Lato"/>
              </a:rPr>
              <a:t>in </a:t>
            </a:r>
            <a:r>
              <a:rPr dirty="0" sz="1200" spc="-29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summer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2020</a:t>
            </a:r>
            <a:r>
              <a:rPr dirty="0" sz="1200" spc="2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with</a:t>
            </a:r>
            <a:r>
              <a:rPr dirty="0" sz="1200" spc="-2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five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Honors</a:t>
            </a:r>
            <a:r>
              <a:rPr dirty="0" sz="120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students </a:t>
            </a:r>
            <a:r>
              <a:rPr dirty="0" sz="120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participating </a:t>
            </a:r>
            <a:r>
              <a:rPr dirty="0" sz="1200">
                <a:latin typeface="Lato"/>
                <a:cs typeface="Lato"/>
              </a:rPr>
              <a:t>in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a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pilot</a:t>
            </a:r>
            <a:r>
              <a:rPr dirty="0" sz="1200" spc="-1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program.</a:t>
            </a:r>
            <a:r>
              <a:rPr dirty="0" sz="1200" spc="2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But,</a:t>
            </a:r>
            <a:r>
              <a:rPr dirty="0" sz="1200" spc="-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by</a:t>
            </a:r>
            <a:r>
              <a:rPr dirty="0" sz="1200" spc="-1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the 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following</a:t>
            </a:r>
            <a:r>
              <a:rPr dirty="0" sz="1200" spc="-2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summer</a:t>
            </a:r>
            <a:r>
              <a:rPr dirty="0" sz="1200" spc="2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nearly</a:t>
            </a:r>
            <a:r>
              <a:rPr dirty="0" sz="1200" spc="1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as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many</a:t>
            </a:r>
            <a:r>
              <a:rPr dirty="0" sz="1200" spc="1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students </a:t>
            </a:r>
            <a:r>
              <a:rPr dirty="0" sz="120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studied</a:t>
            </a:r>
            <a:r>
              <a:rPr dirty="0" sz="1200" spc="1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abroad in-person</a:t>
            </a:r>
            <a:r>
              <a:rPr dirty="0" sz="1200" spc="3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(109)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as</a:t>
            </a:r>
            <a:r>
              <a:rPr dirty="0" sz="1200" spc="1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engaged 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in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a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virtual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global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learning</a:t>
            </a:r>
            <a:r>
              <a:rPr dirty="0" sz="1200" spc="2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experience</a:t>
            </a:r>
            <a:r>
              <a:rPr dirty="0" sz="1200" spc="3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(93).</a:t>
            </a:r>
            <a:endParaRPr sz="1200">
              <a:latin typeface="Lato"/>
              <a:cs typeface="Lato"/>
            </a:endParaRPr>
          </a:p>
          <a:p>
            <a:pPr marL="241300" marR="43815" indent="-228600">
              <a:lnSpc>
                <a:spcPts val="1300"/>
              </a:lnSpc>
              <a:spcBef>
                <a:spcPts val="9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200" spc="-5">
                <a:latin typeface="Lato"/>
                <a:cs typeface="Lato"/>
              </a:rPr>
              <a:t>Study Abroad</a:t>
            </a:r>
            <a:r>
              <a:rPr dirty="0" sz="1200">
                <a:latin typeface="Lato"/>
                <a:cs typeface="Lato"/>
              </a:rPr>
              <a:t> won a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competitive</a:t>
            </a:r>
            <a:r>
              <a:rPr dirty="0" sz="120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grant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from </a:t>
            </a:r>
            <a:r>
              <a:rPr dirty="0" sz="1200" spc="-29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the Forum </a:t>
            </a:r>
            <a:r>
              <a:rPr dirty="0" sz="1200" spc="-5">
                <a:latin typeface="Lato"/>
                <a:cs typeface="Lato"/>
              </a:rPr>
              <a:t>for Education Abroad for </a:t>
            </a:r>
            <a:r>
              <a:rPr dirty="0" sz="120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complementary crisis</a:t>
            </a:r>
            <a:r>
              <a:rPr dirty="0" sz="1200" spc="2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management </a:t>
            </a:r>
            <a:r>
              <a:rPr dirty="0" sz="120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consulting,</a:t>
            </a:r>
            <a:r>
              <a:rPr dirty="0" sz="1200">
                <a:latin typeface="Lato"/>
                <a:cs typeface="Lato"/>
              </a:rPr>
              <a:t> valued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at</a:t>
            </a:r>
            <a:r>
              <a:rPr dirty="0" sz="1200" spc="-1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nearly</a:t>
            </a:r>
            <a:r>
              <a:rPr dirty="0" sz="1200" spc="1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$6,000.</a:t>
            </a:r>
            <a:r>
              <a:rPr dirty="0" sz="1200" spc="3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This </a:t>
            </a:r>
            <a:r>
              <a:rPr dirty="0" sz="120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complementary consulting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was</a:t>
            </a:r>
            <a:r>
              <a:rPr dirty="0" sz="1200" spc="-1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offered</a:t>
            </a:r>
            <a:r>
              <a:rPr dirty="0" sz="1200" spc="3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to</a:t>
            </a:r>
            <a:r>
              <a:rPr dirty="0" sz="1200" spc="-2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a 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limited number</a:t>
            </a:r>
            <a:r>
              <a:rPr dirty="0" sz="1200" spc="2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of</a:t>
            </a:r>
            <a:r>
              <a:rPr dirty="0" sz="1200" spc="-1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Forum </a:t>
            </a:r>
            <a:r>
              <a:rPr dirty="0" sz="1200" spc="-5">
                <a:latin typeface="Lato"/>
                <a:cs typeface="Lato"/>
              </a:rPr>
              <a:t>member </a:t>
            </a:r>
            <a:r>
              <a:rPr dirty="0" sz="120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institutions,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based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on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demonstrated</a:t>
            </a:r>
            <a:r>
              <a:rPr dirty="0" sz="1200">
                <a:latin typeface="Lato"/>
                <a:cs typeface="Lato"/>
              </a:rPr>
              <a:t> need 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and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the</a:t>
            </a:r>
            <a:r>
              <a:rPr dirty="0" sz="1200" spc="-1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urgency</a:t>
            </a:r>
            <a:r>
              <a:rPr dirty="0" sz="1200" spc="2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of</a:t>
            </a:r>
            <a:r>
              <a:rPr dirty="0" sz="1200" spc="-1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current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challenges.</a:t>
            </a:r>
            <a:r>
              <a:rPr dirty="0" sz="1200" spc="3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The </a:t>
            </a:r>
            <a:r>
              <a:rPr dirty="0" sz="120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consultancy</a:t>
            </a:r>
            <a:r>
              <a:rPr dirty="0" sz="1200" spc="-1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lasted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about</a:t>
            </a:r>
            <a:r>
              <a:rPr dirty="0" sz="1200" spc="-5">
                <a:latin typeface="Lato"/>
                <a:cs typeface="Lato"/>
              </a:rPr>
              <a:t> 4-6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weeks 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beginning</a:t>
            </a:r>
            <a:r>
              <a:rPr dirty="0" sz="1200" spc="1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in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early</a:t>
            </a:r>
            <a:r>
              <a:rPr dirty="0" sz="1200" spc="1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November</a:t>
            </a:r>
            <a:r>
              <a:rPr dirty="0" sz="1200" spc="1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through</a:t>
            </a:r>
            <a:r>
              <a:rPr dirty="0" sz="1200" spc="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early </a:t>
            </a:r>
            <a:r>
              <a:rPr dirty="0" sz="1200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January.</a:t>
            </a:r>
            <a:endParaRPr sz="1200">
              <a:latin typeface="Lato"/>
              <a:cs typeface="Lato"/>
            </a:endParaRPr>
          </a:p>
          <a:p>
            <a:pPr algn="just" marL="241300" marR="5080" indent="-228600">
              <a:lnSpc>
                <a:spcPts val="1300"/>
              </a:lnSpc>
              <a:spcBef>
                <a:spcPts val="95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1200" spc="-5">
                <a:latin typeface="Lato"/>
                <a:cs typeface="Lato"/>
              </a:rPr>
              <a:t>The study abroad participation </a:t>
            </a:r>
            <a:r>
              <a:rPr dirty="0" sz="1200">
                <a:latin typeface="Lato"/>
                <a:cs typeface="Lato"/>
              </a:rPr>
              <a:t>of </a:t>
            </a:r>
            <a:r>
              <a:rPr dirty="0" sz="1200" spc="-5">
                <a:latin typeface="Lato"/>
                <a:cs typeface="Lato"/>
              </a:rPr>
              <a:t>graduating </a:t>
            </a:r>
            <a:r>
              <a:rPr dirty="0" sz="1200" spc="-295">
                <a:latin typeface="Lato"/>
                <a:cs typeface="Lato"/>
              </a:rPr>
              <a:t> </a:t>
            </a:r>
            <a:r>
              <a:rPr dirty="0" sz="1200" spc="-5">
                <a:latin typeface="Lato"/>
                <a:cs typeface="Lato"/>
              </a:rPr>
              <a:t>seniors </a:t>
            </a:r>
            <a:r>
              <a:rPr dirty="0" sz="1200">
                <a:latin typeface="Lato"/>
                <a:cs typeface="Lato"/>
              </a:rPr>
              <a:t>in FY20 was 16.4% </a:t>
            </a:r>
            <a:r>
              <a:rPr dirty="0" sz="1200" spc="-5">
                <a:latin typeface="Lato"/>
                <a:cs typeface="Lato"/>
              </a:rPr>
              <a:t>versus </a:t>
            </a:r>
            <a:r>
              <a:rPr dirty="0" sz="1200">
                <a:latin typeface="Lato"/>
                <a:cs typeface="Lato"/>
              </a:rPr>
              <a:t>17.9% </a:t>
            </a:r>
            <a:r>
              <a:rPr dirty="0" sz="1200" spc="-5">
                <a:latin typeface="Lato"/>
                <a:cs typeface="Lato"/>
              </a:rPr>
              <a:t>for </a:t>
            </a:r>
            <a:r>
              <a:rPr dirty="0" sz="1200" spc="-29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FY19</a:t>
            </a:r>
            <a:r>
              <a:rPr dirty="0" sz="1200" spc="-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and</a:t>
            </a:r>
            <a:r>
              <a:rPr dirty="0" sz="1200" spc="10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16.7%</a:t>
            </a:r>
            <a:r>
              <a:rPr dirty="0" sz="1200" spc="15">
                <a:latin typeface="Lato"/>
                <a:cs typeface="Lato"/>
              </a:rPr>
              <a:t> </a:t>
            </a:r>
            <a:r>
              <a:rPr dirty="0" sz="1200">
                <a:latin typeface="Lato"/>
                <a:cs typeface="Lato"/>
              </a:rPr>
              <a:t>in FY18.</a:t>
            </a:r>
            <a:endParaRPr sz="1200">
              <a:latin typeface="Lato"/>
              <a:cs typeface="La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30540" y="1412747"/>
            <a:ext cx="0" cy="3657600"/>
          </a:xfrm>
          <a:custGeom>
            <a:avLst/>
            <a:gdLst/>
            <a:ahLst/>
            <a:cxnLst/>
            <a:rect l="l" t="t" r="r" b="b"/>
            <a:pathLst>
              <a:path w="0"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530343" y="1419600"/>
            <a:ext cx="3033395" cy="400050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240665" marR="5080" indent="-228600">
              <a:lnSpc>
                <a:spcPts val="1730"/>
              </a:lnSpc>
              <a:spcBef>
                <a:spcPts val="31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600" spc="-10">
                <a:latin typeface="Lato"/>
                <a:cs typeface="Lato"/>
              </a:rPr>
              <a:t>Study Abroad</a:t>
            </a:r>
            <a:r>
              <a:rPr dirty="0" sz="1600" spc="38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registered</a:t>
            </a:r>
            <a:r>
              <a:rPr dirty="0" sz="1600" spc="40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a 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total</a:t>
            </a:r>
            <a:r>
              <a:rPr dirty="0" sz="1600" spc="1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of</a:t>
            </a:r>
            <a:r>
              <a:rPr dirty="0" sz="1600" spc="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1,557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applications 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(down</a:t>
            </a:r>
            <a:r>
              <a:rPr dirty="0" sz="1600" spc="2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46%</a:t>
            </a:r>
            <a:r>
              <a:rPr dirty="0" sz="1600" spc="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from</a:t>
            </a:r>
            <a:r>
              <a:rPr dirty="0" sz="1600" spc="1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last</a:t>
            </a:r>
            <a:r>
              <a:rPr dirty="0" sz="1600" spc="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year). 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Only</a:t>
            </a:r>
            <a:r>
              <a:rPr dirty="0" sz="1600" spc="5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the</a:t>
            </a:r>
            <a:r>
              <a:rPr dirty="0" sz="1600" spc="4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Rome</a:t>
            </a:r>
            <a:r>
              <a:rPr dirty="0" sz="1600" spc="6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Center</a:t>
            </a:r>
            <a:r>
              <a:rPr dirty="0" sz="1600" spc="6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was </a:t>
            </a:r>
            <a:r>
              <a:rPr dirty="0" sz="1600" spc="-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able</a:t>
            </a:r>
            <a:r>
              <a:rPr dirty="0" sz="1600" spc="-5">
                <a:latin typeface="Lato"/>
                <a:cs typeface="Lato"/>
              </a:rPr>
              <a:t> to</a:t>
            </a:r>
            <a:r>
              <a:rPr dirty="0" sz="1600" spc="39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run</a:t>
            </a:r>
            <a:r>
              <a:rPr dirty="0" sz="1600" spc="39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in-person </a:t>
            </a:r>
            <a:r>
              <a:rPr dirty="0" sz="1600" spc="-5">
                <a:latin typeface="Lato"/>
                <a:cs typeface="Lato"/>
              </a:rPr>
              <a:t> programs,</a:t>
            </a:r>
            <a:r>
              <a:rPr dirty="0" sz="1600" spc="5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beginning</a:t>
            </a:r>
            <a:r>
              <a:rPr dirty="0" sz="1600" spc="3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in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the </a:t>
            </a:r>
            <a:r>
              <a:rPr dirty="0" sz="1600" spc="-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summer</a:t>
            </a:r>
            <a:r>
              <a:rPr dirty="0" sz="1600" spc="1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2021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term.</a:t>
            </a:r>
            <a:r>
              <a:rPr dirty="0" sz="1600" spc="2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Total 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enrollment</a:t>
            </a:r>
            <a:r>
              <a:rPr dirty="0" sz="1600" spc="5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in</a:t>
            </a:r>
            <a:r>
              <a:rPr dirty="0" sz="1600" spc="-1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study</a:t>
            </a:r>
            <a:r>
              <a:rPr dirty="0" sz="1600" spc="1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abroad</a:t>
            </a:r>
            <a:r>
              <a:rPr dirty="0" sz="1600" spc="4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and </a:t>
            </a:r>
            <a:r>
              <a:rPr dirty="0" sz="1600" spc="-39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global</a:t>
            </a:r>
            <a:r>
              <a:rPr dirty="0" sz="1600" spc="4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learning</a:t>
            </a:r>
            <a:r>
              <a:rPr dirty="0" sz="1600" spc="4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programs</a:t>
            </a:r>
            <a:r>
              <a:rPr dirty="0" sz="1600" spc="6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this 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year</a:t>
            </a:r>
            <a:r>
              <a:rPr dirty="0" sz="1600" spc="2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was</a:t>
            </a:r>
            <a:r>
              <a:rPr dirty="0" sz="1600" spc="1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202,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a</a:t>
            </a:r>
            <a:r>
              <a:rPr dirty="0" sz="1600" spc="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decrease</a:t>
            </a:r>
            <a:r>
              <a:rPr dirty="0" sz="1600" spc="3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of 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39%</a:t>
            </a:r>
            <a:r>
              <a:rPr dirty="0" sz="1600" spc="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from</a:t>
            </a:r>
            <a:r>
              <a:rPr dirty="0" sz="1600" spc="1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last</a:t>
            </a:r>
            <a:r>
              <a:rPr dirty="0" sz="1600" spc="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year.</a:t>
            </a:r>
            <a:r>
              <a:rPr dirty="0" sz="1600" spc="2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This 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represents</a:t>
            </a:r>
            <a:r>
              <a:rPr dirty="0" sz="1600" spc="2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a </a:t>
            </a:r>
            <a:r>
              <a:rPr dirty="0" sz="1600" spc="-10">
                <a:latin typeface="Lato"/>
                <a:cs typeface="Lato"/>
              </a:rPr>
              <a:t>decrease</a:t>
            </a:r>
            <a:r>
              <a:rPr dirty="0" sz="1600" spc="4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in</a:t>
            </a:r>
            <a:r>
              <a:rPr dirty="0" sz="1600" spc="-1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SSCH 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of</a:t>
            </a:r>
            <a:r>
              <a:rPr dirty="0" sz="1600" spc="1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82%</a:t>
            </a:r>
            <a:r>
              <a:rPr dirty="0" sz="1600" spc="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from</a:t>
            </a:r>
            <a:r>
              <a:rPr dirty="0" sz="1600" spc="2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pre-COVID </a:t>
            </a:r>
            <a:r>
              <a:rPr dirty="0" sz="1600" spc="-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numbers.</a:t>
            </a:r>
            <a:r>
              <a:rPr dirty="0" sz="1600" spc="1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However,</a:t>
            </a:r>
            <a:r>
              <a:rPr dirty="0" sz="1600" spc="5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there</a:t>
            </a:r>
            <a:r>
              <a:rPr dirty="0" sz="1600" spc="2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is 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much</a:t>
            </a:r>
            <a:r>
              <a:rPr dirty="0" sz="1600" spc="-1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focus </a:t>
            </a:r>
            <a:r>
              <a:rPr dirty="0" sz="1600" spc="-10">
                <a:latin typeface="Lato"/>
                <a:cs typeface="Lato"/>
              </a:rPr>
              <a:t>and</a:t>
            </a:r>
            <a:r>
              <a:rPr dirty="0" sz="1600" spc="15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energy</a:t>
            </a:r>
            <a:r>
              <a:rPr dirty="0" sz="1600" spc="4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in 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restarting</a:t>
            </a:r>
            <a:r>
              <a:rPr dirty="0" sz="1600" spc="3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study abroad 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opportunities</a:t>
            </a:r>
            <a:r>
              <a:rPr dirty="0" sz="1600" spc="4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in</a:t>
            </a:r>
            <a:r>
              <a:rPr dirty="0" sz="1600" spc="-10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the</a:t>
            </a:r>
            <a:r>
              <a:rPr dirty="0" sz="1600" spc="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coming </a:t>
            </a:r>
            <a:r>
              <a:rPr dirty="0" sz="1600">
                <a:latin typeface="Lato"/>
                <a:cs typeface="Lato"/>
              </a:rPr>
              <a:t> </a:t>
            </a:r>
            <a:r>
              <a:rPr dirty="0" sz="1600" spc="-10">
                <a:latin typeface="Lato"/>
                <a:cs typeface="Lato"/>
              </a:rPr>
              <a:t>academic</a:t>
            </a:r>
            <a:r>
              <a:rPr dirty="0" sz="1600" spc="35">
                <a:latin typeface="Lato"/>
                <a:cs typeface="Lato"/>
              </a:rPr>
              <a:t> </a:t>
            </a:r>
            <a:r>
              <a:rPr dirty="0" sz="1600" spc="-5">
                <a:latin typeface="Lato"/>
                <a:cs typeface="Lato"/>
              </a:rPr>
              <a:t>year.</a:t>
            </a:r>
            <a:endParaRPr sz="1600">
              <a:latin typeface="Lato"/>
              <a:cs typeface="Lato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2124" y="3142488"/>
            <a:ext cx="2221991" cy="1010411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9223" y="629412"/>
            <a:ext cx="4918075" cy="1170940"/>
          </a:xfrm>
          <a:prstGeom prst="rect"/>
          <a:ln w="9525">
            <a:solidFill>
              <a:srgbClr val="001F5F"/>
            </a:solidFill>
          </a:ln>
        </p:spPr>
        <p:txBody>
          <a:bodyPr wrap="square" lIns="0" tIns="18034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1420"/>
              </a:spcBef>
            </a:pPr>
            <a:r>
              <a:rPr dirty="0" sz="4400" spc="-935"/>
              <a:t>R</a:t>
            </a:r>
            <a:r>
              <a:rPr dirty="0" sz="4400" spc="-229"/>
              <a:t>om</a:t>
            </a:r>
            <a:r>
              <a:rPr dirty="0" sz="4400" spc="-175"/>
              <a:t>e</a:t>
            </a:r>
            <a:r>
              <a:rPr dirty="0" sz="4400" spc="-225"/>
              <a:t> </a:t>
            </a:r>
            <a:r>
              <a:rPr dirty="0" sz="4400" spc="-450"/>
              <a:t>Ce</a:t>
            </a:r>
            <a:r>
              <a:rPr dirty="0" sz="4400" spc="-430"/>
              <a:t>n</a:t>
            </a:r>
            <a:r>
              <a:rPr dirty="0" sz="4400" spc="175"/>
              <a:t>t</a:t>
            </a:r>
            <a:r>
              <a:rPr dirty="0" sz="4400" spc="-114"/>
              <a:t>er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56971" y="2060448"/>
            <a:ext cx="4144010" cy="4715510"/>
          </a:xfrm>
          <a:prstGeom prst="rect">
            <a:avLst/>
          </a:prstGeom>
          <a:ln w="9525">
            <a:solidFill>
              <a:srgbClr val="001F5F"/>
            </a:solidFill>
          </a:ln>
        </p:spPr>
        <p:txBody>
          <a:bodyPr wrap="square" lIns="0" tIns="46355" rIns="0" bIns="0" rtlCol="0" vert="horz">
            <a:spAutoFit/>
          </a:bodyPr>
          <a:lstStyle/>
          <a:p>
            <a:pPr marL="90805" marR="86995">
              <a:lnSpc>
                <a:spcPts val="2590"/>
              </a:lnSpc>
              <a:spcBef>
                <a:spcPts val="365"/>
              </a:spcBef>
            </a:pP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Rome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Center core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faculty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taught remotely for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the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Fay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 Jones</a:t>
            </a:r>
            <a:r>
              <a:rPr dirty="0" sz="2400" spc="-4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School</a:t>
            </a:r>
            <a:r>
              <a:rPr dirty="0" sz="2400" spc="-2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in</a:t>
            </a:r>
            <a:r>
              <a:rPr dirty="0" sz="2400" spc="-2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Fall</a:t>
            </a:r>
            <a:r>
              <a:rPr dirty="0" sz="2400" spc="-2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2020</a:t>
            </a:r>
            <a:r>
              <a:rPr dirty="0" sz="2400" spc="-3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and </a:t>
            </a:r>
            <a:r>
              <a:rPr dirty="0" sz="2400" spc="-60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Spring 2021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while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the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Rome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 Center</a:t>
            </a:r>
            <a:r>
              <a:rPr dirty="0" sz="2400" spc="-5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hosted</a:t>
            </a:r>
            <a:r>
              <a:rPr dirty="0" sz="2400" spc="-2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no</a:t>
            </a:r>
            <a:r>
              <a:rPr dirty="0" sz="2400" spc="-2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students.</a:t>
            </a:r>
            <a:endParaRPr sz="2400">
              <a:latin typeface="Lato"/>
              <a:cs typeface="Lato"/>
            </a:endParaRPr>
          </a:p>
          <a:p>
            <a:pPr marL="90805" marR="236854">
              <a:lnSpc>
                <a:spcPts val="2590"/>
              </a:lnSpc>
              <a:spcBef>
                <a:spcPts val="10"/>
              </a:spcBef>
            </a:pP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Rome</a:t>
            </a:r>
            <a:r>
              <a:rPr dirty="0" sz="2400" spc="-2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Center</a:t>
            </a:r>
            <a:r>
              <a:rPr dirty="0" sz="2400" spc="-5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began</a:t>
            </a:r>
            <a:r>
              <a:rPr dirty="0" sz="2400" spc="-1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face-to- </a:t>
            </a:r>
            <a:r>
              <a:rPr dirty="0" sz="2400" spc="-60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face operations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in Summer </a:t>
            </a:r>
            <a:r>
              <a:rPr dirty="0" sz="2400" spc="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2021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with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29 students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and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one faculty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member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from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Fayetteville </a:t>
            </a:r>
            <a:r>
              <a:rPr dirty="0" sz="2400">
                <a:solidFill>
                  <a:srgbClr val="5A5A5A"/>
                </a:solidFill>
                <a:latin typeface="Lato"/>
                <a:cs typeface="Lato"/>
              </a:rPr>
              <a:t>in residence in </a:t>
            </a:r>
            <a:r>
              <a:rPr dirty="0" sz="2400" spc="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2400" spc="-5">
                <a:solidFill>
                  <a:srgbClr val="5A5A5A"/>
                </a:solidFill>
                <a:latin typeface="Lato"/>
                <a:cs typeface="Lato"/>
              </a:rPr>
              <a:t>Rome.</a:t>
            </a:r>
            <a:endParaRPr sz="2400">
              <a:latin typeface="Lato"/>
              <a:cs typeface="La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9723" y="2060448"/>
            <a:ext cx="6094730" cy="1754505"/>
          </a:xfrm>
          <a:prstGeom prst="rect">
            <a:avLst/>
          </a:prstGeom>
          <a:solidFill>
            <a:srgbClr val="DEEBF7"/>
          </a:solidFill>
          <a:ln w="9525">
            <a:solidFill>
              <a:srgbClr val="001F5F"/>
            </a:solidFill>
          </a:ln>
        </p:spPr>
        <p:txBody>
          <a:bodyPr wrap="square" lIns="0" tIns="42545" rIns="0" bIns="0" rtlCol="0" vert="horz">
            <a:spAutoFit/>
          </a:bodyPr>
          <a:lstStyle/>
          <a:p>
            <a:pPr marL="90805" marR="202565">
              <a:lnSpc>
                <a:spcPct val="100000"/>
              </a:lnSpc>
              <a:spcBef>
                <a:spcPts val="335"/>
              </a:spcBef>
            </a:pP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A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“Short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Takes”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 video</a:t>
            </a:r>
            <a:r>
              <a:rPr dirty="0" sz="1800" spc="1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on the</a:t>
            </a:r>
            <a:r>
              <a:rPr dirty="0" sz="1800" spc="-1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Rome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Center reopening</a:t>
            </a:r>
            <a:r>
              <a:rPr dirty="0" sz="1800" spc="-1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was </a:t>
            </a:r>
            <a:r>
              <a:rPr dirty="0" sz="1800" spc="-44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featured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on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the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university homepage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for the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month of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 April 2021. This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generated new interest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in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Study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Abroad </a:t>
            </a:r>
            <a:r>
              <a:rPr dirty="0" sz="1800" spc="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as</a:t>
            </a:r>
            <a:r>
              <a:rPr dirty="0" sz="1800" spc="-1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pandemic</a:t>
            </a:r>
            <a:r>
              <a:rPr dirty="0" sz="1800" spc="1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restrictions</a:t>
            </a:r>
            <a:r>
              <a:rPr dirty="0" sz="1800" spc="-2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began</a:t>
            </a:r>
            <a:r>
              <a:rPr dirty="0" sz="1800" spc="1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to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ease,</a:t>
            </a:r>
            <a:r>
              <a:rPr dirty="0" sz="1800" spc="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allowing</a:t>
            </a:r>
            <a:r>
              <a:rPr dirty="0" sz="1800" spc="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U of A </a:t>
            </a:r>
            <a:r>
              <a:rPr dirty="0" sz="1800" spc="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students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to study at the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Rome Center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after a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year of </a:t>
            </a:r>
            <a:r>
              <a:rPr dirty="0" sz="1800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remote-only</a:t>
            </a:r>
            <a:r>
              <a:rPr dirty="0" sz="1800" spc="-15">
                <a:solidFill>
                  <a:srgbClr val="5A5A5A"/>
                </a:solidFill>
                <a:latin typeface="Lato"/>
                <a:cs typeface="Lato"/>
              </a:rPr>
              <a:t> </a:t>
            </a:r>
            <a:r>
              <a:rPr dirty="0" sz="1800" spc="-5">
                <a:solidFill>
                  <a:srgbClr val="5A5A5A"/>
                </a:solidFill>
                <a:latin typeface="Lato"/>
                <a:cs typeface="Lato"/>
              </a:rPr>
              <a:t>experiences.</a:t>
            </a:r>
            <a:endParaRPr sz="1800">
              <a:latin typeface="Lato"/>
              <a:cs typeface="Lato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70121" y="4280916"/>
            <a:ext cx="2756277" cy="140202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68056" y="4332732"/>
            <a:ext cx="1798827" cy="149807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058920" cy="6858000"/>
          </a:xfrm>
          <a:custGeom>
            <a:avLst/>
            <a:gdLst/>
            <a:ahLst/>
            <a:cxnLst/>
            <a:rect l="l" t="t" r="r" b="b"/>
            <a:pathLst>
              <a:path w="4058920" h="6858000">
                <a:moveTo>
                  <a:pt x="4058412" y="0"/>
                </a:moveTo>
                <a:lnTo>
                  <a:pt x="0" y="0"/>
                </a:lnTo>
                <a:lnTo>
                  <a:pt x="0" y="6858000"/>
                </a:lnTo>
                <a:lnTo>
                  <a:pt x="4058412" y="6858000"/>
                </a:lnTo>
                <a:lnTo>
                  <a:pt x="4058412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4467" y="1370776"/>
            <a:ext cx="2635250" cy="953135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-114">
                <a:solidFill>
                  <a:srgbClr val="FFFFFF"/>
                </a:solidFill>
              </a:rPr>
              <a:t>I</a:t>
            </a:r>
            <a:r>
              <a:rPr dirty="0" sz="3200" spc="-155">
                <a:solidFill>
                  <a:srgbClr val="FFFFFF"/>
                </a:solidFill>
              </a:rPr>
              <a:t>n</a:t>
            </a:r>
            <a:r>
              <a:rPr dirty="0" sz="3200" spc="125">
                <a:solidFill>
                  <a:srgbClr val="FFFFFF"/>
                </a:solidFill>
              </a:rPr>
              <a:t>t</a:t>
            </a:r>
            <a:r>
              <a:rPr dirty="0" sz="3200" spc="-105">
                <a:solidFill>
                  <a:srgbClr val="FFFFFF"/>
                </a:solidFill>
              </a:rPr>
              <a:t>e</a:t>
            </a:r>
            <a:r>
              <a:rPr dirty="0" sz="3200" spc="-110">
                <a:solidFill>
                  <a:srgbClr val="FFFFFF"/>
                </a:solidFill>
              </a:rPr>
              <a:t>r</a:t>
            </a:r>
            <a:r>
              <a:rPr dirty="0" sz="3200" spc="-120">
                <a:solidFill>
                  <a:srgbClr val="FFFFFF"/>
                </a:solidFill>
              </a:rPr>
              <a:t>d</a:t>
            </a:r>
            <a:r>
              <a:rPr dirty="0" sz="3200" spc="-114">
                <a:solidFill>
                  <a:srgbClr val="FFFFFF"/>
                </a:solidFill>
              </a:rPr>
              <a:t>i</a:t>
            </a:r>
            <a:r>
              <a:rPr dirty="0" sz="3200" spc="-260">
                <a:solidFill>
                  <a:srgbClr val="FFFFFF"/>
                </a:solidFill>
              </a:rPr>
              <a:t>s</a:t>
            </a:r>
            <a:r>
              <a:rPr dirty="0" sz="3200" spc="-235">
                <a:solidFill>
                  <a:srgbClr val="FFFFFF"/>
                </a:solidFill>
              </a:rPr>
              <a:t>c</a:t>
            </a:r>
            <a:r>
              <a:rPr dirty="0" sz="3200" spc="-60">
                <a:solidFill>
                  <a:srgbClr val="FFFFFF"/>
                </a:solidFill>
              </a:rPr>
              <a:t>ip</a:t>
            </a:r>
            <a:r>
              <a:rPr dirty="0" sz="3200" spc="-45">
                <a:solidFill>
                  <a:srgbClr val="FFFFFF"/>
                </a:solidFill>
              </a:rPr>
              <a:t>lin</a:t>
            </a:r>
            <a:r>
              <a:rPr dirty="0" sz="3200" spc="-275">
                <a:solidFill>
                  <a:srgbClr val="FFFFFF"/>
                </a:solidFill>
              </a:rPr>
              <a:t>a</a:t>
            </a:r>
            <a:r>
              <a:rPr dirty="0" sz="3200" spc="45">
                <a:solidFill>
                  <a:srgbClr val="FFFFFF"/>
                </a:solidFill>
              </a:rPr>
              <a:t>r</a:t>
            </a:r>
            <a:r>
              <a:rPr dirty="0" sz="3200" spc="-135">
                <a:solidFill>
                  <a:srgbClr val="FFFFFF"/>
                </a:solidFill>
              </a:rPr>
              <a:t>y  </a:t>
            </a:r>
            <a:r>
              <a:rPr dirty="0" sz="3200" spc="-225">
                <a:solidFill>
                  <a:srgbClr val="FFFFFF"/>
                </a:solidFill>
              </a:rPr>
              <a:t>Programs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459594" y="1343400"/>
            <a:ext cx="3185160" cy="3576320"/>
          </a:xfrm>
          <a:prstGeom prst="rect">
            <a:avLst/>
          </a:prstGeom>
        </p:spPr>
        <p:txBody>
          <a:bodyPr wrap="square" lIns="0" tIns="112395" rIns="0" bIns="0" rtlCol="0" vert="horz">
            <a:spAutoFit/>
          </a:bodyPr>
          <a:lstStyle/>
          <a:p>
            <a:pPr marL="241300" marR="467995" indent="-228600">
              <a:lnSpc>
                <a:spcPct val="70000"/>
              </a:lnSpc>
              <a:spcBef>
                <a:spcPts val="88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10">
                <a:latin typeface="Georgia"/>
                <a:cs typeface="Georgia"/>
              </a:rPr>
              <a:t>Cell</a:t>
            </a:r>
            <a:r>
              <a:rPr dirty="0" sz="2200" spc="-20">
                <a:latin typeface="Georgia"/>
                <a:cs typeface="Georgia"/>
              </a:rPr>
              <a:t> </a:t>
            </a:r>
            <a:r>
              <a:rPr dirty="0" sz="2200" spc="-10">
                <a:latin typeface="Georgia"/>
                <a:cs typeface="Georgia"/>
              </a:rPr>
              <a:t>and</a:t>
            </a:r>
            <a:r>
              <a:rPr dirty="0" sz="2200">
                <a:latin typeface="Georgia"/>
                <a:cs typeface="Georgia"/>
              </a:rPr>
              <a:t> </a:t>
            </a:r>
            <a:r>
              <a:rPr dirty="0" sz="2200" spc="-10">
                <a:latin typeface="Georgia"/>
                <a:cs typeface="Georgia"/>
              </a:rPr>
              <a:t>Molecular </a:t>
            </a:r>
            <a:r>
              <a:rPr dirty="0" sz="2200" spc="-5">
                <a:latin typeface="Georgia"/>
                <a:cs typeface="Georgia"/>
              </a:rPr>
              <a:t> Biology,</a:t>
            </a:r>
            <a:r>
              <a:rPr dirty="0" sz="2200" spc="-25">
                <a:latin typeface="Georgia"/>
                <a:cs typeface="Georgia"/>
              </a:rPr>
              <a:t> </a:t>
            </a:r>
            <a:r>
              <a:rPr dirty="0" sz="2200" spc="-10">
                <a:latin typeface="Georgia"/>
                <a:cs typeface="Georgia"/>
              </a:rPr>
              <a:t>M.S.,</a:t>
            </a:r>
            <a:r>
              <a:rPr dirty="0" sz="2200" spc="-35">
                <a:latin typeface="Georgia"/>
                <a:cs typeface="Georgia"/>
              </a:rPr>
              <a:t> </a:t>
            </a:r>
            <a:r>
              <a:rPr dirty="0" sz="2200" spc="-5">
                <a:latin typeface="Georgia"/>
                <a:cs typeface="Georgia"/>
              </a:rPr>
              <a:t>Ph.D.</a:t>
            </a:r>
            <a:endParaRPr sz="2200">
              <a:latin typeface="Georgia"/>
              <a:cs typeface="Georgia"/>
            </a:endParaRPr>
          </a:p>
          <a:p>
            <a:pPr marL="241300" marR="871219" indent="-228600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5">
                <a:latin typeface="Georgia"/>
                <a:cs typeface="Georgia"/>
              </a:rPr>
              <a:t>Environmental </a:t>
            </a:r>
            <a:r>
              <a:rPr dirty="0" sz="2200">
                <a:latin typeface="Georgia"/>
                <a:cs typeface="Georgia"/>
              </a:rPr>
              <a:t> </a:t>
            </a:r>
            <a:r>
              <a:rPr dirty="0" sz="2200" spc="-10">
                <a:latin typeface="Georgia"/>
                <a:cs typeface="Georgia"/>
              </a:rPr>
              <a:t>Dynamics,</a:t>
            </a:r>
            <a:r>
              <a:rPr dirty="0" sz="2200" spc="-20">
                <a:latin typeface="Georgia"/>
                <a:cs typeface="Georgia"/>
              </a:rPr>
              <a:t> </a:t>
            </a:r>
            <a:r>
              <a:rPr dirty="0" sz="2200" spc="-5">
                <a:latin typeface="Georgia"/>
                <a:cs typeface="Georgia"/>
              </a:rPr>
              <a:t>Ph.D.</a:t>
            </a:r>
            <a:endParaRPr sz="2200">
              <a:latin typeface="Georgia"/>
              <a:cs typeface="Georgia"/>
            </a:endParaRPr>
          </a:p>
          <a:p>
            <a:pPr marL="241300" indent="-228600">
              <a:lnSpc>
                <a:spcPts val="2245"/>
              </a:lnSpc>
              <a:spcBef>
                <a:spcPts val="20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5">
                <a:latin typeface="Georgia"/>
                <a:cs typeface="Georgia"/>
              </a:rPr>
              <a:t>Materials</a:t>
            </a:r>
            <a:r>
              <a:rPr dirty="0" sz="2200" spc="-15">
                <a:latin typeface="Georgia"/>
                <a:cs typeface="Georgia"/>
              </a:rPr>
              <a:t> </a:t>
            </a:r>
            <a:r>
              <a:rPr dirty="0" sz="2200" spc="-10">
                <a:latin typeface="Georgia"/>
                <a:cs typeface="Georgia"/>
              </a:rPr>
              <a:t>Science</a:t>
            </a:r>
            <a:endParaRPr sz="2200">
              <a:latin typeface="Georgia"/>
              <a:cs typeface="Georgia"/>
            </a:endParaRPr>
          </a:p>
          <a:p>
            <a:pPr marL="241300" marR="641350">
              <a:lnSpc>
                <a:spcPct val="70000"/>
              </a:lnSpc>
              <a:spcBef>
                <a:spcPts val="395"/>
              </a:spcBef>
            </a:pPr>
            <a:r>
              <a:rPr dirty="0" sz="2200" spc="-10">
                <a:latin typeface="Georgia"/>
                <a:cs typeface="Georgia"/>
              </a:rPr>
              <a:t>Engineering, </a:t>
            </a:r>
            <a:r>
              <a:rPr dirty="0" sz="2200" spc="-5">
                <a:latin typeface="Georgia"/>
                <a:cs typeface="Georgia"/>
              </a:rPr>
              <a:t>M.S., </a:t>
            </a:r>
            <a:r>
              <a:rPr dirty="0" sz="2200" spc="-515">
                <a:latin typeface="Georgia"/>
                <a:cs typeface="Georgia"/>
              </a:rPr>
              <a:t> </a:t>
            </a:r>
            <a:r>
              <a:rPr dirty="0" sz="2200" spc="-5">
                <a:latin typeface="Georgia"/>
                <a:cs typeface="Georgia"/>
              </a:rPr>
              <a:t>Ph.D.</a:t>
            </a:r>
            <a:endParaRPr sz="22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10">
                <a:latin typeface="Georgia"/>
                <a:cs typeface="Georgia"/>
              </a:rPr>
              <a:t>Public</a:t>
            </a:r>
            <a:r>
              <a:rPr dirty="0" sz="2200" spc="-15">
                <a:latin typeface="Georgia"/>
                <a:cs typeface="Georgia"/>
              </a:rPr>
              <a:t> </a:t>
            </a:r>
            <a:r>
              <a:rPr dirty="0" sz="2200" spc="-5">
                <a:latin typeface="Georgia"/>
                <a:cs typeface="Georgia"/>
              </a:rPr>
              <a:t>Policy,</a:t>
            </a:r>
            <a:r>
              <a:rPr dirty="0" sz="2200" spc="-25">
                <a:latin typeface="Georgia"/>
                <a:cs typeface="Georgia"/>
              </a:rPr>
              <a:t> </a:t>
            </a:r>
            <a:r>
              <a:rPr dirty="0" sz="2200" spc="-5">
                <a:latin typeface="Georgia"/>
                <a:cs typeface="Georgia"/>
              </a:rPr>
              <a:t>Ph.D.</a:t>
            </a:r>
            <a:endParaRPr sz="2200">
              <a:latin typeface="Georgia"/>
              <a:cs typeface="Georgia"/>
            </a:endParaRPr>
          </a:p>
          <a:p>
            <a:pPr marL="241300" marR="344805" indent="-228600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5">
                <a:latin typeface="Georgia"/>
                <a:cs typeface="Georgia"/>
              </a:rPr>
              <a:t>Space</a:t>
            </a:r>
            <a:r>
              <a:rPr dirty="0" sz="2200">
                <a:latin typeface="Georgia"/>
                <a:cs typeface="Georgia"/>
              </a:rPr>
              <a:t> </a:t>
            </a:r>
            <a:r>
              <a:rPr dirty="0" sz="2200" spc="-10">
                <a:latin typeface="Georgia"/>
                <a:cs typeface="Georgia"/>
              </a:rPr>
              <a:t>and</a:t>
            </a:r>
            <a:r>
              <a:rPr dirty="0" sz="2200" spc="-5">
                <a:latin typeface="Georgia"/>
                <a:cs typeface="Georgia"/>
              </a:rPr>
              <a:t> </a:t>
            </a:r>
            <a:r>
              <a:rPr dirty="0" sz="2200" spc="-10">
                <a:latin typeface="Georgia"/>
                <a:cs typeface="Georgia"/>
              </a:rPr>
              <a:t>Planetary </a:t>
            </a:r>
            <a:r>
              <a:rPr dirty="0" sz="2200" spc="-5">
                <a:latin typeface="Georgia"/>
                <a:cs typeface="Georgia"/>
              </a:rPr>
              <a:t> </a:t>
            </a:r>
            <a:r>
              <a:rPr dirty="0" sz="2200" spc="-10">
                <a:latin typeface="Georgia"/>
                <a:cs typeface="Georgia"/>
              </a:rPr>
              <a:t>Sciences,</a:t>
            </a:r>
            <a:r>
              <a:rPr dirty="0" sz="2200" spc="-5">
                <a:latin typeface="Georgia"/>
                <a:cs typeface="Georgia"/>
              </a:rPr>
              <a:t> M.S.,</a:t>
            </a:r>
            <a:r>
              <a:rPr dirty="0" sz="2200" spc="-30">
                <a:latin typeface="Georgia"/>
                <a:cs typeface="Georgia"/>
              </a:rPr>
              <a:t> </a:t>
            </a:r>
            <a:r>
              <a:rPr dirty="0" sz="2200" spc="-5">
                <a:latin typeface="Georgia"/>
                <a:cs typeface="Georgia"/>
              </a:rPr>
              <a:t>Ph.D.</a:t>
            </a:r>
            <a:endParaRPr sz="2200">
              <a:latin typeface="Georgia"/>
              <a:cs typeface="Georgia"/>
            </a:endParaRPr>
          </a:p>
          <a:p>
            <a:pPr marL="241300" marR="5080" indent="-228600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200" spc="-5">
                <a:latin typeface="Georgia"/>
                <a:cs typeface="Georgia"/>
              </a:rPr>
              <a:t>Statistics</a:t>
            </a:r>
            <a:r>
              <a:rPr dirty="0" sz="2200" spc="10">
                <a:latin typeface="Georgia"/>
                <a:cs typeface="Georgia"/>
              </a:rPr>
              <a:t> </a:t>
            </a:r>
            <a:r>
              <a:rPr dirty="0" sz="2200" spc="-10">
                <a:latin typeface="Georgia"/>
                <a:cs typeface="Georgia"/>
              </a:rPr>
              <a:t>and Analytics, </a:t>
            </a:r>
            <a:r>
              <a:rPr dirty="0" sz="2200" spc="-515">
                <a:latin typeface="Georgia"/>
                <a:cs typeface="Georgia"/>
              </a:rPr>
              <a:t> </a:t>
            </a:r>
            <a:r>
              <a:rPr dirty="0" sz="2200" spc="-5">
                <a:latin typeface="Georgia"/>
                <a:cs typeface="Georgia"/>
              </a:rPr>
              <a:t>M.S.</a:t>
            </a:r>
            <a:endParaRPr sz="22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30540" y="1412747"/>
            <a:ext cx="0" cy="3657600"/>
          </a:xfrm>
          <a:custGeom>
            <a:avLst/>
            <a:gdLst/>
            <a:ahLst/>
            <a:cxnLst/>
            <a:rect l="l" t="t" r="r" b="b"/>
            <a:pathLst>
              <a:path w="0"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12395" rIns="0" bIns="0" rtlCol="0" vert="horz">
            <a:spAutoFit/>
          </a:bodyPr>
          <a:lstStyle/>
          <a:p>
            <a:pPr marL="241300" marR="5080" indent="-228600">
              <a:lnSpc>
                <a:spcPct val="70000"/>
              </a:lnSpc>
              <a:spcBef>
                <a:spcPts val="88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pc="-5"/>
              <a:t>CEMB:</a:t>
            </a:r>
            <a:r>
              <a:rPr dirty="0" spc="-55"/>
              <a:t> </a:t>
            </a:r>
            <a:r>
              <a:rPr dirty="0" spc="-5"/>
              <a:t>Doug</a:t>
            </a:r>
            <a:r>
              <a:rPr dirty="0" spc="-30"/>
              <a:t> </a:t>
            </a:r>
            <a:r>
              <a:rPr dirty="0" spc="-5"/>
              <a:t>Rhoads, </a:t>
            </a:r>
            <a:r>
              <a:rPr dirty="0" spc="-515"/>
              <a:t> </a:t>
            </a:r>
            <a:r>
              <a:rPr dirty="0" spc="-10"/>
              <a:t>Adnan</a:t>
            </a:r>
            <a:r>
              <a:rPr dirty="0"/>
              <a:t> </a:t>
            </a:r>
            <a:r>
              <a:rPr dirty="0" spc="-10"/>
              <a:t>Alrubaye</a:t>
            </a:r>
          </a:p>
          <a:p>
            <a:pPr marL="241300" marR="201930" indent="-228600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pc="-5"/>
              <a:t>ENDY: </a:t>
            </a:r>
            <a:r>
              <a:rPr dirty="0" spc="-10"/>
              <a:t>Peter Ungar, </a:t>
            </a:r>
            <a:r>
              <a:rPr dirty="0" spc="-525"/>
              <a:t> </a:t>
            </a:r>
            <a:r>
              <a:rPr dirty="0" spc="-5"/>
              <a:t>JoAnn</a:t>
            </a:r>
            <a:r>
              <a:rPr dirty="0" spc="-15"/>
              <a:t> </a:t>
            </a:r>
            <a:r>
              <a:rPr dirty="0" spc="-10"/>
              <a:t>Kvamme</a:t>
            </a:r>
          </a:p>
          <a:p>
            <a:pPr marL="241300" marR="423545" indent="-228600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pc="-5"/>
              <a:t>MSEN:</a:t>
            </a:r>
            <a:r>
              <a:rPr dirty="0" spc="-45"/>
              <a:t> </a:t>
            </a:r>
            <a:r>
              <a:rPr dirty="0" spc="-5"/>
              <a:t>Rick</a:t>
            </a:r>
            <a:r>
              <a:rPr dirty="0" spc="-30"/>
              <a:t> </a:t>
            </a:r>
            <a:r>
              <a:rPr dirty="0" spc="-5"/>
              <a:t>Wise, </a:t>
            </a:r>
            <a:r>
              <a:rPr dirty="0" spc="-515"/>
              <a:t> </a:t>
            </a:r>
            <a:r>
              <a:rPr dirty="0" spc="-10"/>
              <a:t>Renee</a:t>
            </a:r>
            <a:r>
              <a:rPr dirty="0"/>
              <a:t> </a:t>
            </a:r>
            <a:r>
              <a:rPr dirty="0" spc="-5"/>
              <a:t>Hearon</a:t>
            </a:r>
          </a:p>
          <a:p>
            <a:pPr marL="241300" marR="288925" indent="-228600">
              <a:lnSpc>
                <a:spcPct val="70000"/>
              </a:lnSpc>
              <a:spcBef>
                <a:spcPts val="101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pc="-5"/>
              <a:t>PUBP:</a:t>
            </a:r>
            <a:r>
              <a:rPr dirty="0" spc="-60"/>
              <a:t> </a:t>
            </a:r>
            <a:r>
              <a:rPr dirty="0" spc="-5"/>
              <a:t>Brinck</a:t>
            </a:r>
            <a:r>
              <a:rPr dirty="0" spc="-30"/>
              <a:t> </a:t>
            </a:r>
            <a:r>
              <a:rPr dirty="0" spc="-5"/>
              <a:t>Kerr, </a:t>
            </a:r>
            <a:r>
              <a:rPr dirty="0" spc="-515"/>
              <a:t> </a:t>
            </a:r>
            <a:r>
              <a:rPr dirty="0" spc="-5"/>
              <a:t>Valerie</a:t>
            </a:r>
            <a:r>
              <a:rPr dirty="0" spc="5"/>
              <a:t> </a:t>
            </a:r>
            <a:r>
              <a:rPr dirty="0" spc="-10"/>
              <a:t>Hunt</a:t>
            </a:r>
          </a:p>
          <a:p>
            <a:pPr marL="241300" indent="-228600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pc="-5"/>
              <a:t>SPAC:</a:t>
            </a:r>
            <a:r>
              <a:rPr dirty="0" spc="-45"/>
              <a:t> </a:t>
            </a:r>
            <a:r>
              <a:rPr dirty="0" spc="-5"/>
              <a:t>Larry Roe</a:t>
            </a:r>
          </a:p>
          <a:p>
            <a:pPr marL="241300" indent="-22860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pc="-5"/>
              <a:t>STAN:</a:t>
            </a:r>
            <a:r>
              <a:rPr dirty="0" spc="-20"/>
              <a:t> </a:t>
            </a:r>
            <a:r>
              <a:rPr dirty="0" spc="-5"/>
              <a:t>Mark</a:t>
            </a:r>
            <a:r>
              <a:rPr dirty="0" spc="-30"/>
              <a:t> </a:t>
            </a:r>
            <a:r>
              <a:rPr dirty="0" spc="-5"/>
              <a:t>Arnold</a:t>
            </a:r>
          </a:p>
          <a:p>
            <a:pPr marL="241300" indent="-228600">
              <a:lnSpc>
                <a:spcPts val="2245"/>
              </a:lnSpc>
              <a:spcBef>
                <a:spcPts val="21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pc="-5"/>
              <a:t>Program</a:t>
            </a:r>
            <a:r>
              <a:rPr dirty="0" spc="-30"/>
              <a:t> </a:t>
            </a:r>
            <a:r>
              <a:rPr dirty="0" spc="-5"/>
              <a:t>Support:</a:t>
            </a:r>
          </a:p>
          <a:p>
            <a:pPr marL="241300">
              <a:lnSpc>
                <a:spcPts val="1850"/>
              </a:lnSpc>
            </a:pPr>
            <a:r>
              <a:rPr dirty="0" spc="-5"/>
              <a:t>Julie</a:t>
            </a:r>
            <a:r>
              <a:rPr dirty="0" spc="-30"/>
              <a:t> </a:t>
            </a:r>
            <a:r>
              <a:rPr dirty="0" spc="-5"/>
              <a:t>Brogan,</a:t>
            </a:r>
            <a:r>
              <a:rPr dirty="0" spc="-25"/>
              <a:t> </a:t>
            </a:r>
            <a:r>
              <a:rPr dirty="0" spc="-5"/>
              <a:t>Terri</a:t>
            </a:r>
          </a:p>
          <a:p>
            <a:pPr marL="241300" marR="588645">
              <a:lnSpc>
                <a:spcPct val="70000"/>
              </a:lnSpc>
              <a:spcBef>
                <a:spcPts val="400"/>
              </a:spcBef>
            </a:pPr>
            <a:r>
              <a:rPr dirty="0" spc="-5"/>
              <a:t>Fisher</a:t>
            </a:r>
            <a:r>
              <a:rPr dirty="0" spc="-50"/>
              <a:t> </a:t>
            </a:r>
            <a:r>
              <a:rPr dirty="0" spc="-10"/>
              <a:t>and</a:t>
            </a:r>
            <a:r>
              <a:rPr dirty="0" spc="-30"/>
              <a:t> </a:t>
            </a:r>
            <a:r>
              <a:rPr dirty="0" spc="-5"/>
              <a:t>Emily </a:t>
            </a:r>
            <a:r>
              <a:rPr dirty="0" spc="-515"/>
              <a:t> </a:t>
            </a:r>
            <a:r>
              <a:rPr dirty="0" spc="-5"/>
              <a:t>Graham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0"/>
            <a:ext cx="4058920" cy="6858000"/>
          </a:xfrm>
          <a:custGeom>
            <a:avLst/>
            <a:gdLst/>
            <a:ahLst/>
            <a:cxnLst/>
            <a:rect l="l" t="t" r="r" b="b"/>
            <a:pathLst>
              <a:path w="4058920" h="6858000">
                <a:moveTo>
                  <a:pt x="4058412" y="0"/>
                </a:moveTo>
                <a:lnTo>
                  <a:pt x="0" y="0"/>
                </a:lnTo>
                <a:lnTo>
                  <a:pt x="0" y="6858000"/>
                </a:lnTo>
                <a:lnTo>
                  <a:pt x="4058412" y="6858000"/>
                </a:lnTo>
                <a:lnTo>
                  <a:pt x="4058412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1373879"/>
            <a:ext cx="2543810" cy="922655"/>
          </a:xfrm>
          <a:prstGeom prst="rect"/>
        </p:spPr>
        <p:txBody>
          <a:bodyPr wrap="square" lIns="0" tIns="65405" rIns="0" bIns="0" rtlCol="0" vert="horz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515"/>
              </a:spcBef>
            </a:pPr>
            <a:r>
              <a:rPr dirty="0" sz="3100" spc="-80">
                <a:solidFill>
                  <a:srgbClr val="FFFFFF"/>
                </a:solidFill>
              </a:rPr>
              <a:t>I</a:t>
            </a:r>
            <a:r>
              <a:rPr dirty="0" sz="3100" spc="-190">
                <a:solidFill>
                  <a:srgbClr val="FFFFFF"/>
                </a:solidFill>
              </a:rPr>
              <a:t>n</a:t>
            </a:r>
            <a:r>
              <a:rPr dirty="0" sz="3100" spc="120">
                <a:solidFill>
                  <a:srgbClr val="FFFFFF"/>
                </a:solidFill>
              </a:rPr>
              <a:t>t</a:t>
            </a:r>
            <a:r>
              <a:rPr dirty="0" sz="3100" spc="-204">
                <a:solidFill>
                  <a:srgbClr val="FFFFFF"/>
                </a:solidFill>
              </a:rPr>
              <a:t>e</a:t>
            </a:r>
            <a:r>
              <a:rPr dirty="0" sz="3100" spc="-20">
                <a:solidFill>
                  <a:srgbClr val="FFFFFF"/>
                </a:solidFill>
              </a:rPr>
              <a:t>r</a:t>
            </a:r>
            <a:r>
              <a:rPr dirty="0" sz="3100" spc="-125">
                <a:solidFill>
                  <a:srgbClr val="FFFFFF"/>
                </a:solidFill>
              </a:rPr>
              <a:t>d</a:t>
            </a:r>
            <a:r>
              <a:rPr dirty="0" sz="3100" spc="-180">
                <a:solidFill>
                  <a:srgbClr val="FFFFFF"/>
                </a:solidFill>
              </a:rPr>
              <a:t>is</a:t>
            </a:r>
            <a:r>
              <a:rPr dirty="0" sz="3100" spc="-235">
                <a:solidFill>
                  <a:srgbClr val="FFFFFF"/>
                </a:solidFill>
              </a:rPr>
              <a:t>c</a:t>
            </a:r>
            <a:r>
              <a:rPr dirty="0" sz="3100" spc="-35">
                <a:solidFill>
                  <a:srgbClr val="FFFFFF"/>
                </a:solidFill>
              </a:rPr>
              <a:t>i</a:t>
            </a:r>
            <a:r>
              <a:rPr dirty="0" sz="3100" spc="-95">
                <a:solidFill>
                  <a:srgbClr val="FFFFFF"/>
                </a:solidFill>
              </a:rPr>
              <a:t>p</a:t>
            </a:r>
            <a:r>
              <a:rPr dirty="0" sz="3100" spc="-30">
                <a:solidFill>
                  <a:srgbClr val="FFFFFF"/>
                </a:solidFill>
              </a:rPr>
              <a:t>li</a:t>
            </a:r>
            <a:r>
              <a:rPr dirty="0" sz="3100" spc="-80">
                <a:solidFill>
                  <a:srgbClr val="FFFFFF"/>
                </a:solidFill>
              </a:rPr>
              <a:t>n</a:t>
            </a:r>
            <a:r>
              <a:rPr dirty="0" sz="3100" spc="-280">
                <a:solidFill>
                  <a:srgbClr val="FFFFFF"/>
                </a:solidFill>
              </a:rPr>
              <a:t>a</a:t>
            </a:r>
            <a:r>
              <a:rPr dirty="0" sz="3100" spc="40">
                <a:solidFill>
                  <a:srgbClr val="FFFFFF"/>
                </a:solidFill>
              </a:rPr>
              <a:t>r</a:t>
            </a:r>
            <a:r>
              <a:rPr dirty="0" sz="3100" spc="-135">
                <a:solidFill>
                  <a:srgbClr val="FFFFFF"/>
                </a:solidFill>
              </a:rPr>
              <a:t>y  </a:t>
            </a:r>
            <a:r>
              <a:rPr dirty="0" sz="3100" spc="-220">
                <a:solidFill>
                  <a:srgbClr val="FFFFFF"/>
                </a:solidFill>
              </a:rPr>
              <a:t>Programs</a:t>
            </a:r>
            <a:endParaRPr sz="3100"/>
          </a:p>
        </p:txBody>
      </p:sp>
      <p:sp>
        <p:nvSpPr>
          <p:cNvPr id="8" name="object 8"/>
          <p:cNvSpPr txBox="1"/>
          <p:nvPr/>
        </p:nvSpPr>
        <p:spPr>
          <a:xfrm>
            <a:off x="4459594" y="1401312"/>
            <a:ext cx="2750185" cy="1356995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241300" marR="5080" indent="-228600">
              <a:lnSpc>
                <a:spcPts val="2050"/>
              </a:lnSpc>
              <a:spcBef>
                <a:spcPts val="35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900" spc="-335">
                <a:latin typeface="Arial"/>
                <a:cs typeface="Arial"/>
              </a:rPr>
              <a:t>F</a:t>
            </a:r>
            <a:r>
              <a:rPr dirty="0" sz="1900" spc="-150">
                <a:latin typeface="Arial"/>
                <a:cs typeface="Arial"/>
              </a:rPr>
              <a:t>a</a:t>
            </a:r>
            <a:r>
              <a:rPr dirty="0" sz="1900" spc="5">
                <a:latin typeface="Arial"/>
                <a:cs typeface="Arial"/>
              </a:rPr>
              <a:t>l</a:t>
            </a:r>
            <a:r>
              <a:rPr dirty="0" sz="1900" spc="10">
                <a:latin typeface="Arial"/>
                <a:cs typeface="Arial"/>
              </a:rPr>
              <a:t>l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 spc="-105">
                <a:latin typeface="Arial"/>
                <a:cs typeface="Arial"/>
              </a:rPr>
              <a:t>202</a:t>
            </a:r>
            <a:r>
              <a:rPr dirty="0" sz="1900" spc="-100">
                <a:latin typeface="Arial"/>
                <a:cs typeface="Arial"/>
              </a:rPr>
              <a:t>0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 spc="-114">
                <a:latin typeface="Arial"/>
                <a:cs typeface="Arial"/>
              </a:rPr>
              <a:t>e</a:t>
            </a:r>
            <a:r>
              <a:rPr dirty="0" sz="1900" spc="-70">
                <a:latin typeface="Arial"/>
                <a:cs typeface="Arial"/>
              </a:rPr>
              <a:t>n</a:t>
            </a:r>
            <a:r>
              <a:rPr dirty="0" sz="1900" spc="-15">
                <a:latin typeface="Arial"/>
                <a:cs typeface="Arial"/>
              </a:rPr>
              <a:t>r</a:t>
            </a:r>
            <a:r>
              <a:rPr dirty="0" sz="1900" spc="-30">
                <a:latin typeface="Arial"/>
                <a:cs typeface="Arial"/>
              </a:rPr>
              <a:t>ol</a:t>
            </a:r>
            <a:r>
              <a:rPr dirty="0" sz="1900" spc="5">
                <a:latin typeface="Arial"/>
                <a:cs typeface="Arial"/>
              </a:rPr>
              <a:t>l</a:t>
            </a:r>
            <a:r>
              <a:rPr dirty="0" sz="1900" spc="-114">
                <a:latin typeface="Arial"/>
                <a:cs typeface="Arial"/>
              </a:rPr>
              <a:t>m</a:t>
            </a:r>
            <a:r>
              <a:rPr dirty="0" sz="1900" spc="-75">
                <a:latin typeface="Arial"/>
                <a:cs typeface="Arial"/>
              </a:rPr>
              <a:t>e</a:t>
            </a:r>
            <a:r>
              <a:rPr dirty="0" sz="1900" spc="-80">
                <a:latin typeface="Arial"/>
                <a:cs typeface="Arial"/>
              </a:rPr>
              <a:t>n</a:t>
            </a:r>
            <a:r>
              <a:rPr dirty="0" sz="1900" spc="105">
                <a:latin typeface="Arial"/>
                <a:cs typeface="Arial"/>
              </a:rPr>
              <a:t>t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5">
                <a:latin typeface="Arial"/>
                <a:cs typeface="Arial"/>
              </a:rPr>
              <a:t>i</a:t>
            </a:r>
            <a:r>
              <a:rPr dirty="0" sz="1900" spc="-45">
                <a:latin typeface="Arial"/>
                <a:cs typeface="Arial"/>
              </a:rPr>
              <a:t>n  </a:t>
            </a:r>
            <a:r>
              <a:rPr dirty="0" sz="1900" spc="5">
                <a:latin typeface="Arial"/>
                <a:cs typeface="Arial"/>
              </a:rPr>
              <a:t>i</a:t>
            </a:r>
            <a:r>
              <a:rPr dirty="0" sz="1900" spc="-80">
                <a:latin typeface="Arial"/>
                <a:cs typeface="Arial"/>
              </a:rPr>
              <a:t>n</a:t>
            </a:r>
            <a:r>
              <a:rPr dirty="0" sz="1900" spc="80">
                <a:latin typeface="Arial"/>
                <a:cs typeface="Arial"/>
              </a:rPr>
              <a:t>t</a:t>
            </a:r>
            <a:r>
              <a:rPr dirty="0" sz="1900" spc="-114">
                <a:latin typeface="Arial"/>
                <a:cs typeface="Arial"/>
              </a:rPr>
              <a:t>e</a:t>
            </a:r>
            <a:r>
              <a:rPr dirty="0" sz="1900">
                <a:latin typeface="Arial"/>
                <a:cs typeface="Arial"/>
              </a:rPr>
              <a:t>r</a:t>
            </a:r>
            <a:r>
              <a:rPr dirty="0" sz="1900" spc="-70">
                <a:latin typeface="Arial"/>
                <a:cs typeface="Arial"/>
              </a:rPr>
              <a:t>d</a:t>
            </a:r>
            <a:r>
              <a:rPr dirty="0" sz="1900" spc="5">
                <a:latin typeface="Arial"/>
                <a:cs typeface="Arial"/>
              </a:rPr>
              <a:t>i</a:t>
            </a:r>
            <a:r>
              <a:rPr dirty="0" sz="1900" spc="-210">
                <a:latin typeface="Arial"/>
                <a:cs typeface="Arial"/>
              </a:rPr>
              <a:t>s</a:t>
            </a:r>
            <a:r>
              <a:rPr dirty="0" sz="1900" spc="-150">
                <a:latin typeface="Arial"/>
                <a:cs typeface="Arial"/>
              </a:rPr>
              <a:t>c</a:t>
            </a:r>
            <a:r>
              <a:rPr dirty="0" sz="1900" spc="5">
                <a:latin typeface="Arial"/>
                <a:cs typeface="Arial"/>
              </a:rPr>
              <a:t>i</a:t>
            </a:r>
            <a:r>
              <a:rPr dirty="0" sz="1900" spc="-70">
                <a:latin typeface="Arial"/>
                <a:cs typeface="Arial"/>
              </a:rPr>
              <a:t>p</a:t>
            </a:r>
            <a:r>
              <a:rPr dirty="0" sz="1900" spc="5">
                <a:latin typeface="Arial"/>
                <a:cs typeface="Arial"/>
              </a:rPr>
              <a:t>li</a:t>
            </a:r>
            <a:r>
              <a:rPr dirty="0" sz="1900" spc="-70">
                <a:latin typeface="Arial"/>
                <a:cs typeface="Arial"/>
              </a:rPr>
              <a:t>n</a:t>
            </a:r>
            <a:r>
              <a:rPr dirty="0" sz="1900" spc="-150">
                <a:latin typeface="Arial"/>
                <a:cs typeface="Arial"/>
              </a:rPr>
              <a:t>a</a:t>
            </a:r>
            <a:r>
              <a:rPr dirty="0" sz="1900" spc="35">
                <a:latin typeface="Arial"/>
                <a:cs typeface="Arial"/>
              </a:rPr>
              <a:t>r</a:t>
            </a:r>
            <a:r>
              <a:rPr dirty="0" sz="1900" spc="-95">
                <a:latin typeface="Arial"/>
                <a:cs typeface="Arial"/>
              </a:rPr>
              <a:t>y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 spc="-170">
                <a:latin typeface="Arial"/>
                <a:cs typeface="Arial"/>
              </a:rPr>
              <a:t>g</a:t>
            </a:r>
            <a:r>
              <a:rPr dirty="0" sz="1900" spc="-15">
                <a:latin typeface="Arial"/>
                <a:cs typeface="Arial"/>
              </a:rPr>
              <a:t>r</a:t>
            </a:r>
            <a:r>
              <a:rPr dirty="0" sz="1900" spc="-150">
                <a:latin typeface="Arial"/>
                <a:cs typeface="Arial"/>
              </a:rPr>
              <a:t>a</a:t>
            </a:r>
            <a:r>
              <a:rPr dirty="0" sz="1900" spc="-70">
                <a:latin typeface="Arial"/>
                <a:cs typeface="Arial"/>
              </a:rPr>
              <a:t>du</a:t>
            </a:r>
            <a:r>
              <a:rPr dirty="0" sz="1900" spc="-160">
                <a:latin typeface="Arial"/>
                <a:cs typeface="Arial"/>
              </a:rPr>
              <a:t>a</a:t>
            </a:r>
            <a:r>
              <a:rPr dirty="0" sz="1900" spc="80">
                <a:latin typeface="Arial"/>
                <a:cs typeface="Arial"/>
              </a:rPr>
              <a:t>t</a:t>
            </a:r>
            <a:r>
              <a:rPr dirty="0" sz="1900" spc="-80">
                <a:latin typeface="Arial"/>
                <a:cs typeface="Arial"/>
              </a:rPr>
              <a:t>e  </a:t>
            </a:r>
            <a:r>
              <a:rPr dirty="0" sz="1900" spc="-30">
                <a:latin typeface="Arial"/>
                <a:cs typeface="Arial"/>
              </a:rPr>
              <a:t>p</a:t>
            </a:r>
            <a:r>
              <a:rPr dirty="0" sz="1900" spc="-55">
                <a:latin typeface="Arial"/>
                <a:cs typeface="Arial"/>
              </a:rPr>
              <a:t>r</a:t>
            </a:r>
            <a:r>
              <a:rPr dirty="0" sz="1900" spc="-65">
                <a:latin typeface="Arial"/>
                <a:cs typeface="Arial"/>
              </a:rPr>
              <a:t>o</a:t>
            </a:r>
            <a:r>
              <a:rPr dirty="0" sz="1900" spc="-170">
                <a:latin typeface="Arial"/>
                <a:cs typeface="Arial"/>
              </a:rPr>
              <a:t>g</a:t>
            </a:r>
            <a:r>
              <a:rPr dirty="0" sz="1900" spc="-15">
                <a:latin typeface="Arial"/>
                <a:cs typeface="Arial"/>
              </a:rPr>
              <a:t>r</a:t>
            </a:r>
            <a:r>
              <a:rPr dirty="0" sz="1900" spc="-150">
                <a:latin typeface="Arial"/>
                <a:cs typeface="Arial"/>
              </a:rPr>
              <a:t>a</a:t>
            </a:r>
            <a:r>
              <a:rPr dirty="0" sz="1900" spc="-75">
                <a:latin typeface="Arial"/>
                <a:cs typeface="Arial"/>
              </a:rPr>
              <a:t>m</a:t>
            </a:r>
            <a:r>
              <a:rPr dirty="0" sz="1900" spc="-210">
                <a:latin typeface="Arial"/>
                <a:cs typeface="Arial"/>
              </a:rPr>
              <a:t>s</a:t>
            </a:r>
            <a:r>
              <a:rPr dirty="0" sz="1900" spc="-85">
                <a:latin typeface="Arial"/>
                <a:cs typeface="Arial"/>
              </a:rPr>
              <a:t> </a:t>
            </a:r>
            <a:r>
              <a:rPr dirty="0" sz="1900" spc="-45">
                <a:latin typeface="Arial"/>
                <a:cs typeface="Arial"/>
              </a:rPr>
              <a:t>w</a:t>
            </a:r>
            <a:r>
              <a:rPr dirty="0" sz="1900" spc="-150">
                <a:latin typeface="Arial"/>
                <a:cs typeface="Arial"/>
              </a:rPr>
              <a:t>a</a:t>
            </a:r>
            <a:r>
              <a:rPr dirty="0" sz="1900" spc="-210">
                <a:latin typeface="Arial"/>
                <a:cs typeface="Arial"/>
              </a:rPr>
              <a:t>s</a:t>
            </a:r>
            <a:r>
              <a:rPr dirty="0" sz="1900" spc="-95">
                <a:latin typeface="Arial"/>
                <a:cs typeface="Arial"/>
              </a:rPr>
              <a:t> </a:t>
            </a:r>
            <a:r>
              <a:rPr dirty="0" sz="1900" spc="-105">
                <a:latin typeface="Arial"/>
                <a:cs typeface="Arial"/>
              </a:rPr>
              <a:t>2</a:t>
            </a:r>
            <a:r>
              <a:rPr dirty="0" sz="1900" spc="-60">
                <a:latin typeface="Arial"/>
                <a:cs typeface="Arial"/>
              </a:rPr>
              <a:t>,</a:t>
            </a:r>
            <a:r>
              <a:rPr dirty="0" sz="1900" spc="-105">
                <a:latin typeface="Arial"/>
                <a:cs typeface="Arial"/>
              </a:rPr>
              <a:t>556</a:t>
            </a:r>
            <a:r>
              <a:rPr dirty="0" sz="1900" spc="-55">
                <a:latin typeface="Arial"/>
                <a:cs typeface="Arial"/>
              </a:rPr>
              <a:t>,</a:t>
            </a:r>
            <a:r>
              <a:rPr dirty="0" sz="1900" spc="-90">
                <a:latin typeface="Arial"/>
                <a:cs typeface="Arial"/>
              </a:rPr>
              <a:t> </a:t>
            </a:r>
            <a:r>
              <a:rPr dirty="0" sz="1900" spc="-100">
                <a:latin typeface="Arial"/>
                <a:cs typeface="Arial"/>
              </a:rPr>
              <a:t>a  </a:t>
            </a:r>
            <a:r>
              <a:rPr dirty="0" sz="1900" spc="-95">
                <a:latin typeface="Arial"/>
                <a:cs typeface="Arial"/>
              </a:rPr>
              <a:t>d</a:t>
            </a:r>
            <a:r>
              <a:rPr dirty="0" sz="1900" spc="-90">
                <a:latin typeface="Arial"/>
                <a:cs typeface="Arial"/>
              </a:rPr>
              <a:t>e</a:t>
            </a:r>
            <a:r>
              <a:rPr dirty="0" sz="1900" spc="-150">
                <a:latin typeface="Arial"/>
                <a:cs typeface="Arial"/>
              </a:rPr>
              <a:t>c</a:t>
            </a:r>
            <a:r>
              <a:rPr dirty="0" sz="1900" spc="-5">
                <a:latin typeface="Arial"/>
                <a:cs typeface="Arial"/>
              </a:rPr>
              <a:t>r</a:t>
            </a:r>
            <a:r>
              <a:rPr dirty="0" sz="1900" spc="-114">
                <a:latin typeface="Arial"/>
                <a:cs typeface="Arial"/>
              </a:rPr>
              <a:t>e</a:t>
            </a:r>
            <a:r>
              <a:rPr dirty="0" sz="1900" spc="-150">
                <a:latin typeface="Arial"/>
                <a:cs typeface="Arial"/>
              </a:rPr>
              <a:t>a</a:t>
            </a:r>
            <a:r>
              <a:rPr dirty="0" sz="1900" spc="-210">
                <a:latin typeface="Arial"/>
                <a:cs typeface="Arial"/>
              </a:rPr>
              <a:t>s</a:t>
            </a:r>
            <a:r>
              <a:rPr dirty="0" sz="1900" spc="-114">
                <a:latin typeface="Arial"/>
                <a:cs typeface="Arial"/>
              </a:rPr>
              <a:t>e</a:t>
            </a:r>
            <a:r>
              <a:rPr dirty="0" sz="1900" spc="-95">
                <a:latin typeface="Arial"/>
                <a:cs typeface="Arial"/>
              </a:rPr>
              <a:t> </a:t>
            </a:r>
            <a:r>
              <a:rPr dirty="0" sz="1900" spc="-65">
                <a:latin typeface="Arial"/>
                <a:cs typeface="Arial"/>
              </a:rPr>
              <a:t>o</a:t>
            </a:r>
            <a:r>
              <a:rPr dirty="0" sz="1900" spc="50">
                <a:latin typeface="Arial"/>
                <a:cs typeface="Arial"/>
              </a:rPr>
              <a:t>f</a:t>
            </a:r>
            <a:r>
              <a:rPr dirty="0" sz="1900" spc="-114">
                <a:latin typeface="Arial"/>
                <a:cs typeface="Arial"/>
              </a:rPr>
              <a:t> </a:t>
            </a:r>
            <a:r>
              <a:rPr dirty="0" sz="1900" spc="-105">
                <a:latin typeface="Arial"/>
                <a:cs typeface="Arial"/>
              </a:rPr>
              <a:t>1</a:t>
            </a:r>
            <a:r>
              <a:rPr dirty="0" sz="1900" spc="-100">
                <a:latin typeface="Arial"/>
                <a:cs typeface="Arial"/>
              </a:rPr>
              <a:t>2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 spc="-235">
                <a:latin typeface="Arial"/>
                <a:cs typeface="Arial"/>
              </a:rPr>
              <a:t>s</a:t>
            </a:r>
            <a:r>
              <a:rPr dirty="0" sz="1900" spc="-35">
                <a:latin typeface="Arial"/>
                <a:cs typeface="Arial"/>
              </a:rPr>
              <a:t>tude</a:t>
            </a:r>
            <a:r>
              <a:rPr dirty="0" sz="1900" spc="-80">
                <a:latin typeface="Arial"/>
                <a:cs typeface="Arial"/>
              </a:rPr>
              <a:t>n</a:t>
            </a:r>
            <a:r>
              <a:rPr dirty="0" sz="1900" spc="-45">
                <a:latin typeface="Arial"/>
                <a:cs typeface="Arial"/>
              </a:rPr>
              <a:t>ts  </a:t>
            </a:r>
            <a:r>
              <a:rPr dirty="0" sz="1900" spc="-160">
                <a:latin typeface="Arial"/>
                <a:cs typeface="Arial"/>
              </a:rPr>
              <a:t>c</a:t>
            </a:r>
            <a:r>
              <a:rPr dirty="0" sz="1900" spc="-65">
                <a:latin typeface="Arial"/>
                <a:cs typeface="Arial"/>
              </a:rPr>
              <a:t>o</a:t>
            </a:r>
            <a:r>
              <a:rPr dirty="0" sz="1900" spc="-75">
                <a:latin typeface="Arial"/>
                <a:cs typeface="Arial"/>
              </a:rPr>
              <a:t>m</a:t>
            </a:r>
            <a:r>
              <a:rPr dirty="0" sz="1900" spc="-110">
                <a:latin typeface="Arial"/>
                <a:cs typeface="Arial"/>
              </a:rPr>
              <a:t>p</a:t>
            </a:r>
            <a:r>
              <a:rPr dirty="0" sz="1900" spc="-105">
                <a:latin typeface="Arial"/>
                <a:cs typeface="Arial"/>
              </a:rPr>
              <a:t>a</a:t>
            </a:r>
            <a:r>
              <a:rPr dirty="0" sz="1900">
                <a:latin typeface="Arial"/>
                <a:cs typeface="Arial"/>
              </a:rPr>
              <a:t>r</a:t>
            </a:r>
            <a:r>
              <a:rPr dirty="0" sz="1900" spc="-114">
                <a:latin typeface="Arial"/>
                <a:cs typeface="Arial"/>
              </a:rPr>
              <a:t>e</a:t>
            </a:r>
            <a:r>
              <a:rPr dirty="0" sz="1900" spc="-65">
                <a:latin typeface="Arial"/>
                <a:cs typeface="Arial"/>
              </a:rPr>
              <a:t>d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 spc="80">
                <a:latin typeface="Arial"/>
                <a:cs typeface="Arial"/>
              </a:rPr>
              <a:t>t</a:t>
            </a:r>
            <a:r>
              <a:rPr dirty="0" sz="1900" spc="-60">
                <a:latin typeface="Arial"/>
                <a:cs typeface="Arial"/>
              </a:rPr>
              <a:t>o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 spc="-335">
                <a:latin typeface="Arial"/>
                <a:cs typeface="Arial"/>
              </a:rPr>
              <a:t>F</a:t>
            </a:r>
            <a:r>
              <a:rPr dirty="0" sz="1900" spc="-150">
                <a:latin typeface="Arial"/>
                <a:cs typeface="Arial"/>
              </a:rPr>
              <a:t>a</a:t>
            </a:r>
            <a:r>
              <a:rPr dirty="0" sz="1900" spc="5">
                <a:latin typeface="Arial"/>
                <a:cs typeface="Arial"/>
              </a:rPr>
              <a:t>l</a:t>
            </a:r>
            <a:r>
              <a:rPr dirty="0" sz="1900" spc="10">
                <a:latin typeface="Arial"/>
                <a:cs typeface="Arial"/>
              </a:rPr>
              <a:t>l</a:t>
            </a:r>
            <a:r>
              <a:rPr dirty="0" sz="1900" spc="-90">
                <a:latin typeface="Arial"/>
                <a:cs typeface="Arial"/>
              </a:rPr>
              <a:t> </a:t>
            </a:r>
            <a:r>
              <a:rPr dirty="0" sz="1900" spc="-105">
                <a:latin typeface="Arial"/>
                <a:cs typeface="Arial"/>
              </a:rPr>
              <a:t>201</a:t>
            </a:r>
            <a:r>
              <a:rPr dirty="0" sz="1900" spc="-100">
                <a:latin typeface="Arial"/>
                <a:cs typeface="Arial"/>
              </a:rPr>
              <a:t>9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59594" y="2844540"/>
            <a:ext cx="3251200" cy="265938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240665" marR="5080" indent="-228600">
              <a:lnSpc>
                <a:spcPts val="2050"/>
              </a:lnSpc>
              <a:spcBef>
                <a:spcPts val="3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900" spc="-5">
                <a:latin typeface="Lato"/>
                <a:cs typeface="Lato"/>
              </a:rPr>
              <a:t>In the 2019-20 graduation </a:t>
            </a:r>
            <a:r>
              <a:rPr dirty="0" sz="1900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year, the Graduate School </a:t>
            </a:r>
            <a:r>
              <a:rPr dirty="0" sz="1900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awarded 32 interdisciplinary </a:t>
            </a:r>
            <a:r>
              <a:rPr dirty="0" sz="1900" spc="-475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master’s</a:t>
            </a:r>
            <a:r>
              <a:rPr dirty="0" sz="1900" spc="-10">
                <a:latin typeface="Lato"/>
                <a:cs typeface="Lato"/>
              </a:rPr>
              <a:t> degrees</a:t>
            </a:r>
            <a:r>
              <a:rPr dirty="0" sz="1900" spc="5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and</a:t>
            </a:r>
            <a:r>
              <a:rPr dirty="0" sz="1900" spc="5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24 </a:t>
            </a:r>
            <a:r>
              <a:rPr dirty="0" sz="1900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interdisciplinary doctoral </a:t>
            </a:r>
            <a:r>
              <a:rPr dirty="0" sz="1900">
                <a:latin typeface="Lato"/>
                <a:cs typeface="Lato"/>
              </a:rPr>
              <a:t> </a:t>
            </a:r>
            <a:r>
              <a:rPr dirty="0" sz="1900" spc="-10">
                <a:latin typeface="Lato"/>
                <a:cs typeface="Lato"/>
              </a:rPr>
              <a:t>degrees;</a:t>
            </a:r>
            <a:r>
              <a:rPr dirty="0" sz="1900" spc="15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accounting</a:t>
            </a:r>
            <a:r>
              <a:rPr dirty="0" sz="1900" spc="15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for </a:t>
            </a:r>
            <a:r>
              <a:rPr dirty="0" sz="1900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2.86% of the University’s </a:t>
            </a:r>
            <a:r>
              <a:rPr dirty="0" sz="1900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master’s</a:t>
            </a:r>
            <a:r>
              <a:rPr dirty="0" sz="1900" spc="-10">
                <a:latin typeface="Lato"/>
                <a:cs typeface="Lato"/>
              </a:rPr>
              <a:t> degrees</a:t>
            </a:r>
            <a:r>
              <a:rPr dirty="0" sz="1900" spc="5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and </a:t>
            </a:r>
            <a:r>
              <a:rPr dirty="0" sz="1900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11.76% of the University’s </a:t>
            </a:r>
            <a:r>
              <a:rPr dirty="0" sz="1900">
                <a:latin typeface="Lato"/>
                <a:cs typeface="Lato"/>
              </a:rPr>
              <a:t> </a:t>
            </a:r>
            <a:r>
              <a:rPr dirty="0" sz="1900" spc="-5">
                <a:latin typeface="Lato"/>
                <a:cs typeface="Lato"/>
              </a:rPr>
              <a:t>doctoral </a:t>
            </a:r>
            <a:r>
              <a:rPr dirty="0" sz="1900" spc="-10">
                <a:latin typeface="Lato"/>
                <a:cs typeface="Lato"/>
              </a:rPr>
              <a:t>degrees.</a:t>
            </a:r>
            <a:endParaRPr sz="1900">
              <a:latin typeface="Lato"/>
              <a:cs typeface="La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30540" y="1412747"/>
            <a:ext cx="0" cy="3657600"/>
          </a:xfrm>
          <a:custGeom>
            <a:avLst/>
            <a:gdLst/>
            <a:ahLst/>
            <a:cxnLst/>
            <a:rect l="l" t="t" r="r" b="b"/>
            <a:pathLst>
              <a:path w="0"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988" y="753872"/>
            <a:ext cx="4835525" cy="1009650"/>
          </a:xfrm>
          <a:prstGeom prst="rect"/>
        </p:spPr>
        <p:txBody>
          <a:bodyPr wrap="square" lIns="0" tIns="71120" rIns="0" bIns="0" rtlCol="0" vert="horz">
            <a:spAutoFit/>
          </a:bodyPr>
          <a:lstStyle/>
          <a:p>
            <a:pPr marL="12700" marR="5080">
              <a:lnSpc>
                <a:spcPts val="3670"/>
              </a:lnSpc>
              <a:spcBef>
                <a:spcPts val="560"/>
              </a:spcBef>
            </a:pPr>
            <a:r>
              <a:rPr dirty="0" sz="3400" spc="-125">
                <a:solidFill>
                  <a:srgbClr val="FFFFFF"/>
                </a:solidFill>
              </a:rPr>
              <a:t>I</a:t>
            </a:r>
            <a:r>
              <a:rPr dirty="0" sz="3400" spc="-170">
                <a:solidFill>
                  <a:srgbClr val="FFFFFF"/>
                </a:solidFill>
              </a:rPr>
              <a:t>n</a:t>
            </a:r>
            <a:r>
              <a:rPr dirty="0" sz="3400" spc="130">
                <a:solidFill>
                  <a:srgbClr val="FFFFFF"/>
                </a:solidFill>
              </a:rPr>
              <a:t>t</a:t>
            </a:r>
            <a:r>
              <a:rPr dirty="0" sz="3400" spc="-215">
                <a:solidFill>
                  <a:srgbClr val="FFFFFF"/>
                </a:solidFill>
              </a:rPr>
              <a:t>e</a:t>
            </a:r>
            <a:r>
              <a:rPr dirty="0" sz="3400" spc="-10">
                <a:solidFill>
                  <a:srgbClr val="FFFFFF"/>
                </a:solidFill>
              </a:rPr>
              <a:t>r</a:t>
            </a:r>
            <a:r>
              <a:rPr dirty="0" sz="3400" spc="-135">
                <a:solidFill>
                  <a:srgbClr val="FFFFFF"/>
                </a:solidFill>
              </a:rPr>
              <a:t>d</a:t>
            </a:r>
            <a:r>
              <a:rPr dirty="0" sz="3400" spc="-204">
                <a:solidFill>
                  <a:srgbClr val="FFFFFF"/>
                </a:solidFill>
              </a:rPr>
              <a:t>is</a:t>
            </a:r>
            <a:r>
              <a:rPr dirty="0" sz="3400" spc="-275">
                <a:solidFill>
                  <a:srgbClr val="FFFFFF"/>
                </a:solidFill>
              </a:rPr>
              <a:t>c</a:t>
            </a:r>
            <a:r>
              <a:rPr dirty="0" sz="3400" spc="-50">
                <a:solidFill>
                  <a:srgbClr val="FFFFFF"/>
                </a:solidFill>
              </a:rPr>
              <a:t>i</a:t>
            </a:r>
            <a:r>
              <a:rPr dirty="0" sz="3400" spc="-100">
                <a:solidFill>
                  <a:srgbClr val="FFFFFF"/>
                </a:solidFill>
              </a:rPr>
              <a:t>p</a:t>
            </a:r>
            <a:r>
              <a:rPr dirty="0" sz="3400" spc="-45">
                <a:solidFill>
                  <a:srgbClr val="FFFFFF"/>
                </a:solidFill>
              </a:rPr>
              <a:t>li</a:t>
            </a:r>
            <a:r>
              <a:rPr dirty="0" sz="3400" spc="-85">
                <a:solidFill>
                  <a:srgbClr val="FFFFFF"/>
                </a:solidFill>
              </a:rPr>
              <a:t>n</a:t>
            </a:r>
            <a:r>
              <a:rPr dirty="0" sz="3400" spc="-300">
                <a:solidFill>
                  <a:srgbClr val="FFFFFF"/>
                </a:solidFill>
              </a:rPr>
              <a:t>a</a:t>
            </a:r>
            <a:r>
              <a:rPr dirty="0" sz="3400" spc="50">
                <a:solidFill>
                  <a:srgbClr val="FFFFFF"/>
                </a:solidFill>
              </a:rPr>
              <a:t>r</a:t>
            </a:r>
            <a:r>
              <a:rPr dirty="0" sz="3400" spc="-204">
                <a:solidFill>
                  <a:srgbClr val="FFFFFF"/>
                </a:solidFill>
              </a:rPr>
              <a:t>y</a:t>
            </a:r>
            <a:r>
              <a:rPr dirty="0" sz="3400" spc="-155">
                <a:solidFill>
                  <a:srgbClr val="FFFFFF"/>
                </a:solidFill>
              </a:rPr>
              <a:t> </a:t>
            </a:r>
            <a:r>
              <a:rPr dirty="0" sz="3400" spc="-580">
                <a:solidFill>
                  <a:srgbClr val="FFFFFF"/>
                </a:solidFill>
              </a:rPr>
              <a:t>P</a:t>
            </a:r>
            <a:r>
              <a:rPr dirty="0" sz="3400" spc="-35">
                <a:solidFill>
                  <a:srgbClr val="FFFFFF"/>
                </a:solidFill>
              </a:rPr>
              <a:t>r</a:t>
            </a:r>
            <a:r>
              <a:rPr dirty="0" sz="3400" spc="-114">
                <a:solidFill>
                  <a:srgbClr val="FFFFFF"/>
                </a:solidFill>
              </a:rPr>
              <a:t>o</a:t>
            </a:r>
            <a:r>
              <a:rPr dirty="0" sz="3400" spc="-300">
                <a:solidFill>
                  <a:srgbClr val="FFFFFF"/>
                </a:solidFill>
              </a:rPr>
              <a:t>g</a:t>
            </a:r>
            <a:r>
              <a:rPr dirty="0" sz="3400" spc="-35">
                <a:solidFill>
                  <a:srgbClr val="FFFFFF"/>
                </a:solidFill>
              </a:rPr>
              <a:t>r</a:t>
            </a:r>
            <a:r>
              <a:rPr dirty="0" sz="3400" spc="-300">
                <a:solidFill>
                  <a:srgbClr val="FFFFFF"/>
                </a:solidFill>
              </a:rPr>
              <a:t>a</a:t>
            </a:r>
            <a:r>
              <a:rPr dirty="0" sz="3400" spc="-150">
                <a:solidFill>
                  <a:srgbClr val="FFFFFF"/>
                </a:solidFill>
              </a:rPr>
              <a:t>m</a:t>
            </a:r>
            <a:r>
              <a:rPr dirty="0" sz="3400" spc="-390">
                <a:solidFill>
                  <a:srgbClr val="FFFFFF"/>
                </a:solidFill>
              </a:rPr>
              <a:t>s</a:t>
            </a:r>
            <a:r>
              <a:rPr dirty="0" sz="3400" spc="-170">
                <a:solidFill>
                  <a:srgbClr val="FFFFFF"/>
                </a:solidFill>
              </a:rPr>
              <a:t> </a:t>
            </a:r>
            <a:r>
              <a:rPr dirty="0" sz="3400" spc="-135">
                <a:solidFill>
                  <a:srgbClr val="FFFFFF"/>
                </a:solidFill>
              </a:rPr>
              <a:t>–  </a:t>
            </a:r>
            <a:r>
              <a:rPr dirty="0" sz="3400" spc="-650">
                <a:solidFill>
                  <a:srgbClr val="FFFFFF"/>
                </a:solidFill>
              </a:rPr>
              <a:t>C</a:t>
            </a:r>
            <a:r>
              <a:rPr dirty="0" sz="3400" spc="-215">
                <a:solidFill>
                  <a:srgbClr val="FFFFFF"/>
                </a:solidFill>
              </a:rPr>
              <a:t>e</a:t>
            </a:r>
            <a:r>
              <a:rPr dirty="0" sz="3400" spc="-15">
                <a:solidFill>
                  <a:srgbClr val="FFFFFF"/>
                </a:solidFill>
              </a:rPr>
              <a:t>l</a:t>
            </a:r>
            <a:r>
              <a:rPr dirty="0" sz="3400" spc="-10">
                <a:solidFill>
                  <a:srgbClr val="FFFFFF"/>
                </a:solidFill>
              </a:rPr>
              <a:t>l</a:t>
            </a:r>
            <a:r>
              <a:rPr dirty="0" sz="3400" spc="-170">
                <a:solidFill>
                  <a:srgbClr val="FFFFFF"/>
                </a:solidFill>
              </a:rPr>
              <a:t> </a:t>
            </a:r>
            <a:r>
              <a:rPr dirty="0" sz="3400" spc="-300">
                <a:solidFill>
                  <a:srgbClr val="FFFFFF"/>
                </a:solidFill>
              </a:rPr>
              <a:t>a</a:t>
            </a:r>
            <a:r>
              <a:rPr dirty="0" sz="3400" spc="-135">
                <a:solidFill>
                  <a:srgbClr val="FFFFFF"/>
                </a:solidFill>
              </a:rPr>
              <a:t>n</a:t>
            </a:r>
            <a:r>
              <a:rPr dirty="0" sz="3400" spc="-130">
                <a:solidFill>
                  <a:srgbClr val="FFFFFF"/>
                </a:solidFill>
              </a:rPr>
              <a:t>d</a:t>
            </a:r>
            <a:r>
              <a:rPr dirty="0" sz="3400" spc="-180">
                <a:solidFill>
                  <a:srgbClr val="FFFFFF"/>
                </a:solidFill>
              </a:rPr>
              <a:t> </a:t>
            </a:r>
            <a:r>
              <a:rPr dirty="0" sz="3400" spc="30">
                <a:solidFill>
                  <a:srgbClr val="FFFFFF"/>
                </a:solidFill>
              </a:rPr>
              <a:t>M</a:t>
            </a:r>
            <a:r>
              <a:rPr dirty="0" sz="3400" spc="-114">
                <a:solidFill>
                  <a:srgbClr val="FFFFFF"/>
                </a:solidFill>
              </a:rPr>
              <a:t>o</a:t>
            </a:r>
            <a:r>
              <a:rPr dirty="0" sz="3400" spc="-75">
                <a:solidFill>
                  <a:srgbClr val="FFFFFF"/>
                </a:solidFill>
              </a:rPr>
              <a:t>l</a:t>
            </a:r>
            <a:r>
              <a:rPr dirty="0" sz="3400" spc="-160">
                <a:solidFill>
                  <a:srgbClr val="FFFFFF"/>
                </a:solidFill>
              </a:rPr>
              <a:t>e</a:t>
            </a:r>
            <a:r>
              <a:rPr dirty="0" sz="3400" spc="-265">
                <a:solidFill>
                  <a:srgbClr val="FFFFFF"/>
                </a:solidFill>
              </a:rPr>
              <a:t>c</a:t>
            </a:r>
            <a:r>
              <a:rPr dirty="0" sz="3400" spc="-135">
                <a:solidFill>
                  <a:srgbClr val="FFFFFF"/>
                </a:solidFill>
              </a:rPr>
              <a:t>u</a:t>
            </a:r>
            <a:r>
              <a:rPr dirty="0" sz="3400" spc="-100">
                <a:solidFill>
                  <a:srgbClr val="FFFFFF"/>
                </a:solidFill>
              </a:rPr>
              <a:t>l</a:t>
            </a:r>
            <a:r>
              <a:rPr dirty="0" sz="3400" spc="-220">
                <a:solidFill>
                  <a:srgbClr val="FFFFFF"/>
                </a:solidFill>
              </a:rPr>
              <a:t>a</a:t>
            </a:r>
            <a:r>
              <a:rPr dirty="0" sz="3400" spc="35">
                <a:solidFill>
                  <a:srgbClr val="FFFFFF"/>
                </a:solidFill>
              </a:rPr>
              <a:t>r</a:t>
            </a:r>
            <a:r>
              <a:rPr dirty="0" sz="3400" spc="-160">
                <a:solidFill>
                  <a:srgbClr val="FFFFFF"/>
                </a:solidFill>
              </a:rPr>
              <a:t> </a:t>
            </a:r>
            <a:r>
              <a:rPr dirty="0" sz="3400" spc="-465">
                <a:solidFill>
                  <a:srgbClr val="FFFFFF"/>
                </a:solidFill>
              </a:rPr>
              <a:t>B</a:t>
            </a:r>
            <a:r>
              <a:rPr dirty="0" sz="3400" spc="-50">
                <a:solidFill>
                  <a:srgbClr val="FFFFFF"/>
                </a:solidFill>
              </a:rPr>
              <a:t>i</a:t>
            </a:r>
            <a:r>
              <a:rPr dirty="0" sz="3400" spc="-85">
                <a:solidFill>
                  <a:srgbClr val="FFFFFF"/>
                </a:solidFill>
              </a:rPr>
              <a:t>o</a:t>
            </a:r>
            <a:r>
              <a:rPr dirty="0" sz="3400" spc="-50">
                <a:solidFill>
                  <a:srgbClr val="FFFFFF"/>
                </a:solidFill>
              </a:rPr>
              <a:t>l</a:t>
            </a:r>
            <a:r>
              <a:rPr dirty="0" sz="3400" spc="-85">
                <a:solidFill>
                  <a:srgbClr val="FFFFFF"/>
                </a:solidFill>
              </a:rPr>
              <a:t>o</a:t>
            </a:r>
            <a:r>
              <a:rPr dirty="0" sz="3400" spc="-300">
                <a:solidFill>
                  <a:srgbClr val="FFFFFF"/>
                </a:solidFill>
              </a:rPr>
              <a:t>g</a:t>
            </a:r>
            <a:r>
              <a:rPr dirty="0" sz="3400" spc="-204">
                <a:solidFill>
                  <a:srgbClr val="FFFFFF"/>
                </a:solidFill>
              </a:rPr>
              <a:t>y</a:t>
            </a:r>
            <a:endParaRPr sz="3400"/>
          </a:p>
        </p:txBody>
      </p:sp>
      <p:sp>
        <p:nvSpPr>
          <p:cNvPr id="4" name="object 4"/>
          <p:cNvSpPr/>
          <p:nvPr/>
        </p:nvSpPr>
        <p:spPr>
          <a:xfrm>
            <a:off x="476250" y="823722"/>
            <a:ext cx="0" cy="914400"/>
          </a:xfrm>
          <a:custGeom>
            <a:avLst/>
            <a:gdLst/>
            <a:ahLst/>
            <a:cxnLst/>
            <a:rect l="l" t="t" r="r" b="b"/>
            <a:pathLst>
              <a:path w="0" h="914400">
                <a:moveTo>
                  <a:pt x="0" y="91440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19988" y="2030983"/>
            <a:ext cx="4911090" cy="320294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241300" marR="99695" indent="-228600">
              <a:lnSpc>
                <a:spcPts val="2380"/>
              </a:lnSpc>
              <a:spcBef>
                <a:spcPts val="39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200" spc="-17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2200" spc="-15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33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200" spc="-26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6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2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8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41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3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160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2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25">
                <a:solidFill>
                  <a:srgbClr val="FFFFFF"/>
                </a:solidFill>
                <a:latin typeface="Arial"/>
                <a:cs typeface="Arial"/>
              </a:rPr>
              <a:t>r  </a:t>
            </a:r>
            <a:r>
              <a:rPr dirty="0" sz="2200" spc="-27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3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19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4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24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4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04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22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18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l  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program 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2200" spc="-145">
                <a:solidFill>
                  <a:srgbClr val="FFFFFF"/>
                </a:solidFill>
                <a:latin typeface="Arial"/>
                <a:cs typeface="Arial"/>
              </a:rPr>
              <a:t>campus 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200" spc="-140">
                <a:solidFill>
                  <a:srgbClr val="FFFFFF"/>
                </a:solidFill>
                <a:latin typeface="Arial"/>
                <a:cs typeface="Arial"/>
              </a:rPr>
              <a:t>Fall 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2020 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40">
                <a:solidFill>
                  <a:srgbClr val="FFFFFF"/>
                </a:solidFill>
                <a:latin typeface="Arial"/>
                <a:cs typeface="Arial"/>
              </a:rPr>
              <a:t>lm</a:t>
            </a:r>
            <a:r>
              <a:rPr dirty="0" sz="22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24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6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79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6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ude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24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6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200">
              <a:latin typeface="Arial"/>
              <a:cs typeface="Arial"/>
            </a:endParaRPr>
          </a:p>
          <a:p>
            <a:pPr marL="240665" marR="5080" indent="-228600">
              <a:lnSpc>
                <a:spcPts val="2380"/>
              </a:lnSpc>
              <a:spcBef>
                <a:spcPts val="98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200" spc="-135">
                <a:solidFill>
                  <a:srgbClr val="FFFFFF"/>
                </a:solidFill>
                <a:latin typeface="Arial"/>
                <a:cs typeface="Arial"/>
              </a:rPr>
              <a:t>Cell 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200" spc="-60">
                <a:solidFill>
                  <a:srgbClr val="FFFFFF"/>
                </a:solidFill>
                <a:latin typeface="Arial"/>
                <a:cs typeface="Arial"/>
              </a:rPr>
              <a:t>Molecular 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Biology </a:t>
            </a:r>
            <a:r>
              <a:rPr dirty="0" sz="2200" spc="-85">
                <a:solidFill>
                  <a:srgbClr val="FFFFFF"/>
                </a:solidFill>
                <a:latin typeface="Arial"/>
                <a:cs typeface="Arial"/>
              </a:rPr>
              <a:t>students 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18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ult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2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1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9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14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3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$33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dirty="0" sz="22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8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illi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dirty="0" sz="2200" spc="-204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nu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19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4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upp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;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$4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dirty="0" sz="22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2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lli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n  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1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1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4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upp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;</a:t>
            </a:r>
            <a:r>
              <a:rPr dirty="0" sz="22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54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-  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200" spc="-8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15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pub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dirty="0" sz="2200" spc="-204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200" spc="-1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114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2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24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29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200" spc="-2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13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200" spc="-13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85">
                <a:solidFill>
                  <a:srgbClr val="FFFFFF"/>
                </a:solidFill>
                <a:latin typeface="Arial"/>
                <a:cs typeface="Arial"/>
              </a:rPr>
              <a:t>63  </a:t>
            </a:r>
            <a:r>
              <a:rPr dirty="0" sz="2200" spc="-45">
                <a:solidFill>
                  <a:srgbClr val="FFFFFF"/>
                </a:solidFill>
                <a:latin typeface="Arial"/>
                <a:cs typeface="Arial"/>
              </a:rPr>
              <a:t>invited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lectures/presentations/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seminars.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3407" y="1947672"/>
            <a:ext cx="4945278" cy="298804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0"/>
            <a:ext cx="4058920" cy="6858000"/>
          </a:xfrm>
          <a:custGeom>
            <a:avLst/>
            <a:gdLst/>
            <a:ahLst/>
            <a:cxnLst/>
            <a:rect l="l" t="t" r="r" b="b"/>
            <a:pathLst>
              <a:path w="4058920" h="6858000">
                <a:moveTo>
                  <a:pt x="4058412" y="0"/>
                </a:moveTo>
                <a:lnTo>
                  <a:pt x="0" y="0"/>
                </a:lnTo>
                <a:lnTo>
                  <a:pt x="0" y="6858000"/>
                </a:lnTo>
                <a:lnTo>
                  <a:pt x="4058412" y="6858000"/>
                </a:lnTo>
                <a:lnTo>
                  <a:pt x="4058412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1373879"/>
            <a:ext cx="2543810" cy="1772920"/>
          </a:xfrm>
          <a:prstGeom prst="rect"/>
        </p:spPr>
        <p:txBody>
          <a:bodyPr wrap="square" lIns="0" tIns="65405" rIns="0" bIns="0" rtlCol="0" vert="horz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515"/>
              </a:spcBef>
            </a:pPr>
            <a:r>
              <a:rPr dirty="0" sz="3100" spc="-80">
                <a:solidFill>
                  <a:srgbClr val="FFFFFF"/>
                </a:solidFill>
              </a:rPr>
              <a:t>I</a:t>
            </a:r>
            <a:r>
              <a:rPr dirty="0" sz="3100" spc="-190">
                <a:solidFill>
                  <a:srgbClr val="FFFFFF"/>
                </a:solidFill>
              </a:rPr>
              <a:t>n</a:t>
            </a:r>
            <a:r>
              <a:rPr dirty="0" sz="3100" spc="120">
                <a:solidFill>
                  <a:srgbClr val="FFFFFF"/>
                </a:solidFill>
              </a:rPr>
              <a:t>t</a:t>
            </a:r>
            <a:r>
              <a:rPr dirty="0" sz="3100" spc="-204">
                <a:solidFill>
                  <a:srgbClr val="FFFFFF"/>
                </a:solidFill>
              </a:rPr>
              <a:t>e</a:t>
            </a:r>
            <a:r>
              <a:rPr dirty="0" sz="3100" spc="-20">
                <a:solidFill>
                  <a:srgbClr val="FFFFFF"/>
                </a:solidFill>
              </a:rPr>
              <a:t>r</a:t>
            </a:r>
            <a:r>
              <a:rPr dirty="0" sz="3100" spc="-125">
                <a:solidFill>
                  <a:srgbClr val="FFFFFF"/>
                </a:solidFill>
              </a:rPr>
              <a:t>d</a:t>
            </a:r>
            <a:r>
              <a:rPr dirty="0" sz="3100" spc="-180">
                <a:solidFill>
                  <a:srgbClr val="FFFFFF"/>
                </a:solidFill>
              </a:rPr>
              <a:t>is</a:t>
            </a:r>
            <a:r>
              <a:rPr dirty="0" sz="3100" spc="-235">
                <a:solidFill>
                  <a:srgbClr val="FFFFFF"/>
                </a:solidFill>
              </a:rPr>
              <a:t>c</a:t>
            </a:r>
            <a:r>
              <a:rPr dirty="0" sz="3100" spc="-35">
                <a:solidFill>
                  <a:srgbClr val="FFFFFF"/>
                </a:solidFill>
              </a:rPr>
              <a:t>i</a:t>
            </a:r>
            <a:r>
              <a:rPr dirty="0" sz="3100" spc="-95">
                <a:solidFill>
                  <a:srgbClr val="FFFFFF"/>
                </a:solidFill>
              </a:rPr>
              <a:t>p</a:t>
            </a:r>
            <a:r>
              <a:rPr dirty="0" sz="3100" spc="-30">
                <a:solidFill>
                  <a:srgbClr val="FFFFFF"/>
                </a:solidFill>
              </a:rPr>
              <a:t>li</a:t>
            </a:r>
            <a:r>
              <a:rPr dirty="0" sz="3100" spc="-80">
                <a:solidFill>
                  <a:srgbClr val="FFFFFF"/>
                </a:solidFill>
              </a:rPr>
              <a:t>n</a:t>
            </a:r>
            <a:r>
              <a:rPr dirty="0" sz="3100" spc="-280">
                <a:solidFill>
                  <a:srgbClr val="FFFFFF"/>
                </a:solidFill>
              </a:rPr>
              <a:t>a</a:t>
            </a:r>
            <a:r>
              <a:rPr dirty="0" sz="3100" spc="40">
                <a:solidFill>
                  <a:srgbClr val="FFFFFF"/>
                </a:solidFill>
              </a:rPr>
              <a:t>r</a:t>
            </a:r>
            <a:r>
              <a:rPr dirty="0" sz="3100" spc="-135">
                <a:solidFill>
                  <a:srgbClr val="FFFFFF"/>
                </a:solidFill>
              </a:rPr>
              <a:t>y  </a:t>
            </a:r>
            <a:r>
              <a:rPr dirty="0" sz="3100" spc="-540">
                <a:solidFill>
                  <a:srgbClr val="FFFFFF"/>
                </a:solidFill>
              </a:rPr>
              <a:t>P</a:t>
            </a:r>
            <a:r>
              <a:rPr dirty="0" sz="3100" spc="-90">
                <a:solidFill>
                  <a:srgbClr val="FFFFFF"/>
                </a:solidFill>
              </a:rPr>
              <a:t>r</a:t>
            </a:r>
            <a:r>
              <a:rPr dirty="0" sz="3100" spc="-45">
                <a:solidFill>
                  <a:srgbClr val="FFFFFF"/>
                </a:solidFill>
              </a:rPr>
              <a:t>o</a:t>
            </a:r>
            <a:r>
              <a:rPr dirty="0" sz="3100" spc="-275">
                <a:solidFill>
                  <a:srgbClr val="FFFFFF"/>
                </a:solidFill>
              </a:rPr>
              <a:t>g</a:t>
            </a:r>
            <a:r>
              <a:rPr dirty="0" sz="3100" spc="-150">
                <a:solidFill>
                  <a:srgbClr val="FFFFFF"/>
                </a:solidFill>
              </a:rPr>
              <a:t>r</a:t>
            </a:r>
            <a:r>
              <a:rPr dirty="0" sz="3100" spc="-155">
                <a:solidFill>
                  <a:srgbClr val="FFFFFF"/>
                </a:solidFill>
              </a:rPr>
              <a:t>a</a:t>
            </a:r>
            <a:r>
              <a:rPr dirty="0" sz="3100" spc="-140">
                <a:solidFill>
                  <a:srgbClr val="FFFFFF"/>
                </a:solidFill>
              </a:rPr>
              <a:t>m</a:t>
            </a:r>
            <a:r>
              <a:rPr dirty="0" sz="3100" spc="-355">
                <a:solidFill>
                  <a:srgbClr val="FFFFFF"/>
                </a:solidFill>
              </a:rPr>
              <a:t>s</a:t>
            </a:r>
            <a:r>
              <a:rPr dirty="0" sz="3100" spc="-170">
                <a:solidFill>
                  <a:srgbClr val="FFFFFF"/>
                </a:solidFill>
              </a:rPr>
              <a:t> </a:t>
            </a:r>
            <a:r>
              <a:rPr dirty="0" sz="3100" spc="-125">
                <a:solidFill>
                  <a:srgbClr val="FFFFFF"/>
                </a:solidFill>
              </a:rPr>
              <a:t>–  </a:t>
            </a:r>
            <a:r>
              <a:rPr dirty="0" sz="3100" spc="-145">
                <a:solidFill>
                  <a:srgbClr val="FFFFFF"/>
                </a:solidFill>
              </a:rPr>
              <a:t>Environmental </a:t>
            </a:r>
            <a:r>
              <a:rPr dirty="0" sz="3100" spc="-140">
                <a:solidFill>
                  <a:srgbClr val="FFFFFF"/>
                </a:solidFill>
              </a:rPr>
              <a:t> </a:t>
            </a:r>
            <a:r>
              <a:rPr dirty="0" sz="3100" spc="-210">
                <a:solidFill>
                  <a:srgbClr val="FFFFFF"/>
                </a:solidFill>
              </a:rPr>
              <a:t>Dynamics</a:t>
            </a:r>
            <a:endParaRPr sz="3100"/>
          </a:p>
        </p:txBody>
      </p:sp>
      <p:sp>
        <p:nvSpPr>
          <p:cNvPr id="8" name="object 8"/>
          <p:cNvSpPr txBox="1"/>
          <p:nvPr/>
        </p:nvSpPr>
        <p:spPr>
          <a:xfrm>
            <a:off x="4459594" y="1424173"/>
            <a:ext cx="3224530" cy="381381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241300" marR="90805" indent="-228600">
              <a:lnSpc>
                <a:spcPts val="1400"/>
              </a:lnSpc>
              <a:spcBef>
                <a:spcPts val="27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300" spc="-5">
                <a:latin typeface="Lato"/>
                <a:cs typeface="Lato"/>
              </a:rPr>
              <a:t>Environmental</a:t>
            </a:r>
            <a:r>
              <a:rPr dirty="0" sz="1300" spc="4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Dynamics</a:t>
            </a:r>
            <a:r>
              <a:rPr dirty="0" sz="1300" spc="2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increased 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10">
                <a:latin typeface="Lato"/>
                <a:cs typeface="Lato"/>
              </a:rPr>
              <a:t>enrollment</a:t>
            </a:r>
            <a:r>
              <a:rPr dirty="0" sz="1300" spc="60">
                <a:latin typeface="Lato"/>
                <a:cs typeface="Lato"/>
              </a:rPr>
              <a:t> </a:t>
            </a:r>
            <a:r>
              <a:rPr dirty="0" sz="1300" spc="-10">
                <a:latin typeface="Lato"/>
                <a:cs typeface="Lato"/>
              </a:rPr>
              <a:t>by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33%</a:t>
            </a:r>
            <a:r>
              <a:rPr dirty="0" sz="1300" spc="-2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from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33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to 44 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students.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This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10">
                <a:latin typeface="Lato"/>
                <a:cs typeface="Lato"/>
              </a:rPr>
              <a:t>includes</a:t>
            </a:r>
            <a:r>
              <a:rPr dirty="0" sz="1300" spc="3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the</a:t>
            </a:r>
            <a:r>
              <a:rPr dirty="0" sz="1300" spc="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formal 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addition</a:t>
            </a:r>
            <a:r>
              <a:rPr dirty="0" sz="1300" spc="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of the</a:t>
            </a:r>
            <a:r>
              <a:rPr dirty="0" sz="1300" spc="-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master’s</a:t>
            </a:r>
            <a:r>
              <a:rPr dirty="0" sz="1300" spc="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program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in</a:t>
            </a:r>
            <a:r>
              <a:rPr dirty="0" sz="1300" spc="5">
                <a:latin typeface="Lato"/>
                <a:cs typeface="Lato"/>
              </a:rPr>
              <a:t> </a:t>
            </a:r>
            <a:r>
              <a:rPr dirty="0" sz="1300" spc="-10">
                <a:latin typeface="Lato"/>
                <a:cs typeface="Lato"/>
              </a:rPr>
              <a:t>Fall </a:t>
            </a:r>
            <a:r>
              <a:rPr dirty="0" sz="1300" spc="-5">
                <a:latin typeface="Lato"/>
                <a:cs typeface="Lato"/>
              </a:rPr>
              <a:t> 2020</a:t>
            </a:r>
            <a:r>
              <a:rPr dirty="0" sz="1300" spc="-3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with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three</a:t>
            </a:r>
            <a:r>
              <a:rPr dirty="0" sz="1300" spc="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additional</a:t>
            </a:r>
            <a:r>
              <a:rPr dirty="0" sz="1300" spc="2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paths</a:t>
            </a:r>
            <a:r>
              <a:rPr dirty="0" sz="1300" spc="-2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from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a </a:t>
            </a:r>
            <a:r>
              <a:rPr dirty="0" sz="1300" spc="-3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BS</a:t>
            </a:r>
            <a:r>
              <a:rPr dirty="0" sz="1300" spc="-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degree.</a:t>
            </a:r>
            <a:endParaRPr sz="1300">
              <a:latin typeface="Lato"/>
              <a:cs typeface="Lato"/>
            </a:endParaRPr>
          </a:p>
          <a:p>
            <a:pPr marL="240665" marR="5080" indent="-228600">
              <a:lnSpc>
                <a:spcPts val="1400"/>
              </a:lnSpc>
              <a:spcBef>
                <a:spcPts val="1019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300" spc="-10">
                <a:latin typeface="Lato"/>
                <a:cs typeface="Lato"/>
              </a:rPr>
              <a:t>ENDY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continued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its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partnership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in</a:t>
            </a:r>
            <a:r>
              <a:rPr dirty="0" sz="1300" spc="-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the 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55" i="1">
                <a:latin typeface="Arial"/>
                <a:cs typeface="Arial"/>
              </a:rPr>
              <a:t>A</a:t>
            </a:r>
            <a:r>
              <a:rPr dirty="0" sz="1300" spc="-65" i="1">
                <a:latin typeface="Arial"/>
                <a:cs typeface="Arial"/>
              </a:rPr>
              <a:t>m</a:t>
            </a:r>
            <a:r>
              <a:rPr dirty="0" sz="1300" spc="-105" i="1">
                <a:latin typeface="Arial"/>
                <a:cs typeface="Arial"/>
              </a:rPr>
              <a:t>e</a:t>
            </a:r>
            <a:r>
              <a:rPr dirty="0" sz="1300" spc="10" i="1">
                <a:latin typeface="Arial"/>
                <a:cs typeface="Arial"/>
              </a:rPr>
              <a:t>r</a:t>
            </a:r>
            <a:r>
              <a:rPr dirty="0" sz="1300" spc="5" i="1">
                <a:latin typeface="Arial"/>
                <a:cs typeface="Arial"/>
              </a:rPr>
              <a:t>i</a:t>
            </a:r>
            <a:r>
              <a:rPr dirty="0" sz="1300" spc="-70" i="1">
                <a:latin typeface="Arial"/>
                <a:cs typeface="Arial"/>
              </a:rPr>
              <a:t>c</a:t>
            </a:r>
            <a:r>
              <a:rPr dirty="0" sz="1300" spc="-55" i="1">
                <a:latin typeface="Arial"/>
                <a:cs typeface="Arial"/>
              </a:rPr>
              <a:t>a</a:t>
            </a:r>
            <a:r>
              <a:rPr dirty="0" sz="1300" spc="-50" i="1">
                <a:latin typeface="Arial"/>
                <a:cs typeface="Arial"/>
              </a:rPr>
              <a:t>n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spc="-140" i="1">
                <a:latin typeface="Arial"/>
                <a:cs typeface="Arial"/>
              </a:rPr>
              <a:t>G</a:t>
            </a:r>
            <a:r>
              <a:rPr dirty="0" sz="1300" spc="-105" i="1">
                <a:latin typeface="Arial"/>
                <a:cs typeface="Arial"/>
              </a:rPr>
              <a:t>e</a:t>
            </a:r>
            <a:r>
              <a:rPr dirty="0" sz="1300" spc="-60" i="1">
                <a:latin typeface="Arial"/>
                <a:cs typeface="Arial"/>
              </a:rPr>
              <a:t>o</a:t>
            </a:r>
            <a:r>
              <a:rPr dirty="0" sz="1300" spc="-45" i="1">
                <a:latin typeface="Arial"/>
                <a:cs typeface="Arial"/>
              </a:rPr>
              <a:t>p</a:t>
            </a:r>
            <a:r>
              <a:rPr dirty="0" sz="1300" spc="-45" i="1">
                <a:latin typeface="Arial"/>
                <a:cs typeface="Arial"/>
              </a:rPr>
              <a:t>h</a:t>
            </a:r>
            <a:r>
              <a:rPr dirty="0" sz="1300" spc="-30" i="1">
                <a:latin typeface="Arial"/>
                <a:cs typeface="Arial"/>
              </a:rPr>
              <a:t>y</a:t>
            </a:r>
            <a:r>
              <a:rPr dirty="0" sz="1300" spc="-90" i="1">
                <a:latin typeface="Arial"/>
                <a:cs typeface="Arial"/>
              </a:rPr>
              <a:t>s</a:t>
            </a:r>
            <a:r>
              <a:rPr dirty="0" sz="1300" spc="-40" i="1">
                <a:latin typeface="Arial"/>
                <a:cs typeface="Arial"/>
              </a:rPr>
              <a:t>i</a:t>
            </a:r>
            <a:r>
              <a:rPr dirty="0" sz="1300" spc="-70" i="1">
                <a:latin typeface="Arial"/>
                <a:cs typeface="Arial"/>
              </a:rPr>
              <a:t>c</a:t>
            </a:r>
            <a:r>
              <a:rPr dirty="0" sz="1300" spc="-50" i="1">
                <a:latin typeface="Arial"/>
                <a:cs typeface="Arial"/>
              </a:rPr>
              <a:t>a</a:t>
            </a:r>
            <a:r>
              <a:rPr dirty="0" sz="1300" spc="-20" i="1">
                <a:latin typeface="Arial"/>
                <a:cs typeface="Arial"/>
              </a:rPr>
              <a:t>l</a:t>
            </a:r>
            <a:r>
              <a:rPr dirty="0" sz="1300" spc="-30" i="1">
                <a:latin typeface="Arial"/>
                <a:cs typeface="Arial"/>
              </a:rPr>
              <a:t> </a:t>
            </a:r>
            <a:r>
              <a:rPr dirty="0" sz="1300" spc="-55" i="1">
                <a:latin typeface="Arial"/>
                <a:cs typeface="Arial"/>
              </a:rPr>
              <a:t>U</a:t>
            </a:r>
            <a:r>
              <a:rPr dirty="0" sz="1300" spc="-25" i="1">
                <a:latin typeface="Arial"/>
                <a:cs typeface="Arial"/>
              </a:rPr>
              <a:t>n</a:t>
            </a:r>
            <a:r>
              <a:rPr dirty="0" sz="1300" spc="-10" i="1">
                <a:latin typeface="Arial"/>
                <a:cs typeface="Arial"/>
              </a:rPr>
              <a:t>i</a:t>
            </a:r>
            <a:r>
              <a:rPr dirty="0" sz="1300" spc="-60" i="1">
                <a:latin typeface="Arial"/>
                <a:cs typeface="Arial"/>
              </a:rPr>
              <a:t>o</a:t>
            </a:r>
            <a:r>
              <a:rPr dirty="0" sz="1300" spc="-40" i="1">
                <a:latin typeface="Arial"/>
                <a:cs typeface="Arial"/>
              </a:rPr>
              <a:t>n</a:t>
            </a:r>
            <a:r>
              <a:rPr dirty="0" sz="1300" spc="-55" i="1">
                <a:latin typeface="Arial"/>
                <a:cs typeface="Arial"/>
              </a:rPr>
              <a:t> </a:t>
            </a:r>
            <a:r>
              <a:rPr dirty="0" sz="1300" spc="25" i="1">
                <a:latin typeface="Arial"/>
                <a:cs typeface="Arial"/>
              </a:rPr>
              <a:t>–</a:t>
            </a:r>
            <a:r>
              <a:rPr dirty="0" sz="1300" spc="-70" i="1">
                <a:latin typeface="Arial"/>
                <a:cs typeface="Arial"/>
              </a:rPr>
              <a:t> </a:t>
            </a:r>
            <a:r>
              <a:rPr dirty="0" sz="1300" spc="-95" i="1">
                <a:latin typeface="Arial"/>
                <a:cs typeface="Arial"/>
              </a:rPr>
              <a:t>B</a:t>
            </a:r>
            <a:r>
              <a:rPr dirty="0" sz="1300" spc="10" i="1">
                <a:latin typeface="Arial"/>
                <a:cs typeface="Arial"/>
              </a:rPr>
              <a:t>r</a:t>
            </a:r>
            <a:r>
              <a:rPr dirty="0" sz="1300" spc="5" i="1">
                <a:latin typeface="Arial"/>
                <a:cs typeface="Arial"/>
              </a:rPr>
              <a:t>i</a:t>
            </a:r>
            <a:r>
              <a:rPr dirty="0" sz="1300" spc="-45" i="1">
                <a:latin typeface="Arial"/>
                <a:cs typeface="Arial"/>
              </a:rPr>
              <a:t>d</a:t>
            </a:r>
            <a:r>
              <a:rPr dirty="0" sz="1300" spc="-105" i="1">
                <a:latin typeface="Arial"/>
                <a:cs typeface="Arial"/>
              </a:rPr>
              <a:t>g</a:t>
            </a:r>
            <a:r>
              <a:rPr dirty="0" sz="1300" spc="-70" i="1">
                <a:latin typeface="Arial"/>
                <a:cs typeface="Arial"/>
              </a:rPr>
              <a:t>e  </a:t>
            </a:r>
            <a:r>
              <a:rPr dirty="0" sz="1300" spc="-140" i="1">
                <a:latin typeface="Arial"/>
                <a:cs typeface="Arial"/>
              </a:rPr>
              <a:t>P</a:t>
            </a:r>
            <a:r>
              <a:rPr dirty="0" sz="1300" spc="10" i="1">
                <a:latin typeface="Arial"/>
                <a:cs typeface="Arial"/>
              </a:rPr>
              <a:t>r</a:t>
            </a:r>
            <a:r>
              <a:rPr dirty="0" sz="1300" spc="-60" i="1">
                <a:latin typeface="Arial"/>
                <a:cs typeface="Arial"/>
              </a:rPr>
              <a:t>o</a:t>
            </a:r>
            <a:r>
              <a:rPr dirty="0" sz="1300" spc="-105" i="1">
                <a:latin typeface="Arial"/>
                <a:cs typeface="Arial"/>
              </a:rPr>
              <a:t>g</a:t>
            </a:r>
            <a:r>
              <a:rPr dirty="0" sz="1300" spc="10" i="1">
                <a:latin typeface="Arial"/>
                <a:cs typeface="Arial"/>
              </a:rPr>
              <a:t>r</a:t>
            </a:r>
            <a:r>
              <a:rPr dirty="0" sz="1300" spc="-55" i="1">
                <a:latin typeface="Arial"/>
                <a:cs typeface="Arial"/>
              </a:rPr>
              <a:t>a</a:t>
            </a:r>
            <a:r>
              <a:rPr dirty="0" sz="1300" spc="-75" i="1">
                <a:latin typeface="Arial"/>
                <a:cs typeface="Arial"/>
              </a:rPr>
              <a:t>m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spc="-5">
                <a:latin typeface="Lato"/>
                <a:cs typeface="Lato"/>
              </a:rPr>
              <a:t>(</a:t>
            </a:r>
            <a:r>
              <a:rPr dirty="0" sz="1300" spc="-10">
                <a:latin typeface="Lato"/>
                <a:cs typeface="Lato"/>
              </a:rPr>
              <a:t>on</a:t>
            </a:r>
            <a:r>
              <a:rPr dirty="0" sz="1300" spc="-5">
                <a:latin typeface="Lato"/>
                <a:cs typeface="Lato"/>
              </a:rPr>
              <a:t>e</a:t>
            </a:r>
            <a:r>
              <a:rPr dirty="0" sz="1300" spc="25">
                <a:latin typeface="Lato"/>
                <a:cs typeface="Lato"/>
              </a:rPr>
              <a:t> </a:t>
            </a:r>
            <a:r>
              <a:rPr dirty="0" sz="1300" spc="-10">
                <a:latin typeface="Lato"/>
                <a:cs typeface="Lato"/>
              </a:rPr>
              <a:t>o</a:t>
            </a:r>
            <a:r>
              <a:rPr dirty="0" sz="1300" spc="-5">
                <a:latin typeface="Lato"/>
                <a:cs typeface="Lato"/>
              </a:rPr>
              <a:t>f</a:t>
            </a:r>
            <a:r>
              <a:rPr dirty="0" sz="1300" spc="5">
                <a:latin typeface="Lato"/>
                <a:cs typeface="Lato"/>
              </a:rPr>
              <a:t> </a:t>
            </a:r>
            <a:r>
              <a:rPr dirty="0" sz="1300" spc="-10">
                <a:latin typeface="Lato"/>
                <a:cs typeface="Lato"/>
              </a:rPr>
              <a:t>on</a:t>
            </a:r>
            <a:r>
              <a:rPr dirty="0" sz="1300" spc="-15">
                <a:latin typeface="Lato"/>
                <a:cs typeface="Lato"/>
              </a:rPr>
              <a:t>l</a:t>
            </a:r>
            <a:r>
              <a:rPr dirty="0" sz="1300" spc="-5">
                <a:latin typeface="Lato"/>
                <a:cs typeface="Lato"/>
              </a:rPr>
              <a:t>y</a:t>
            </a:r>
            <a:r>
              <a:rPr dirty="0" sz="1300" spc="3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14</a:t>
            </a:r>
            <a:r>
              <a:rPr dirty="0" sz="1300" spc="-5">
                <a:latin typeface="Lato"/>
                <a:cs typeface="Lato"/>
              </a:rPr>
              <a:t> </a:t>
            </a:r>
            <a:r>
              <a:rPr dirty="0" sz="1300" spc="-10">
                <a:latin typeface="Lato"/>
                <a:cs typeface="Lato"/>
              </a:rPr>
              <a:t>un</a:t>
            </a:r>
            <a:r>
              <a:rPr dirty="0" sz="1300" spc="-5">
                <a:latin typeface="Lato"/>
                <a:cs typeface="Lato"/>
              </a:rPr>
              <a:t>iv</a:t>
            </a:r>
            <a:r>
              <a:rPr dirty="0" sz="1300" spc="-10">
                <a:latin typeface="Lato"/>
                <a:cs typeface="Lato"/>
              </a:rPr>
              <a:t>er</a:t>
            </a:r>
            <a:r>
              <a:rPr dirty="0" sz="1300" spc="-5">
                <a:latin typeface="Lato"/>
                <a:cs typeface="Lato"/>
              </a:rPr>
              <a:t>siti</a:t>
            </a:r>
            <a:r>
              <a:rPr dirty="0" sz="1300" spc="-10">
                <a:latin typeface="Lato"/>
                <a:cs typeface="Lato"/>
              </a:rPr>
              <a:t>e</a:t>
            </a:r>
            <a:r>
              <a:rPr dirty="0" sz="1300" spc="-5">
                <a:latin typeface="Lato"/>
                <a:cs typeface="Lato"/>
              </a:rPr>
              <a:t>s</a:t>
            </a:r>
            <a:r>
              <a:rPr dirty="0" sz="1300" spc="3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in  </a:t>
            </a:r>
            <a:r>
              <a:rPr dirty="0" sz="1300" spc="-5">
                <a:latin typeface="Lato"/>
                <a:cs typeface="Lato"/>
              </a:rPr>
              <a:t>the</a:t>
            </a:r>
            <a:r>
              <a:rPr dirty="0" sz="1300" spc="-10">
                <a:latin typeface="Lato"/>
                <a:cs typeface="Lato"/>
              </a:rPr>
              <a:t> U.S.)</a:t>
            </a:r>
            <a:r>
              <a:rPr dirty="0" sz="1300" spc="2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which</a:t>
            </a:r>
            <a:r>
              <a:rPr dirty="0" sz="1300" spc="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has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the</a:t>
            </a:r>
            <a:r>
              <a:rPr dirty="0" sz="1300" spc="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goal</a:t>
            </a:r>
            <a:r>
              <a:rPr dirty="0" sz="1300" spc="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of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advancing </a:t>
            </a:r>
            <a:r>
              <a:rPr dirty="0" sz="1300" spc="-32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the representation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of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10">
                <a:latin typeface="Lato"/>
                <a:cs typeface="Lato"/>
              </a:rPr>
              <a:t>underserved </a:t>
            </a:r>
            <a:r>
              <a:rPr dirty="0" sz="1300" spc="-5">
                <a:latin typeface="Lato"/>
                <a:cs typeface="Lato"/>
              </a:rPr>
              <a:t> populations</a:t>
            </a:r>
            <a:r>
              <a:rPr dirty="0" sz="1300" spc="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in</a:t>
            </a:r>
            <a:r>
              <a:rPr dirty="0" sz="1300" spc="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earth</a:t>
            </a:r>
            <a:r>
              <a:rPr dirty="0" sz="1300" spc="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sciences.</a:t>
            </a:r>
            <a:endParaRPr sz="1300">
              <a:latin typeface="Lato"/>
              <a:cs typeface="Lato"/>
            </a:endParaRPr>
          </a:p>
          <a:p>
            <a:pPr marL="241300" marR="208279" indent="-228600">
              <a:lnSpc>
                <a:spcPts val="1400"/>
              </a:lnSpc>
              <a:spcBef>
                <a:spcPts val="10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300" spc="-10">
                <a:latin typeface="Lato"/>
                <a:cs typeface="Lato"/>
              </a:rPr>
              <a:t>Three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students</a:t>
            </a:r>
            <a:r>
              <a:rPr dirty="0" sz="1300" spc="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in Environmental 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Dynamics</a:t>
            </a:r>
            <a:r>
              <a:rPr dirty="0" sz="1300" spc="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received</a:t>
            </a:r>
            <a:r>
              <a:rPr dirty="0" sz="130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Sturgis</a:t>
            </a:r>
            <a:r>
              <a:rPr dirty="0" sz="1300" spc="-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fellowships </a:t>
            </a:r>
            <a:r>
              <a:rPr dirty="0" sz="1300" spc="-32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for</a:t>
            </a:r>
            <a:r>
              <a:rPr dirty="0" sz="1300" spc="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2020-21.</a:t>
            </a:r>
            <a:endParaRPr sz="1300">
              <a:latin typeface="Lato"/>
              <a:cs typeface="Lato"/>
            </a:endParaRPr>
          </a:p>
          <a:p>
            <a:pPr marL="241300" marR="33020" indent="-228600">
              <a:lnSpc>
                <a:spcPts val="1400"/>
              </a:lnSpc>
              <a:spcBef>
                <a:spcPts val="101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300" spc="-10">
                <a:latin typeface="Lato"/>
                <a:cs typeface="Lato"/>
              </a:rPr>
              <a:t>During</a:t>
            </a:r>
            <a:r>
              <a:rPr dirty="0" sz="1300" spc="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the</a:t>
            </a:r>
            <a:r>
              <a:rPr dirty="0" sz="1300" spc="-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2020-21</a:t>
            </a:r>
            <a:r>
              <a:rPr dirty="0" sz="1300" spc="-3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year,</a:t>
            </a:r>
            <a:r>
              <a:rPr dirty="0" sz="1300" spc="2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Environmental </a:t>
            </a:r>
            <a:r>
              <a:rPr dirty="0" sz="1300" spc="-32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Dynamics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students were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awarded</a:t>
            </a:r>
            <a:r>
              <a:rPr dirty="0" sz="1300" spc="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over</a:t>
            </a:r>
            <a:endParaRPr sz="1300">
              <a:latin typeface="Lato"/>
              <a:cs typeface="Lato"/>
            </a:endParaRPr>
          </a:p>
          <a:p>
            <a:pPr marL="241300" marR="515620">
              <a:lnSpc>
                <a:spcPts val="1400"/>
              </a:lnSpc>
              <a:spcBef>
                <a:spcPts val="5"/>
              </a:spcBef>
            </a:pPr>
            <a:r>
              <a:rPr dirty="0" sz="1300" spc="-5">
                <a:latin typeface="Lato"/>
                <a:cs typeface="Lato"/>
              </a:rPr>
              <a:t>$295,000</a:t>
            </a:r>
            <a:r>
              <a:rPr dirty="0" sz="1300" spc="-1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in</a:t>
            </a:r>
            <a:r>
              <a:rPr dirty="0" sz="1300" spc="-30">
                <a:latin typeface="Lato"/>
                <a:cs typeface="Lato"/>
              </a:rPr>
              <a:t> </a:t>
            </a:r>
            <a:r>
              <a:rPr dirty="0" sz="1300" spc="-10">
                <a:latin typeface="Lato"/>
                <a:cs typeface="Lato"/>
              </a:rPr>
              <a:t>funding</a:t>
            </a:r>
            <a:r>
              <a:rPr dirty="0" sz="1300" spc="2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from</a:t>
            </a:r>
            <a:r>
              <a:rPr dirty="0" sz="1300" spc="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sources </a:t>
            </a:r>
            <a:r>
              <a:rPr dirty="0" sz="1300" spc="-32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external</a:t>
            </a:r>
            <a:r>
              <a:rPr dirty="0" sz="1300" spc="25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to</a:t>
            </a:r>
            <a:r>
              <a:rPr dirty="0" sz="1300" spc="-10">
                <a:latin typeface="Lato"/>
                <a:cs typeface="Lato"/>
              </a:rPr>
              <a:t> </a:t>
            </a:r>
            <a:r>
              <a:rPr dirty="0" sz="1300" spc="-5">
                <a:latin typeface="Lato"/>
                <a:cs typeface="Lato"/>
              </a:rPr>
              <a:t>the University.</a:t>
            </a:r>
            <a:endParaRPr sz="1300">
              <a:latin typeface="Lato"/>
              <a:cs typeface="La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30540" y="1412747"/>
            <a:ext cx="0" cy="3657600"/>
          </a:xfrm>
          <a:custGeom>
            <a:avLst/>
            <a:gdLst/>
            <a:ahLst/>
            <a:cxnLst/>
            <a:rect l="l" t="t" r="r" b="b"/>
            <a:pathLst>
              <a:path w="0"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988" y="625219"/>
            <a:ext cx="4344670" cy="1731645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dirty="0" sz="4000" spc="-130">
                <a:solidFill>
                  <a:srgbClr val="FFFFFF"/>
                </a:solidFill>
              </a:rPr>
              <a:t>Interdisciplinary </a:t>
            </a:r>
            <a:r>
              <a:rPr dirty="0" sz="4000" spc="-125">
                <a:solidFill>
                  <a:srgbClr val="FFFFFF"/>
                </a:solidFill>
              </a:rPr>
              <a:t> </a:t>
            </a:r>
            <a:r>
              <a:rPr dirty="0" sz="4000" spc="-680">
                <a:solidFill>
                  <a:srgbClr val="FFFFFF"/>
                </a:solidFill>
              </a:rPr>
              <a:t>P</a:t>
            </a:r>
            <a:r>
              <a:rPr dirty="0" sz="4000" spc="-25">
                <a:solidFill>
                  <a:srgbClr val="FFFFFF"/>
                </a:solidFill>
              </a:rPr>
              <a:t>r</a:t>
            </a:r>
            <a:r>
              <a:rPr dirty="0" sz="4000" spc="-250">
                <a:solidFill>
                  <a:srgbClr val="FFFFFF"/>
                </a:solidFill>
              </a:rPr>
              <a:t>o</a:t>
            </a:r>
            <a:r>
              <a:rPr dirty="0" sz="4000" spc="-254">
                <a:solidFill>
                  <a:srgbClr val="FFFFFF"/>
                </a:solidFill>
              </a:rPr>
              <a:t>g</a:t>
            </a:r>
            <a:r>
              <a:rPr dirty="0" sz="4000" spc="-25">
                <a:solidFill>
                  <a:srgbClr val="FFFFFF"/>
                </a:solidFill>
              </a:rPr>
              <a:t>r</a:t>
            </a:r>
            <a:r>
              <a:rPr dirty="0" sz="4000" spc="-345">
                <a:solidFill>
                  <a:srgbClr val="FFFFFF"/>
                </a:solidFill>
              </a:rPr>
              <a:t>a</a:t>
            </a:r>
            <a:r>
              <a:rPr dirty="0" sz="4000" spc="-180">
                <a:solidFill>
                  <a:srgbClr val="FFFFFF"/>
                </a:solidFill>
              </a:rPr>
              <a:t>m</a:t>
            </a:r>
            <a:r>
              <a:rPr dirty="0" sz="4000" spc="-455">
                <a:solidFill>
                  <a:srgbClr val="FFFFFF"/>
                </a:solidFill>
              </a:rPr>
              <a:t>s</a:t>
            </a:r>
            <a:r>
              <a:rPr dirty="0" sz="4000" spc="-204">
                <a:solidFill>
                  <a:srgbClr val="FFFFFF"/>
                </a:solidFill>
              </a:rPr>
              <a:t> </a:t>
            </a:r>
            <a:r>
              <a:rPr dirty="0" sz="4000" spc="-235">
                <a:solidFill>
                  <a:srgbClr val="FFFFFF"/>
                </a:solidFill>
              </a:rPr>
              <a:t>–</a:t>
            </a:r>
            <a:r>
              <a:rPr dirty="0" sz="4000" spc="-210">
                <a:solidFill>
                  <a:srgbClr val="FFFFFF"/>
                </a:solidFill>
              </a:rPr>
              <a:t> </a:t>
            </a:r>
            <a:r>
              <a:rPr dirty="0" sz="4000" spc="35">
                <a:solidFill>
                  <a:srgbClr val="FFFFFF"/>
                </a:solidFill>
              </a:rPr>
              <a:t>M</a:t>
            </a:r>
            <a:r>
              <a:rPr dirty="0" sz="4000" spc="-380">
                <a:solidFill>
                  <a:srgbClr val="FFFFFF"/>
                </a:solidFill>
              </a:rPr>
              <a:t>a</a:t>
            </a:r>
            <a:r>
              <a:rPr dirty="0" sz="4000" spc="155">
                <a:solidFill>
                  <a:srgbClr val="FFFFFF"/>
                </a:solidFill>
              </a:rPr>
              <a:t>t</a:t>
            </a:r>
            <a:r>
              <a:rPr dirty="0" sz="4000" spc="-105">
                <a:solidFill>
                  <a:srgbClr val="FFFFFF"/>
                </a:solidFill>
              </a:rPr>
              <a:t>er</a:t>
            </a:r>
            <a:r>
              <a:rPr dirty="0" sz="4000" spc="-95">
                <a:solidFill>
                  <a:srgbClr val="FFFFFF"/>
                </a:solidFill>
              </a:rPr>
              <a:t>i</a:t>
            </a:r>
            <a:r>
              <a:rPr dirty="0" sz="4000" spc="-254">
                <a:solidFill>
                  <a:srgbClr val="FFFFFF"/>
                </a:solidFill>
              </a:rPr>
              <a:t>a</a:t>
            </a:r>
            <a:r>
              <a:rPr dirty="0" sz="4000" spc="-200">
                <a:solidFill>
                  <a:srgbClr val="FFFFFF"/>
                </a:solidFill>
              </a:rPr>
              <a:t>ls  </a:t>
            </a:r>
            <a:r>
              <a:rPr dirty="0" sz="4000" spc="-860">
                <a:solidFill>
                  <a:srgbClr val="FFFFFF"/>
                </a:solidFill>
              </a:rPr>
              <a:t>S</a:t>
            </a:r>
            <a:r>
              <a:rPr dirty="0" sz="4000" spc="-165">
                <a:solidFill>
                  <a:srgbClr val="FFFFFF"/>
                </a:solidFill>
              </a:rPr>
              <a:t>cie</a:t>
            </a:r>
            <a:r>
              <a:rPr dirty="0" sz="4000" spc="-220">
                <a:solidFill>
                  <a:srgbClr val="FFFFFF"/>
                </a:solidFill>
              </a:rPr>
              <a:t>n</a:t>
            </a:r>
            <a:r>
              <a:rPr dirty="0" sz="4000" spc="-280">
                <a:solidFill>
                  <a:srgbClr val="FFFFFF"/>
                </a:solidFill>
              </a:rPr>
              <a:t>ce</a:t>
            </a:r>
            <a:r>
              <a:rPr dirty="0" sz="4000" spc="-235">
                <a:solidFill>
                  <a:srgbClr val="FFFFFF"/>
                </a:solidFill>
              </a:rPr>
              <a:t> </a:t>
            </a:r>
            <a:r>
              <a:rPr dirty="0" sz="4000" spc="-715">
                <a:solidFill>
                  <a:srgbClr val="FFFFFF"/>
                </a:solidFill>
              </a:rPr>
              <a:t>E</a:t>
            </a:r>
            <a:r>
              <a:rPr dirty="0" sz="4000" spc="-155">
                <a:solidFill>
                  <a:srgbClr val="FFFFFF"/>
                </a:solidFill>
              </a:rPr>
              <a:t>n</a:t>
            </a:r>
            <a:r>
              <a:rPr dirty="0" sz="4000" spc="-360">
                <a:solidFill>
                  <a:srgbClr val="FFFFFF"/>
                </a:solidFill>
              </a:rPr>
              <a:t>g</a:t>
            </a:r>
            <a:r>
              <a:rPr dirty="0" sz="4000" spc="-40">
                <a:solidFill>
                  <a:srgbClr val="FFFFFF"/>
                </a:solidFill>
              </a:rPr>
              <a:t>i</a:t>
            </a:r>
            <a:r>
              <a:rPr dirty="0" sz="4000" spc="-120">
                <a:solidFill>
                  <a:srgbClr val="FFFFFF"/>
                </a:solidFill>
              </a:rPr>
              <a:t>n</a:t>
            </a:r>
            <a:r>
              <a:rPr dirty="0" sz="4000" spc="-155">
                <a:solidFill>
                  <a:srgbClr val="FFFFFF"/>
                </a:solidFill>
              </a:rPr>
              <a:t>eer</a:t>
            </a:r>
            <a:r>
              <a:rPr dirty="0" sz="4000" spc="-40">
                <a:solidFill>
                  <a:srgbClr val="FFFFFF"/>
                </a:solidFill>
              </a:rPr>
              <a:t>i</a:t>
            </a:r>
            <a:r>
              <a:rPr dirty="0" sz="4000" spc="-120">
                <a:solidFill>
                  <a:srgbClr val="FFFFFF"/>
                </a:solidFill>
              </a:rPr>
              <a:t>n</a:t>
            </a:r>
            <a:r>
              <a:rPr dirty="0" sz="4000" spc="-355">
                <a:solidFill>
                  <a:srgbClr val="FFFFFF"/>
                </a:solidFill>
              </a:rPr>
              <a:t>g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919988" y="2618357"/>
            <a:ext cx="4702810" cy="310324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241300" marR="29209" indent="-228600">
              <a:lnSpc>
                <a:spcPts val="1839"/>
              </a:lnSpc>
              <a:spcBef>
                <a:spcPts val="33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Microelectronics–photonics 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program 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was </a:t>
            </a:r>
            <a:r>
              <a:rPr dirty="0" sz="17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4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ig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1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8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35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Materials 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Science 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Engineering. 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program </a:t>
            </a:r>
            <a:r>
              <a:rPr dirty="0" sz="17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5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3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35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1700" spc="3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3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ie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nd  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Materials 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Engineering) 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dirty="0" sz="1700" spc="-165">
                <a:solidFill>
                  <a:srgbClr val="FFFFFF"/>
                </a:solidFill>
                <a:latin typeface="Arial"/>
                <a:cs typeface="Arial"/>
              </a:rPr>
              <a:t>PhD </a:t>
            </a:r>
            <a:r>
              <a:rPr dirty="0" sz="1700" spc="-105">
                <a:solidFill>
                  <a:srgbClr val="FFFFFF"/>
                </a:solidFill>
                <a:latin typeface="Arial"/>
                <a:cs typeface="Arial"/>
              </a:rPr>
              <a:t>Degree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Science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Engineering.</a:t>
            </a:r>
            <a:endParaRPr sz="1700">
              <a:latin typeface="Arial"/>
              <a:cs typeface="Arial"/>
            </a:endParaRPr>
          </a:p>
          <a:p>
            <a:pPr marL="241300" marR="5080" indent="-228600">
              <a:lnSpc>
                <a:spcPts val="1839"/>
              </a:lnSpc>
              <a:spcBef>
                <a:spcPts val="969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3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3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3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4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tud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utho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15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700" spc="1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59  </a:t>
            </a:r>
            <a:r>
              <a:rPr dirty="0" sz="1700" spc="-60">
                <a:solidFill>
                  <a:srgbClr val="FFFFFF"/>
                </a:solidFill>
                <a:latin typeface="Arial"/>
                <a:cs typeface="Arial"/>
              </a:rPr>
              <a:t>papers/presentations </a:t>
            </a:r>
            <a:r>
              <a:rPr dirty="0" sz="1700" spc="-80">
                <a:solidFill>
                  <a:srgbClr val="FFFFFF"/>
                </a:solidFill>
                <a:latin typeface="Arial"/>
                <a:cs typeface="Arial"/>
              </a:rPr>
              <a:t>and had 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five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provisional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2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8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19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10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9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4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ile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21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4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9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8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1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1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700">
              <a:latin typeface="Arial"/>
              <a:cs typeface="Arial"/>
            </a:endParaRPr>
          </a:p>
          <a:p>
            <a:pPr marL="241300" marR="267970" indent="-228600">
              <a:lnSpc>
                <a:spcPts val="1839"/>
              </a:lnSpc>
              <a:spcBef>
                <a:spcPts val="98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700" spc="-21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700" spc="-75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3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36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3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3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700" spc="-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4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700" spc="-45">
                <a:solidFill>
                  <a:srgbClr val="FFFFFF"/>
                </a:solidFill>
                <a:latin typeface="Arial"/>
                <a:cs typeface="Arial"/>
              </a:rPr>
              <a:t>lud</a:t>
            </a:r>
            <a:r>
              <a:rPr dirty="0" sz="1700" spc="-6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700" spc="-16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700" spc="-1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700" spc="-4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1700" spc="-114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700" spc="-13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700" spc="20">
                <a:solidFill>
                  <a:srgbClr val="FFFFFF"/>
                </a:solidFill>
                <a:latin typeface="Arial"/>
                <a:cs typeface="Arial"/>
              </a:rPr>
              <a:t>r 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review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15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1700" spc="-105">
                <a:solidFill>
                  <a:srgbClr val="FFFFFF"/>
                </a:solidFill>
                <a:latin typeface="Arial"/>
                <a:cs typeface="Arial"/>
              </a:rPr>
              <a:t> accolades 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17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0">
                <a:solidFill>
                  <a:srgbClr val="FFFFFF"/>
                </a:solidFill>
                <a:latin typeface="Arial"/>
                <a:cs typeface="Arial"/>
              </a:rPr>
              <a:t>external</a:t>
            </a:r>
            <a:r>
              <a:rPr dirty="0" sz="17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70">
                <a:solidFill>
                  <a:srgbClr val="FFFFFF"/>
                </a:solidFill>
                <a:latin typeface="Arial"/>
                <a:cs typeface="Arial"/>
              </a:rPr>
              <a:t>evaluators.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20028" y="1417319"/>
            <a:ext cx="0" cy="4023360"/>
          </a:xfrm>
          <a:custGeom>
            <a:avLst/>
            <a:gdLst/>
            <a:ahLst/>
            <a:cxnLst/>
            <a:rect l="l" t="t" r="r" b="b"/>
            <a:pathLst>
              <a:path w="0" h="4023360">
                <a:moveTo>
                  <a:pt x="0" y="0"/>
                </a:moveTo>
                <a:lnTo>
                  <a:pt x="0" y="402336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8376" y="342900"/>
            <a:ext cx="4853838" cy="29352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18376" y="3598164"/>
            <a:ext cx="4853838" cy="2929521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0"/>
            <a:ext cx="4058920" cy="6858000"/>
          </a:xfrm>
          <a:custGeom>
            <a:avLst/>
            <a:gdLst/>
            <a:ahLst/>
            <a:cxnLst/>
            <a:rect l="l" t="t" r="r" b="b"/>
            <a:pathLst>
              <a:path w="4058920" h="6858000">
                <a:moveTo>
                  <a:pt x="4058412" y="0"/>
                </a:moveTo>
                <a:lnTo>
                  <a:pt x="0" y="0"/>
                </a:lnTo>
                <a:lnTo>
                  <a:pt x="0" y="6858000"/>
                </a:lnTo>
                <a:lnTo>
                  <a:pt x="4058412" y="6858000"/>
                </a:lnTo>
                <a:lnTo>
                  <a:pt x="4058412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1373879"/>
            <a:ext cx="2543810" cy="1347470"/>
          </a:xfrm>
          <a:prstGeom prst="rect"/>
        </p:spPr>
        <p:txBody>
          <a:bodyPr wrap="square" lIns="0" tIns="65405" rIns="0" bIns="0" rtlCol="0" vert="horz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515"/>
              </a:spcBef>
            </a:pPr>
            <a:r>
              <a:rPr dirty="0" sz="3100" spc="-80">
                <a:solidFill>
                  <a:srgbClr val="FFFFFF"/>
                </a:solidFill>
              </a:rPr>
              <a:t>I</a:t>
            </a:r>
            <a:r>
              <a:rPr dirty="0" sz="3100" spc="-190">
                <a:solidFill>
                  <a:srgbClr val="FFFFFF"/>
                </a:solidFill>
              </a:rPr>
              <a:t>n</a:t>
            </a:r>
            <a:r>
              <a:rPr dirty="0" sz="3100" spc="120">
                <a:solidFill>
                  <a:srgbClr val="FFFFFF"/>
                </a:solidFill>
              </a:rPr>
              <a:t>t</a:t>
            </a:r>
            <a:r>
              <a:rPr dirty="0" sz="3100" spc="-204">
                <a:solidFill>
                  <a:srgbClr val="FFFFFF"/>
                </a:solidFill>
              </a:rPr>
              <a:t>e</a:t>
            </a:r>
            <a:r>
              <a:rPr dirty="0" sz="3100" spc="-20">
                <a:solidFill>
                  <a:srgbClr val="FFFFFF"/>
                </a:solidFill>
              </a:rPr>
              <a:t>r</a:t>
            </a:r>
            <a:r>
              <a:rPr dirty="0" sz="3100" spc="-125">
                <a:solidFill>
                  <a:srgbClr val="FFFFFF"/>
                </a:solidFill>
              </a:rPr>
              <a:t>d</a:t>
            </a:r>
            <a:r>
              <a:rPr dirty="0" sz="3100" spc="-180">
                <a:solidFill>
                  <a:srgbClr val="FFFFFF"/>
                </a:solidFill>
              </a:rPr>
              <a:t>is</a:t>
            </a:r>
            <a:r>
              <a:rPr dirty="0" sz="3100" spc="-235">
                <a:solidFill>
                  <a:srgbClr val="FFFFFF"/>
                </a:solidFill>
              </a:rPr>
              <a:t>c</a:t>
            </a:r>
            <a:r>
              <a:rPr dirty="0" sz="3100" spc="-35">
                <a:solidFill>
                  <a:srgbClr val="FFFFFF"/>
                </a:solidFill>
              </a:rPr>
              <a:t>i</a:t>
            </a:r>
            <a:r>
              <a:rPr dirty="0" sz="3100" spc="-95">
                <a:solidFill>
                  <a:srgbClr val="FFFFFF"/>
                </a:solidFill>
              </a:rPr>
              <a:t>p</a:t>
            </a:r>
            <a:r>
              <a:rPr dirty="0" sz="3100" spc="-30">
                <a:solidFill>
                  <a:srgbClr val="FFFFFF"/>
                </a:solidFill>
              </a:rPr>
              <a:t>li</a:t>
            </a:r>
            <a:r>
              <a:rPr dirty="0" sz="3100" spc="-80">
                <a:solidFill>
                  <a:srgbClr val="FFFFFF"/>
                </a:solidFill>
              </a:rPr>
              <a:t>n</a:t>
            </a:r>
            <a:r>
              <a:rPr dirty="0" sz="3100" spc="-280">
                <a:solidFill>
                  <a:srgbClr val="FFFFFF"/>
                </a:solidFill>
              </a:rPr>
              <a:t>a</a:t>
            </a:r>
            <a:r>
              <a:rPr dirty="0" sz="3100" spc="40">
                <a:solidFill>
                  <a:srgbClr val="FFFFFF"/>
                </a:solidFill>
              </a:rPr>
              <a:t>r</a:t>
            </a:r>
            <a:r>
              <a:rPr dirty="0" sz="3100" spc="-135">
                <a:solidFill>
                  <a:srgbClr val="FFFFFF"/>
                </a:solidFill>
              </a:rPr>
              <a:t>y  </a:t>
            </a:r>
            <a:r>
              <a:rPr dirty="0" sz="3100" spc="-540">
                <a:solidFill>
                  <a:srgbClr val="FFFFFF"/>
                </a:solidFill>
              </a:rPr>
              <a:t>P</a:t>
            </a:r>
            <a:r>
              <a:rPr dirty="0" sz="3100" spc="-90">
                <a:solidFill>
                  <a:srgbClr val="FFFFFF"/>
                </a:solidFill>
              </a:rPr>
              <a:t>r</a:t>
            </a:r>
            <a:r>
              <a:rPr dirty="0" sz="3100" spc="-45">
                <a:solidFill>
                  <a:srgbClr val="FFFFFF"/>
                </a:solidFill>
              </a:rPr>
              <a:t>o</a:t>
            </a:r>
            <a:r>
              <a:rPr dirty="0" sz="3100" spc="-275">
                <a:solidFill>
                  <a:srgbClr val="FFFFFF"/>
                </a:solidFill>
              </a:rPr>
              <a:t>g</a:t>
            </a:r>
            <a:r>
              <a:rPr dirty="0" sz="3100" spc="-150">
                <a:solidFill>
                  <a:srgbClr val="FFFFFF"/>
                </a:solidFill>
              </a:rPr>
              <a:t>r</a:t>
            </a:r>
            <a:r>
              <a:rPr dirty="0" sz="3100" spc="-155">
                <a:solidFill>
                  <a:srgbClr val="FFFFFF"/>
                </a:solidFill>
              </a:rPr>
              <a:t>a</a:t>
            </a:r>
            <a:r>
              <a:rPr dirty="0" sz="3100" spc="-140">
                <a:solidFill>
                  <a:srgbClr val="FFFFFF"/>
                </a:solidFill>
              </a:rPr>
              <a:t>m</a:t>
            </a:r>
            <a:r>
              <a:rPr dirty="0" sz="3100" spc="-355">
                <a:solidFill>
                  <a:srgbClr val="FFFFFF"/>
                </a:solidFill>
              </a:rPr>
              <a:t>s</a:t>
            </a:r>
            <a:r>
              <a:rPr dirty="0" sz="3100" spc="-170">
                <a:solidFill>
                  <a:srgbClr val="FFFFFF"/>
                </a:solidFill>
              </a:rPr>
              <a:t> </a:t>
            </a:r>
            <a:r>
              <a:rPr dirty="0" sz="3100" spc="-125">
                <a:solidFill>
                  <a:srgbClr val="FFFFFF"/>
                </a:solidFill>
              </a:rPr>
              <a:t>–  </a:t>
            </a:r>
            <a:r>
              <a:rPr dirty="0" sz="3100" spc="-540">
                <a:solidFill>
                  <a:srgbClr val="FFFFFF"/>
                </a:solidFill>
              </a:rPr>
              <a:t>P</a:t>
            </a:r>
            <a:r>
              <a:rPr dirty="0" sz="3100" spc="-125">
                <a:solidFill>
                  <a:srgbClr val="FFFFFF"/>
                </a:solidFill>
              </a:rPr>
              <a:t>ub</a:t>
            </a:r>
            <a:r>
              <a:rPr dirty="0" sz="3100" spc="-85">
                <a:solidFill>
                  <a:srgbClr val="FFFFFF"/>
                </a:solidFill>
              </a:rPr>
              <a:t>lic</a:t>
            </a:r>
            <a:r>
              <a:rPr dirty="0" sz="3100" spc="-135">
                <a:solidFill>
                  <a:srgbClr val="FFFFFF"/>
                </a:solidFill>
              </a:rPr>
              <a:t> </a:t>
            </a:r>
            <a:r>
              <a:rPr dirty="0" sz="3100" spc="-575">
                <a:solidFill>
                  <a:srgbClr val="FFFFFF"/>
                </a:solidFill>
              </a:rPr>
              <a:t>P</a:t>
            </a:r>
            <a:r>
              <a:rPr dirty="0" sz="3100" spc="-105">
                <a:solidFill>
                  <a:srgbClr val="FFFFFF"/>
                </a:solidFill>
              </a:rPr>
              <a:t>o</a:t>
            </a:r>
            <a:r>
              <a:rPr dirty="0" sz="3100" spc="-85">
                <a:solidFill>
                  <a:srgbClr val="FFFFFF"/>
                </a:solidFill>
              </a:rPr>
              <a:t>lic</a:t>
            </a:r>
            <a:r>
              <a:rPr dirty="0" sz="3100" spc="-185">
                <a:solidFill>
                  <a:srgbClr val="FFFFFF"/>
                </a:solidFill>
              </a:rPr>
              <a:t>y</a:t>
            </a:r>
            <a:endParaRPr sz="3100"/>
          </a:p>
        </p:txBody>
      </p:sp>
      <p:sp>
        <p:nvSpPr>
          <p:cNvPr id="8" name="object 8"/>
          <p:cNvSpPr txBox="1"/>
          <p:nvPr/>
        </p:nvSpPr>
        <p:spPr>
          <a:xfrm>
            <a:off x="4459594" y="1425696"/>
            <a:ext cx="3268979" cy="422021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240665" marR="5080" indent="-228600">
              <a:lnSpc>
                <a:spcPts val="1190"/>
              </a:lnSpc>
              <a:spcBef>
                <a:spcPts val="25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100" spc="-5">
                <a:latin typeface="Lato"/>
                <a:cs typeface="Lato"/>
              </a:rPr>
              <a:t>The </a:t>
            </a:r>
            <a:r>
              <a:rPr dirty="0" sz="1100">
                <a:latin typeface="Lato"/>
                <a:cs typeface="Lato"/>
              </a:rPr>
              <a:t>Public </a:t>
            </a:r>
            <a:r>
              <a:rPr dirty="0" sz="1100" spc="-5">
                <a:latin typeface="Lato"/>
                <a:cs typeface="Lato"/>
              </a:rPr>
              <a:t>Policy program </a:t>
            </a:r>
            <a:r>
              <a:rPr dirty="0" sz="1100">
                <a:latin typeface="Lato"/>
                <a:cs typeface="Lato"/>
              </a:rPr>
              <a:t>began a new Social 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Justice</a:t>
            </a:r>
            <a:r>
              <a:rPr dirty="0" sz="1100" spc="20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specialization</a:t>
            </a:r>
            <a:r>
              <a:rPr dirty="0" sz="1100" spc="1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with</a:t>
            </a:r>
            <a:r>
              <a:rPr dirty="0" sz="1100" spc="3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Dr.</a:t>
            </a:r>
            <a:r>
              <a:rPr dirty="0" sz="1100" spc="4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Anna</a:t>
            </a:r>
            <a:r>
              <a:rPr dirty="0" sz="1100" spc="40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Zajicek</a:t>
            </a:r>
            <a:r>
              <a:rPr dirty="0" sz="1100" spc="20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as 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the specialization </a:t>
            </a:r>
            <a:r>
              <a:rPr dirty="0" sz="1100" spc="-5">
                <a:latin typeface="Lato"/>
                <a:cs typeface="Lato"/>
              </a:rPr>
              <a:t>coordinator. Nine </a:t>
            </a:r>
            <a:r>
              <a:rPr dirty="0" sz="1100">
                <a:latin typeface="Lato"/>
                <a:cs typeface="Lato"/>
              </a:rPr>
              <a:t>faculty 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members joined </a:t>
            </a:r>
            <a:r>
              <a:rPr dirty="0" sz="1100">
                <a:latin typeface="Lato"/>
                <a:cs typeface="Lato"/>
              </a:rPr>
              <a:t>the Public </a:t>
            </a:r>
            <a:r>
              <a:rPr dirty="0" sz="1100" spc="-5">
                <a:latin typeface="Lato"/>
                <a:cs typeface="Lato"/>
              </a:rPr>
              <a:t>Policy Program during </a:t>
            </a:r>
            <a:r>
              <a:rPr dirty="0" sz="1100" spc="-270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the</a:t>
            </a:r>
            <a:r>
              <a:rPr dirty="0" sz="1100" spc="-10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academic</a:t>
            </a:r>
            <a:r>
              <a:rPr dirty="0" sz="1100" spc="-3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year.</a:t>
            </a:r>
            <a:endParaRPr sz="1100">
              <a:latin typeface="Lato"/>
              <a:cs typeface="Lato"/>
            </a:endParaRPr>
          </a:p>
          <a:p>
            <a:pPr marL="240665" marR="116205" indent="-228600">
              <a:lnSpc>
                <a:spcPts val="1190"/>
              </a:lnSpc>
              <a:spcBef>
                <a:spcPts val="10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100" spc="-5">
                <a:latin typeface="Lato"/>
                <a:cs typeface="Lato"/>
              </a:rPr>
              <a:t>Professor </a:t>
            </a:r>
            <a:r>
              <a:rPr dirty="0" sz="1100">
                <a:latin typeface="Lato"/>
                <a:cs typeface="Lato"/>
              </a:rPr>
              <a:t>Geoboo </a:t>
            </a:r>
            <a:r>
              <a:rPr dirty="0" sz="1100" spc="-5">
                <a:latin typeface="Lato"/>
                <a:cs typeface="Lato"/>
              </a:rPr>
              <a:t>Song of </a:t>
            </a:r>
            <a:r>
              <a:rPr dirty="0" sz="1100">
                <a:latin typeface="Lato"/>
                <a:cs typeface="Lato"/>
              </a:rPr>
              <a:t>the Public </a:t>
            </a:r>
            <a:r>
              <a:rPr dirty="0" sz="1100" spc="-5">
                <a:latin typeface="Lato"/>
                <a:cs typeface="Lato"/>
              </a:rPr>
              <a:t>Policy </a:t>
            </a:r>
            <a:r>
              <a:rPr dirty="0" sz="110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program continues </a:t>
            </a:r>
            <a:r>
              <a:rPr dirty="0" sz="1100">
                <a:latin typeface="Lato"/>
                <a:cs typeface="Lato"/>
              </a:rPr>
              <a:t>to </a:t>
            </a:r>
            <a:r>
              <a:rPr dirty="0" sz="1100" spc="-5">
                <a:latin typeface="Lato"/>
                <a:cs typeface="Lato"/>
              </a:rPr>
              <a:t>serve </a:t>
            </a:r>
            <a:r>
              <a:rPr dirty="0" sz="1100">
                <a:latin typeface="Lato"/>
                <a:cs typeface="Lato"/>
              </a:rPr>
              <a:t>as Associate Editor </a:t>
            </a:r>
            <a:r>
              <a:rPr dirty="0" sz="1100" spc="-27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of</a:t>
            </a:r>
            <a:r>
              <a:rPr dirty="0" sz="1100">
                <a:latin typeface="Lato"/>
                <a:cs typeface="Lato"/>
              </a:rPr>
              <a:t> </a:t>
            </a:r>
            <a:r>
              <a:rPr dirty="0" sz="1100" spc="-40" i="1">
                <a:latin typeface="Arial"/>
                <a:cs typeface="Arial"/>
              </a:rPr>
              <a:t>Policy</a:t>
            </a:r>
            <a:r>
              <a:rPr dirty="0" sz="1100" spc="-70" i="1">
                <a:latin typeface="Arial"/>
                <a:cs typeface="Arial"/>
              </a:rPr>
              <a:t> </a:t>
            </a:r>
            <a:r>
              <a:rPr dirty="0" sz="1100" spc="-50" i="1">
                <a:latin typeface="Arial"/>
                <a:cs typeface="Arial"/>
              </a:rPr>
              <a:t>Studies</a:t>
            </a:r>
            <a:r>
              <a:rPr dirty="0" sz="1100" spc="-65" i="1">
                <a:latin typeface="Arial"/>
                <a:cs typeface="Arial"/>
              </a:rPr>
              <a:t> </a:t>
            </a:r>
            <a:r>
              <a:rPr dirty="0" sz="1100" spc="-35" i="1">
                <a:latin typeface="Arial"/>
                <a:cs typeface="Arial"/>
              </a:rPr>
              <a:t>Journal</a:t>
            </a:r>
            <a:r>
              <a:rPr dirty="0" sz="1100" spc="-35">
                <a:latin typeface="Lato"/>
                <a:cs typeface="Lato"/>
              </a:rPr>
              <a:t>,</a:t>
            </a:r>
            <a:r>
              <a:rPr dirty="0" sz="1100" spc="-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a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high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impact 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publication. </a:t>
            </a:r>
            <a:r>
              <a:rPr dirty="0" sz="1100" spc="-5">
                <a:latin typeface="Lato"/>
                <a:cs typeface="Lato"/>
              </a:rPr>
              <a:t>The </a:t>
            </a:r>
            <a:r>
              <a:rPr dirty="0" sz="1100">
                <a:latin typeface="Lato"/>
                <a:cs typeface="Lato"/>
              </a:rPr>
              <a:t>presence </a:t>
            </a:r>
            <a:r>
              <a:rPr dirty="0" sz="1100" spc="-5">
                <a:latin typeface="Lato"/>
                <a:cs typeface="Lato"/>
              </a:rPr>
              <a:t>of </a:t>
            </a:r>
            <a:r>
              <a:rPr dirty="0" sz="1100">
                <a:latin typeface="Lato"/>
                <a:cs typeface="Lato"/>
              </a:rPr>
              <a:t>the </a:t>
            </a:r>
            <a:r>
              <a:rPr dirty="0" sz="1100" spc="-5">
                <a:latin typeface="Lato"/>
                <a:cs typeface="Lato"/>
              </a:rPr>
              <a:t>journal </a:t>
            </a:r>
            <a:r>
              <a:rPr dirty="0" sz="110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significantly </a:t>
            </a:r>
            <a:r>
              <a:rPr dirty="0" sz="1100">
                <a:latin typeface="Lato"/>
                <a:cs typeface="Lato"/>
              </a:rPr>
              <a:t>increases the </a:t>
            </a:r>
            <a:r>
              <a:rPr dirty="0" sz="1100" spc="-5">
                <a:latin typeface="Lato"/>
                <a:cs typeface="Lato"/>
              </a:rPr>
              <a:t>visibility </a:t>
            </a:r>
            <a:r>
              <a:rPr dirty="0" sz="1100">
                <a:latin typeface="Lato"/>
                <a:cs typeface="Lato"/>
              </a:rPr>
              <a:t>and 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reputation </a:t>
            </a:r>
            <a:r>
              <a:rPr dirty="0" sz="1100" spc="-5">
                <a:latin typeface="Lato"/>
                <a:cs typeface="Lato"/>
              </a:rPr>
              <a:t>of PUBP. </a:t>
            </a:r>
            <a:r>
              <a:rPr dirty="0" sz="1100" spc="-40" i="1">
                <a:latin typeface="Arial"/>
                <a:cs typeface="Arial"/>
              </a:rPr>
              <a:t>Policy </a:t>
            </a:r>
            <a:r>
              <a:rPr dirty="0" sz="1100" spc="-50" i="1">
                <a:latin typeface="Arial"/>
                <a:cs typeface="Arial"/>
              </a:rPr>
              <a:t>Studies </a:t>
            </a:r>
            <a:r>
              <a:rPr dirty="0" sz="1100" spc="-40" i="1">
                <a:latin typeface="Arial"/>
                <a:cs typeface="Arial"/>
              </a:rPr>
              <a:t>Journal </a:t>
            </a:r>
            <a:r>
              <a:rPr dirty="0" sz="1100">
                <a:latin typeface="Lato"/>
                <a:cs typeface="Lato"/>
              </a:rPr>
              <a:t>has a </a:t>
            </a:r>
            <a:r>
              <a:rPr dirty="0" sz="1100" spc="-27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two-year</a:t>
            </a:r>
            <a:r>
              <a:rPr dirty="0" sz="1100">
                <a:latin typeface="Lato"/>
                <a:cs typeface="Lato"/>
              </a:rPr>
              <a:t> JIF</a:t>
            </a:r>
            <a:r>
              <a:rPr dirty="0" sz="1100" spc="-1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of</a:t>
            </a:r>
            <a:r>
              <a:rPr dirty="0" sz="1100" spc="1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5.141,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and ranked</a:t>
            </a:r>
            <a:r>
              <a:rPr dirty="0" sz="1100" spc="-1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17/182</a:t>
            </a:r>
            <a:r>
              <a:rPr dirty="0" sz="110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in </a:t>
            </a:r>
            <a:r>
              <a:rPr dirty="0" sz="110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Political </a:t>
            </a:r>
            <a:r>
              <a:rPr dirty="0" sz="1100">
                <a:latin typeface="Lato"/>
                <a:cs typeface="Lato"/>
              </a:rPr>
              <a:t>Science and 7/41 </a:t>
            </a:r>
            <a:r>
              <a:rPr dirty="0" sz="1100" spc="-5">
                <a:latin typeface="Lato"/>
                <a:cs typeface="Lato"/>
              </a:rPr>
              <a:t>in </a:t>
            </a:r>
            <a:r>
              <a:rPr dirty="0" sz="1100">
                <a:latin typeface="Lato"/>
                <a:cs typeface="Lato"/>
              </a:rPr>
              <a:t>Public 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Administration. The JCI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indicates</a:t>
            </a:r>
            <a:r>
              <a:rPr dirty="0" sz="1100" spc="-30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that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PSJ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got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a</a:t>
            </a:r>
            <a:endParaRPr sz="1100">
              <a:latin typeface="Lato"/>
              <a:cs typeface="Lato"/>
            </a:endParaRPr>
          </a:p>
          <a:p>
            <a:pPr marL="241300">
              <a:lnSpc>
                <a:spcPts val="1085"/>
              </a:lnSpc>
            </a:pPr>
            <a:r>
              <a:rPr dirty="0" sz="1100" spc="-5">
                <a:latin typeface="Lato"/>
                <a:cs typeface="Lato"/>
              </a:rPr>
              <a:t>2.79 </a:t>
            </a:r>
            <a:r>
              <a:rPr dirty="0" sz="1100">
                <a:latin typeface="Lato"/>
                <a:cs typeface="Lato"/>
              </a:rPr>
              <a:t>(179%</a:t>
            </a:r>
            <a:r>
              <a:rPr dirty="0" sz="1100" spc="-5">
                <a:latin typeface="Lato"/>
                <a:cs typeface="Lato"/>
              </a:rPr>
              <a:t> more citation</a:t>
            </a:r>
            <a:r>
              <a:rPr dirty="0" sz="1100">
                <a:latin typeface="Lato"/>
                <a:cs typeface="Lato"/>
              </a:rPr>
              <a:t> impact</a:t>
            </a:r>
            <a:r>
              <a:rPr dirty="0" sz="1100" spc="-20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than </a:t>
            </a:r>
            <a:r>
              <a:rPr dirty="0" sz="1100" spc="-5">
                <a:latin typeface="Lato"/>
                <a:cs typeface="Lato"/>
              </a:rPr>
              <a:t>the</a:t>
            </a:r>
            <a:endParaRPr sz="1100">
              <a:latin typeface="Lato"/>
              <a:cs typeface="Lato"/>
            </a:endParaRPr>
          </a:p>
          <a:p>
            <a:pPr marL="241300" marR="367030">
              <a:lnSpc>
                <a:spcPts val="1190"/>
              </a:lnSpc>
              <a:spcBef>
                <a:spcPts val="80"/>
              </a:spcBef>
            </a:pPr>
            <a:r>
              <a:rPr dirty="0" sz="1100" spc="-5">
                <a:latin typeface="Lato"/>
                <a:cs typeface="Lato"/>
              </a:rPr>
              <a:t>average journal in </a:t>
            </a:r>
            <a:r>
              <a:rPr dirty="0" sz="1100">
                <a:latin typeface="Lato"/>
                <a:cs typeface="Lato"/>
              </a:rPr>
              <a:t>the requisite category). 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According</a:t>
            </a:r>
            <a:r>
              <a:rPr dirty="0" sz="1100" spc="-10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to</a:t>
            </a:r>
            <a:r>
              <a:rPr dirty="0" sz="1100" spc="1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the</a:t>
            </a:r>
            <a:r>
              <a:rPr dirty="0" sz="1100" spc="-5">
                <a:latin typeface="Lato"/>
                <a:cs typeface="Lato"/>
              </a:rPr>
              <a:t> JCI,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PSJ</a:t>
            </a:r>
            <a:r>
              <a:rPr dirty="0" sz="1100" spc="-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ranked</a:t>
            </a:r>
            <a:r>
              <a:rPr dirty="0" sz="1100" spc="-1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10/293</a:t>
            </a:r>
            <a:r>
              <a:rPr dirty="0" sz="1100" spc="1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in </a:t>
            </a:r>
            <a:r>
              <a:rPr dirty="0" sz="1100" spc="-26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Political </a:t>
            </a:r>
            <a:r>
              <a:rPr dirty="0" sz="1100">
                <a:latin typeface="Lato"/>
                <a:cs typeface="Lato"/>
              </a:rPr>
              <a:t>Science and 3/78 </a:t>
            </a:r>
            <a:r>
              <a:rPr dirty="0" sz="1100" spc="-5">
                <a:latin typeface="Lato"/>
                <a:cs typeface="Lato"/>
              </a:rPr>
              <a:t>in </a:t>
            </a:r>
            <a:r>
              <a:rPr dirty="0" sz="1100">
                <a:latin typeface="Lato"/>
                <a:cs typeface="Lato"/>
              </a:rPr>
              <a:t>Public 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Administration.</a:t>
            </a:r>
            <a:endParaRPr sz="1100">
              <a:latin typeface="Lato"/>
              <a:cs typeface="Lato"/>
            </a:endParaRPr>
          </a:p>
          <a:p>
            <a:pPr marL="240665" marR="97790" indent="-228600">
              <a:lnSpc>
                <a:spcPts val="1190"/>
              </a:lnSpc>
              <a:spcBef>
                <a:spcPts val="99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1100">
                <a:latin typeface="Lato"/>
                <a:cs typeface="Lato"/>
              </a:rPr>
              <a:t>In </a:t>
            </a:r>
            <a:r>
              <a:rPr dirty="0" sz="1100" spc="-5">
                <a:latin typeface="Lato"/>
                <a:cs typeface="Lato"/>
              </a:rPr>
              <a:t>2020-21, </a:t>
            </a:r>
            <a:r>
              <a:rPr dirty="0" sz="1100">
                <a:latin typeface="Lato"/>
                <a:cs typeface="Lato"/>
              </a:rPr>
              <a:t>students </a:t>
            </a:r>
            <a:r>
              <a:rPr dirty="0" sz="1100" spc="-5">
                <a:latin typeface="Lato"/>
                <a:cs typeface="Lato"/>
              </a:rPr>
              <a:t>in </a:t>
            </a:r>
            <a:r>
              <a:rPr dirty="0" sz="1100">
                <a:latin typeface="Lato"/>
                <a:cs typeface="Lato"/>
              </a:rPr>
              <a:t>Public </a:t>
            </a:r>
            <a:r>
              <a:rPr dirty="0" sz="1100" spc="-5">
                <a:latin typeface="Lato"/>
                <a:cs typeface="Lato"/>
              </a:rPr>
              <a:t>Policy </a:t>
            </a:r>
            <a:r>
              <a:rPr dirty="0" sz="1100">
                <a:latin typeface="Lato"/>
                <a:cs typeface="Lato"/>
              </a:rPr>
              <a:t>published 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or </a:t>
            </a:r>
            <a:r>
              <a:rPr dirty="0" sz="1100">
                <a:latin typeface="Lato"/>
                <a:cs typeface="Lato"/>
              </a:rPr>
              <a:t>had accepted </a:t>
            </a:r>
            <a:r>
              <a:rPr dirty="0" sz="1100" spc="-5">
                <a:latin typeface="Lato"/>
                <a:cs typeface="Lato"/>
              </a:rPr>
              <a:t>for </a:t>
            </a:r>
            <a:r>
              <a:rPr dirty="0" sz="1100">
                <a:latin typeface="Lato"/>
                <a:cs typeface="Lato"/>
              </a:rPr>
              <a:t>publication </a:t>
            </a:r>
            <a:r>
              <a:rPr dirty="0" sz="1100" spc="-5">
                <a:latin typeface="Lato"/>
                <a:cs typeface="Lato"/>
              </a:rPr>
              <a:t>15 </a:t>
            </a:r>
            <a:r>
              <a:rPr dirty="0" sz="1100">
                <a:latin typeface="Lato"/>
                <a:cs typeface="Lato"/>
              </a:rPr>
              <a:t>peer- 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reviewed</a:t>
            </a:r>
            <a:r>
              <a:rPr dirty="0" sz="1100" spc="-5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journals</a:t>
            </a:r>
            <a:r>
              <a:rPr dirty="0" sz="1100" spc="-20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and</a:t>
            </a:r>
            <a:r>
              <a:rPr dirty="0" sz="1100" spc="-1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presented</a:t>
            </a:r>
            <a:r>
              <a:rPr dirty="0" sz="1100" spc="-5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14</a:t>
            </a:r>
            <a:r>
              <a:rPr dirty="0" sz="1100">
                <a:latin typeface="Lato"/>
                <a:cs typeface="Lato"/>
              </a:rPr>
              <a:t> conference </a:t>
            </a:r>
            <a:r>
              <a:rPr dirty="0" sz="1100" spc="-26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papers. Faculty published </a:t>
            </a:r>
            <a:r>
              <a:rPr dirty="0" sz="1100" spc="-5">
                <a:latin typeface="Lato"/>
                <a:cs typeface="Lato"/>
              </a:rPr>
              <a:t>or </a:t>
            </a:r>
            <a:r>
              <a:rPr dirty="0" sz="1100">
                <a:latin typeface="Lato"/>
                <a:cs typeface="Lato"/>
              </a:rPr>
              <a:t>had accepted </a:t>
            </a:r>
            <a:r>
              <a:rPr dirty="0" sz="1100" spc="-5">
                <a:latin typeface="Lato"/>
                <a:cs typeface="Lato"/>
              </a:rPr>
              <a:t>for </a:t>
            </a:r>
            <a:r>
              <a:rPr dirty="0" sz="1100">
                <a:latin typeface="Lato"/>
                <a:cs typeface="Lato"/>
              </a:rPr>
              <a:t> publication </a:t>
            </a:r>
            <a:r>
              <a:rPr dirty="0" sz="1100" spc="-5">
                <a:latin typeface="Lato"/>
                <a:cs typeface="Lato"/>
              </a:rPr>
              <a:t>63 peer-reviewed journal </a:t>
            </a:r>
            <a:r>
              <a:rPr dirty="0" sz="1100">
                <a:latin typeface="Lato"/>
                <a:cs typeface="Lato"/>
              </a:rPr>
              <a:t>articles, 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three</a:t>
            </a:r>
            <a:r>
              <a:rPr dirty="0" sz="1100" spc="-1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books,</a:t>
            </a:r>
            <a:r>
              <a:rPr dirty="0" sz="1100" spc="-5">
                <a:latin typeface="Lato"/>
                <a:cs typeface="Lato"/>
              </a:rPr>
              <a:t> </a:t>
            </a:r>
            <a:r>
              <a:rPr dirty="0" sz="1100">
                <a:latin typeface="Lato"/>
                <a:cs typeface="Lato"/>
              </a:rPr>
              <a:t>and</a:t>
            </a:r>
            <a:r>
              <a:rPr dirty="0" sz="1100" spc="-5">
                <a:latin typeface="Lato"/>
                <a:cs typeface="Lato"/>
              </a:rPr>
              <a:t> were</a:t>
            </a:r>
            <a:r>
              <a:rPr dirty="0" sz="1100" spc="-1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PI</a:t>
            </a:r>
            <a:r>
              <a:rPr dirty="0" sz="1100" spc="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or</a:t>
            </a:r>
            <a:r>
              <a:rPr dirty="0" sz="110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Co-PI</a:t>
            </a:r>
            <a:r>
              <a:rPr dirty="0" sz="1100" spc="3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on</a:t>
            </a:r>
            <a:r>
              <a:rPr dirty="0" sz="110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over</a:t>
            </a:r>
            <a:r>
              <a:rPr dirty="0" sz="1100" spc="-1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$4 </a:t>
            </a:r>
            <a:r>
              <a:rPr dirty="0" sz="110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million</a:t>
            </a:r>
            <a:r>
              <a:rPr dirty="0" sz="1100" spc="-1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in</a:t>
            </a:r>
            <a:r>
              <a:rPr dirty="0" sz="1100" spc="-10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grant</a:t>
            </a:r>
            <a:r>
              <a:rPr dirty="0" sz="1100" spc="15">
                <a:latin typeface="Lato"/>
                <a:cs typeface="Lato"/>
              </a:rPr>
              <a:t> </a:t>
            </a:r>
            <a:r>
              <a:rPr dirty="0" sz="1100" spc="-5">
                <a:latin typeface="Lato"/>
                <a:cs typeface="Lato"/>
              </a:rPr>
              <a:t>funding.</a:t>
            </a:r>
            <a:endParaRPr sz="1100">
              <a:latin typeface="Lato"/>
              <a:cs typeface="La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30540" y="1412747"/>
            <a:ext cx="0" cy="3657600"/>
          </a:xfrm>
          <a:custGeom>
            <a:avLst/>
            <a:gdLst/>
            <a:ahLst/>
            <a:cxnLst/>
            <a:rect l="l" t="t" r="r" b="b"/>
            <a:pathLst>
              <a:path w="0"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53272" y="1412747"/>
            <a:ext cx="2334970" cy="1444752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901363"/>
            <a:ext cx="4652010" cy="922655"/>
          </a:xfrm>
          <a:prstGeom prst="rect"/>
        </p:spPr>
        <p:txBody>
          <a:bodyPr wrap="square" lIns="0" tIns="65405" rIns="0" bIns="0" rtlCol="0" vert="horz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515"/>
              </a:spcBef>
            </a:pPr>
            <a:r>
              <a:rPr dirty="0" sz="3100" spc="-80">
                <a:solidFill>
                  <a:srgbClr val="FFFFFF"/>
                </a:solidFill>
              </a:rPr>
              <a:t>I</a:t>
            </a:r>
            <a:r>
              <a:rPr dirty="0" sz="3100" spc="-190">
                <a:solidFill>
                  <a:srgbClr val="FFFFFF"/>
                </a:solidFill>
              </a:rPr>
              <a:t>n</a:t>
            </a:r>
            <a:r>
              <a:rPr dirty="0" sz="3100" spc="120">
                <a:solidFill>
                  <a:srgbClr val="FFFFFF"/>
                </a:solidFill>
              </a:rPr>
              <a:t>t</a:t>
            </a:r>
            <a:r>
              <a:rPr dirty="0" sz="3100" spc="-204">
                <a:solidFill>
                  <a:srgbClr val="FFFFFF"/>
                </a:solidFill>
              </a:rPr>
              <a:t>e</a:t>
            </a:r>
            <a:r>
              <a:rPr dirty="0" sz="3100" spc="-20">
                <a:solidFill>
                  <a:srgbClr val="FFFFFF"/>
                </a:solidFill>
              </a:rPr>
              <a:t>r</a:t>
            </a:r>
            <a:r>
              <a:rPr dirty="0" sz="3100" spc="-125">
                <a:solidFill>
                  <a:srgbClr val="FFFFFF"/>
                </a:solidFill>
              </a:rPr>
              <a:t>d</a:t>
            </a:r>
            <a:r>
              <a:rPr dirty="0" sz="3100" spc="-180">
                <a:solidFill>
                  <a:srgbClr val="FFFFFF"/>
                </a:solidFill>
              </a:rPr>
              <a:t>is</a:t>
            </a:r>
            <a:r>
              <a:rPr dirty="0" sz="3100" spc="-235">
                <a:solidFill>
                  <a:srgbClr val="FFFFFF"/>
                </a:solidFill>
              </a:rPr>
              <a:t>c</a:t>
            </a:r>
            <a:r>
              <a:rPr dirty="0" sz="3100" spc="-35">
                <a:solidFill>
                  <a:srgbClr val="FFFFFF"/>
                </a:solidFill>
              </a:rPr>
              <a:t>i</a:t>
            </a:r>
            <a:r>
              <a:rPr dirty="0" sz="3100" spc="-95">
                <a:solidFill>
                  <a:srgbClr val="FFFFFF"/>
                </a:solidFill>
              </a:rPr>
              <a:t>p</a:t>
            </a:r>
            <a:r>
              <a:rPr dirty="0" sz="3100" spc="-30">
                <a:solidFill>
                  <a:srgbClr val="FFFFFF"/>
                </a:solidFill>
              </a:rPr>
              <a:t>li</a:t>
            </a:r>
            <a:r>
              <a:rPr dirty="0" sz="3100" spc="-80">
                <a:solidFill>
                  <a:srgbClr val="FFFFFF"/>
                </a:solidFill>
              </a:rPr>
              <a:t>n</a:t>
            </a:r>
            <a:r>
              <a:rPr dirty="0" sz="3100" spc="-280">
                <a:solidFill>
                  <a:srgbClr val="FFFFFF"/>
                </a:solidFill>
              </a:rPr>
              <a:t>a</a:t>
            </a:r>
            <a:r>
              <a:rPr dirty="0" sz="3100" spc="40">
                <a:solidFill>
                  <a:srgbClr val="FFFFFF"/>
                </a:solidFill>
              </a:rPr>
              <a:t>r</a:t>
            </a:r>
            <a:r>
              <a:rPr dirty="0" sz="3100" spc="-185">
                <a:solidFill>
                  <a:srgbClr val="FFFFFF"/>
                </a:solidFill>
              </a:rPr>
              <a:t>y</a:t>
            </a:r>
            <a:r>
              <a:rPr dirty="0" sz="3100" spc="-120">
                <a:solidFill>
                  <a:srgbClr val="FFFFFF"/>
                </a:solidFill>
              </a:rPr>
              <a:t> </a:t>
            </a:r>
            <a:r>
              <a:rPr dirty="0" sz="3100" spc="-540">
                <a:solidFill>
                  <a:srgbClr val="FFFFFF"/>
                </a:solidFill>
              </a:rPr>
              <a:t>P</a:t>
            </a:r>
            <a:r>
              <a:rPr dirty="0" sz="3100" spc="-30">
                <a:solidFill>
                  <a:srgbClr val="FFFFFF"/>
                </a:solidFill>
              </a:rPr>
              <a:t>r</a:t>
            </a:r>
            <a:r>
              <a:rPr dirty="0" sz="3100" spc="-105">
                <a:solidFill>
                  <a:srgbClr val="FFFFFF"/>
                </a:solidFill>
              </a:rPr>
              <a:t>o</a:t>
            </a:r>
            <a:r>
              <a:rPr dirty="0" sz="3100" spc="-150">
                <a:solidFill>
                  <a:srgbClr val="FFFFFF"/>
                </a:solidFill>
              </a:rPr>
              <a:t>g</a:t>
            </a:r>
            <a:r>
              <a:rPr dirty="0" sz="3100" spc="-150">
                <a:solidFill>
                  <a:srgbClr val="FFFFFF"/>
                </a:solidFill>
              </a:rPr>
              <a:t>r</a:t>
            </a:r>
            <a:r>
              <a:rPr dirty="0" sz="3100" spc="-280">
                <a:solidFill>
                  <a:srgbClr val="FFFFFF"/>
                </a:solidFill>
              </a:rPr>
              <a:t>a</a:t>
            </a:r>
            <a:r>
              <a:rPr dirty="0" sz="3100" spc="-245">
                <a:solidFill>
                  <a:srgbClr val="FFFFFF"/>
                </a:solidFill>
              </a:rPr>
              <a:t>ms</a:t>
            </a:r>
            <a:r>
              <a:rPr dirty="0" sz="3100" spc="-150">
                <a:solidFill>
                  <a:srgbClr val="FFFFFF"/>
                </a:solidFill>
              </a:rPr>
              <a:t> </a:t>
            </a:r>
            <a:r>
              <a:rPr dirty="0" sz="3100" spc="-125">
                <a:solidFill>
                  <a:srgbClr val="FFFFFF"/>
                </a:solidFill>
              </a:rPr>
              <a:t>–  </a:t>
            </a:r>
            <a:r>
              <a:rPr dirty="0" sz="3100" spc="-430">
                <a:solidFill>
                  <a:srgbClr val="FFFFFF"/>
                </a:solidFill>
              </a:rPr>
              <a:t>S</a:t>
            </a:r>
            <a:r>
              <a:rPr dirty="0" sz="3100" spc="-365">
                <a:solidFill>
                  <a:srgbClr val="FFFFFF"/>
                </a:solidFill>
              </a:rPr>
              <a:t>p</a:t>
            </a:r>
            <a:r>
              <a:rPr dirty="0" sz="3100" spc="-280">
                <a:solidFill>
                  <a:srgbClr val="FFFFFF"/>
                </a:solidFill>
              </a:rPr>
              <a:t>a</a:t>
            </a:r>
            <a:r>
              <a:rPr dirty="0" sz="3100" spc="-235">
                <a:solidFill>
                  <a:srgbClr val="FFFFFF"/>
                </a:solidFill>
              </a:rPr>
              <a:t>c</a:t>
            </a:r>
            <a:r>
              <a:rPr dirty="0" sz="3100" spc="-195">
                <a:solidFill>
                  <a:srgbClr val="FFFFFF"/>
                </a:solidFill>
              </a:rPr>
              <a:t>e</a:t>
            </a:r>
            <a:r>
              <a:rPr dirty="0" sz="3100" spc="-150">
                <a:solidFill>
                  <a:srgbClr val="FFFFFF"/>
                </a:solidFill>
              </a:rPr>
              <a:t> </a:t>
            </a:r>
            <a:r>
              <a:rPr dirty="0" sz="3100" spc="-280">
                <a:solidFill>
                  <a:srgbClr val="FFFFFF"/>
                </a:solidFill>
              </a:rPr>
              <a:t>a</a:t>
            </a:r>
            <a:r>
              <a:rPr dirty="0" sz="3100" spc="-125">
                <a:solidFill>
                  <a:srgbClr val="FFFFFF"/>
                </a:solidFill>
              </a:rPr>
              <a:t>n</a:t>
            </a:r>
            <a:r>
              <a:rPr dirty="0" sz="3100" spc="-120">
                <a:solidFill>
                  <a:srgbClr val="FFFFFF"/>
                </a:solidFill>
              </a:rPr>
              <a:t>d</a:t>
            </a:r>
            <a:r>
              <a:rPr dirty="0" sz="3100" spc="-145">
                <a:solidFill>
                  <a:srgbClr val="FFFFFF"/>
                </a:solidFill>
              </a:rPr>
              <a:t> </a:t>
            </a:r>
            <a:r>
              <a:rPr dirty="0" sz="3100" spc="-240">
                <a:solidFill>
                  <a:srgbClr val="FFFFFF"/>
                </a:solidFill>
              </a:rPr>
              <a:t>Pl</a:t>
            </a:r>
            <a:r>
              <a:rPr dirty="0" sz="3100" spc="-310">
                <a:solidFill>
                  <a:srgbClr val="FFFFFF"/>
                </a:solidFill>
              </a:rPr>
              <a:t>a</a:t>
            </a:r>
            <a:r>
              <a:rPr dirty="0" sz="3100" spc="-125">
                <a:solidFill>
                  <a:srgbClr val="FFFFFF"/>
                </a:solidFill>
              </a:rPr>
              <a:t>n</a:t>
            </a:r>
            <a:r>
              <a:rPr dirty="0" sz="3100" spc="-215">
                <a:solidFill>
                  <a:srgbClr val="FFFFFF"/>
                </a:solidFill>
              </a:rPr>
              <a:t>e</a:t>
            </a:r>
            <a:r>
              <a:rPr dirty="0" sz="3100" spc="105">
                <a:solidFill>
                  <a:srgbClr val="FFFFFF"/>
                </a:solidFill>
              </a:rPr>
              <a:t>t</a:t>
            </a:r>
            <a:r>
              <a:rPr dirty="0" sz="3100" spc="-280">
                <a:solidFill>
                  <a:srgbClr val="FFFFFF"/>
                </a:solidFill>
              </a:rPr>
              <a:t>a</a:t>
            </a:r>
            <a:r>
              <a:rPr dirty="0" sz="3100" spc="40">
                <a:solidFill>
                  <a:srgbClr val="FFFFFF"/>
                </a:solidFill>
              </a:rPr>
              <a:t>r</a:t>
            </a:r>
            <a:r>
              <a:rPr dirty="0" sz="3100" spc="-185">
                <a:solidFill>
                  <a:srgbClr val="FFFFFF"/>
                </a:solidFill>
              </a:rPr>
              <a:t>y</a:t>
            </a:r>
            <a:r>
              <a:rPr dirty="0" sz="3100" spc="-130">
                <a:solidFill>
                  <a:srgbClr val="FFFFFF"/>
                </a:solidFill>
              </a:rPr>
              <a:t> </a:t>
            </a:r>
            <a:r>
              <a:rPr dirty="0" sz="3100" spc="-515">
                <a:solidFill>
                  <a:srgbClr val="FFFFFF"/>
                </a:solidFill>
              </a:rPr>
              <a:t>S</a:t>
            </a:r>
            <a:r>
              <a:rPr dirty="0" sz="3100" spc="-385">
                <a:solidFill>
                  <a:srgbClr val="FFFFFF"/>
                </a:solidFill>
              </a:rPr>
              <a:t>c</a:t>
            </a:r>
            <a:r>
              <a:rPr dirty="0" sz="3100" spc="-60">
                <a:solidFill>
                  <a:srgbClr val="FFFFFF"/>
                </a:solidFill>
              </a:rPr>
              <a:t>i</a:t>
            </a:r>
            <a:r>
              <a:rPr dirty="0" sz="3100" spc="-150">
                <a:solidFill>
                  <a:srgbClr val="FFFFFF"/>
                </a:solidFill>
              </a:rPr>
              <a:t>e</a:t>
            </a:r>
            <a:r>
              <a:rPr dirty="0" sz="3100" spc="-125">
                <a:solidFill>
                  <a:srgbClr val="FFFFFF"/>
                </a:solidFill>
              </a:rPr>
              <a:t>n</a:t>
            </a:r>
            <a:r>
              <a:rPr dirty="0" sz="3100" spc="-235">
                <a:solidFill>
                  <a:srgbClr val="FFFFFF"/>
                </a:solidFill>
              </a:rPr>
              <a:t>c</a:t>
            </a:r>
            <a:r>
              <a:rPr dirty="0" sz="3100" spc="-204">
                <a:solidFill>
                  <a:srgbClr val="FFFFFF"/>
                </a:solidFill>
              </a:rPr>
              <a:t>e</a:t>
            </a:r>
            <a:r>
              <a:rPr dirty="0" sz="3100" spc="-355">
                <a:solidFill>
                  <a:srgbClr val="FFFFFF"/>
                </a:solidFill>
              </a:rPr>
              <a:t>s</a:t>
            </a:r>
            <a:endParaRPr sz="3100"/>
          </a:p>
        </p:txBody>
      </p:sp>
      <p:sp>
        <p:nvSpPr>
          <p:cNvPr id="4" name="object 4"/>
          <p:cNvSpPr txBox="1"/>
          <p:nvPr/>
        </p:nvSpPr>
        <p:spPr>
          <a:xfrm>
            <a:off x="698500" y="2183383"/>
            <a:ext cx="4918075" cy="356997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240665" marR="9525" indent="-228600">
              <a:lnSpc>
                <a:spcPts val="2050"/>
              </a:lnSpc>
              <a:spcBef>
                <a:spcPts val="35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1900" spc="-4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900" spc="-7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9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8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3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4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-165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23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355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dirty="0" sz="1900" spc="15">
                <a:solidFill>
                  <a:srgbClr val="FFFFFF"/>
                </a:solidFill>
                <a:latin typeface="Arial"/>
                <a:cs typeface="Arial"/>
              </a:rPr>
              <a:t>l  </a:t>
            </a:r>
            <a:r>
              <a:rPr dirty="0" sz="1900" spc="3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-21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900" spc="-1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4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8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1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900" spc="2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1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409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29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900" spc="-5">
                <a:solidFill>
                  <a:srgbClr val="FFFFFF"/>
                </a:solidFill>
                <a:latin typeface="Arial"/>
                <a:cs typeface="Arial"/>
              </a:rPr>
              <a:t>utu</a:t>
            </a:r>
            <a:r>
              <a:rPr dirty="0" sz="1900" spc="-3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1900" spc="-5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12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23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4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900" spc="-16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8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900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1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409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1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38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2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4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11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39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900" spc="-120">
                <a:solidFill>
                  <a:srgbClr val="FFFFFF"/>
                </a:solidFill>
                <a:latin typeface="Arial"/>
                <a:cs typeface="Arial"/>
              </a:rPr>
              <a:t>Technology </a:t>
            </a:r>
            <a:r>
              <a:rPr dirty="0" sz="1900" spc="-225">
                <a:solidFill>
                  <a:srgbClr val="FFFFFF"/>
                </a:solidFill>
                <a:latin typeface="Arial"/>
                <a:cs typeface="Arial"/>
              </a:rPr>
              <a:t>(FINESST)</a:t>
            </a:r>
            <a:r>
              <a:rPr dirty="0" sz="19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55">
                <a:solidFill>
                  <a:srgbClr val="FFFFFF"/>
                </a:solidFill>
                <a:latin typeface="Arial"/>
                <a:cs typeface="Arial"/>
              </a:rPr>
              <a:t>fellowship; </a:t>
            </a:r>
            <a:r>
              <a:rPr dirty="0" sz="1900" spc="-85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dirty="0" sz="1900" spc="-1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9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900" spc="-30">
                <a:solidFill>
                  <a:srgbClr val="FFFFFF"/>
                </a:solidFill>
                <a:latin typeface="Arial"/>
                <a:cs typeface="Arial"/>
              </a:rPr>
              <a:t>nl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6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4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4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9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5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37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-25">
                <a:solidFill>
                  <a:srgbClr val="FFFFFF"/>
                </a:solidFill>
                <a:latin typeface="Arial"/>
                <a:cs typeface="Arial"/>
              </a:rPr>
              <a:t>ur</a:t>
            </a:r>
            <a:r>
              <a:rPr dirty="0" sz="19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29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hD  </a:t>
            </a:r>
            <a:r>
              <a:rPr dirty="0" sz="1900" spc="-23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325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1900" spc="-16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900" spc="-5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4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21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225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9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ill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4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900" spc="-18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dirty="0" sz="19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7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3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900" spc="-135">
                <a:solidFill>
                  <a:srgbClr val="FFFFFF"/>
                </a:solidFill>
                <a:latin typeface="Arial"/>
                <a:cs typeface="Arial"/>
              </a:rPr>
              <a:t>ec</a:t>
            </a:r>
            <a:r>
              <a:rPr dirty="0" sz="1900" spc="8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z="19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40">
                <a:solidFill>
                  <a:srgbClr val="FFFFFF"/>
                </a:solidFill>
                <a:latin typeface="Arial"/>
                <a:cs typeface="Arial"/>
              </a:rPr>
              <a:t>as  </a:t>
            </a:r>
            <a:r>
              <a:rPr dirty="0" sz="1900" spc="-17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165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900" spc="5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8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900" spc="-1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900" spc="-16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8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1900" spc="-29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900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1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900" spc="-6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4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105">
                <a:solidFill>
                  <a:srgbClr val="FFFFFF"/>
                </a:solidFill>
                <a:latin typeface="Arial"/>
                <a:cs typeface="Arial"/>
              </a:rPr>
              <a:t>t  </a:t>
            </a:r>
            <a:r>
              <a:rPr dirty="0" sz="1900" spc="-140">
                <a:solidFill>
                  <a:srgbClr val="FFFFFF"/>
                </a:solidFill>
                <a:latin typeface="Arial"/>
                <a:cs typeface="Arial"/>
              </a:rPr>
              <a:t>Congress,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replacing </a:t>
            </a:r>
            <a:r>
              <a:rPr dirty="0" sz="1900" spc="-50">
                <a:solidFill>
                  <a:srgbClr val="FFFFFF"/>
                </a:solidFill>
                <a:latin typeface="Arial"/>
                <a:cs typeface="Arial"/>
              </a:rPr>
              <a:t>another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50">
                <a:solidFill>
                  <a:srgbClr val="FFFFFF"/>
                </a:solidFill>
                <a:latin typeface="Arial"/>
                <a:cs typeface="Arial"/>
              </a:rPr>
              <a:t>interdisciplinary </a:t>
            </a:r>
            <a:r>
              <a:rPr dirty="0" sz="19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6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1900" spc="-29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900" spc="-16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900" spc="-24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900" spc="-29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900" spc="-6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sz="19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29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23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1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-5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355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21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12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12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80">
                <a:solidFill>
                  <a:srgbClr val="FFFFFF"/>
                </a:solidFill>
                <a:latin typeface="Arial"/>
                <a:cs typeface="Arial"/>
              </a:rPr>
              <a:t>tt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900" spc="-4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1900" spc="-204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900" spc="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dirty="0" sz="1900" spc="-5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900">
              <a:latin typeface="Arial"/>
              <a:cs typeface="Arial"/>
            </a:endParaRPr>
          </a:p>
          <a:p>
            <a:pPr algn="just" marL="241300" marR="5080" indent="-228600">
              <a:lnSpc>
                <a:spcPts val="2050"/>
              </a:lnSpc>
              <a:spcBef>
                <a:spcPts val="1025"/>
              </a:spcBef>
              <a:buChar char="•"/>
              <a:tabLst>
                <a:tab pos="241300" algn="l"/>
              </a:tabLst>
            </a:pPr>
            <a:r>
              <a:rPr dirty="0" sz="1900" spc="-175">
                <a:solidFill>
                  <a:srgbClr val="FFFFFF"/>
                </a:solidFill>
                <a:latin typeface="Arial"/>
                <a:cs typeface="Arial"/>
              </a:rPr>
              <a:t>Space 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900" spc="-85">
                <a:solidFill>
                  <a:srgbClr val="FFFFFF"/>
                </a:solidFill>
                <a:latin typeface="Arial"/>
                <a:cs typeface="Arial"/>
              </a:rPr>
              <a:t>Planetary 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Sciences </a:t>
            </a:r>
            <a:r>
              <a:rPr dirty="0" sz="1900" spc="-50">
                <a:solidFill>
                  <a:srgbClr val="FFFFFF"/>
                </a:solidFill>
                <a:latin typeface="Arial"/>
                <a:cs typeface="Arial"/>
              </a:rPr>
              <a:t>faculty submitted </a:t>
            </a:r>
            <a:r>
              <a:rPr dirty="0" sz="1900" spc="-5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9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3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900" spc="-5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25">
                <a:solidFill>
                  <a:srgbClr val="FFFFFF"/>
                </a:solidFill>
                <a:latin typeface="Arial"/>
                <a:cs typeface="Arial"/>
              </a:rPr>
              <a:t>;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1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-30">
                <a:solidFill>
                  <a:srgbClr val="FFFFFF"/>
                </a:solidFill>
                <a:latin typeface="Arial"/>
                <a:cs typeface="Arial"/>
              </a:rPr>
              <a:t>ul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23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35">
                <a:solidFill>
                  <a:srgbClr val="FFFFFF"/>
                </a:solidFill>
                <a:latin typeface="Arial"/>
                <a:cs typeface="Arial"/>
              </a:rPr>
              <a:t>tude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55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45">
                <a:solidFill>
                  <a:srgbClr val="FFFFFF"/>
                </a:solidFill>
                <a:latin typeface="Arial"/>
                <a:cs typeface="Arial"/>
              </a:rPr>
              <a:t>d  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3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900" spc="-25">
                <a:solidFill>
                  <a:srgbClr val="FFFFFF"/>
                </a:solidFill>
                <a:latin typeface="Arial"/>
                <a:cs typeface="Arial"/>
              </a:rPr>
              <a:t>ur</a:t>
            </a:r>
            <a:r>
              <a:rPr dirty="0" sz="1900" spc="-1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2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6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900" spc="4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50">
                <a:solidFill>
                  <a:srgbClr val="FFFFFF"/>
                </a:solidFill>
                <a:latin typeface="Arial"/>
                <a:cs typeface="Arial"/>
              </a:rPr>
              <a:t>publ</a:t>
            </a:r>
            <a:r>
              <a:rPr dirty="0" sz="19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900" spc="-2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900" spc="-9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5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05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6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-6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900" spc="-114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900" spc="-8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1900" spc="-75">
                <a:solidFill>
                  <a:srgbClr val="FFFFFF"/>
                </a:solidFill>
                <a:latin typeface="Arial"/>
                <a:cs typeface="Arial"/>
              </a:rPr>
              <a:t>papers/posters</a:t>
            </a:r>
            <a:r>
              <a:rPr dirty="0" sz="19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accepted</a:t>
            </a:r>
            <a:r>
              <a:rPr dirty="0" sz="19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1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19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900" spc="-60">
                <a:solidFill>
                  <a:srgbClr val="FFFFFF"/>
                </a:solidFill>
                <a:latin typeface="Arial"/>
                <a:cs typeface="Arial"/>
              </a:rPr>
              <a:t>presentation.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17564" y="0"/>
            <a:ext cx="3270503" cy="392447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82557" y="0"/>
            <a:ext cx="2409442" cy="39244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17564" y="4020311"/>
            <a:ext cx="5765667" cy="283768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0"/>
            <a:ext cx="4058920" cy="6858000"/>
          </a:xfrm>
          <a:custGeom>
            <a:avLst/>
            <a:gdLst/>
            <a:ahLst/>
            <a:cxnLst/>
            <a:rect l="l" t="t" r="r" b="b"/>
            <a:pathLst>
              <a:path w="4058920" h="6858000">
                <a:moveTo>
                  <a:pt x="4058412" y="0"/>
                </a:moveTo>
                <a:lnTo>
                  <a:pt x="0" y="0"/>
                </a:lnTo>
                <a:lnTo>
                  <a:pt x="0" y="6858000"/>
                </a:lnTo>
                <a:lnTo>
                  <a:pt x="4058412" y="6858000"/>
                </a:lnTo>
                <a:lnTo>
                  <a:pt x="4058412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9" y="1373879"/>
            <a:ext cx="2543810" cy="1772920"/>
          </a:xfrm>
          <a:prstGeom prst="rect"/>
        </p:spPr>
        <p:txBody>
          <a:bodyPr wrap="square" lIns="0" tIns="65405" rIns="0" bIns="0" rtlCol="0" vert="horz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515"/>
              </a:spcBef>
            </a:pPr>
            <a:r>
              <a:rPr dirty="0" sz="3100" spc="-80">
                <a:solidFill>
                  <a:srgbClr val="FFFFFF"/>
                </a:solidFill>
              </a:rPr>
              <a:t>I</a:t>
            </a:r>
            <a:r>
              <a:rPr dirty="0" sz="3100" spc="-190">
                <a:solidFill>
                  <a:srgbClr val="FFFFFF"/>
                </a:solidFill>
              </a:rPr>
              <a:t>n</a:t>
            </a:r>
            <a:r>
              <a:rPr dirty="0" sz="3100" spc="120">
                <a:solidFill>
                  <a:srgbClr val="FFFFFF"/>
                </a:solidFill>
              </a:rPr>
              <a:t>t</a:t>
            </a:r>
            <a:r>
              <a:rPr dirty="0" sz="3100" spc="-204">
                <a:solidFill>
                  <a:srgbClr val="FFFFFF"/>
                </a:solidFill>
              </a:rPr>
              <a:t>e</a:t>
            </a:r>
            <a:r>
              <a:rPr dirty="0" sz="3100" spc="-20">
                <a:solidFill>
                  <a:srgbClr val="FFFFFF"/>
                </a:solidFill>
              </a:rPr>
              <a:t>r</a:t>
            </a:r>
            <a:r>
              <a:rPr dirty="0" sz="3100" spc="-125">
                <a:solidFill>
                  <a:srgbClr val="FFFFFF"/>
                </a:solidFill>
              </a:rPr>
              <a:t>d</a:t>
            </a:r>
            <a:r>
              <a:rPr dirty="0" sz="3100" spc="-180">
                <a:solidFill>
                  <a:srgbClr val="FFFFFF"/>
                </a:solidFill>
              </a:rPr>
              <a:t>is</a:t>
            </a:r>
            <a:r>
              <a:rPr dirty="0" sz="3100" spc="-235">
                <a:solidFill>
                  <a:srgbClr val="FFFFFF"/>
                </a:solidFill>
              </a:rPr>
              <a:t>c</a:t>
            </a:r>
            <a:r>
              <a:rPr dirty="0" sz="3100" spc="-35">
                <a:solidFill>
                  <a:srgbClr val="FFFFFF"/>
                </a:solidFill>
              </a:rPr>
              <a:t>i</a:t>
            </a:r>
            <a:r>
              <a:rPr dirty="0" sz="3100" spc="-95">
                <a:solidFill>
                  <a:srgbClr val="FFFFFF"/>
                </a:solidFill>
              </a:rPr>
              <a:t>p</a:t>
            </a:r>
            <a:r>
              <a:rPr dirty="0" sz="3100" spc="-30">
                <a:solidFill>
                  <a:srgbClr val="FFFFFF"/>
                </a:solidFill>
              </a:rPr>
              <a:t>li</a:t>
            </a:r>
            <a:r>
              <a:rPr dirty="0" sz="3100" spc="-80">
                <a:solidFill>
                  <a:srgbClr val="FFFFFF"/>
                </a:solidFill>
              </a:rPr>
              <a:t>n</a:t>
            </a:r>
            <a:r>
              <a:rPr dirty="0" sz="3100" spc="-280">
                <a:solidFill>
                  <a:srgbClr val="FFFFFF"/>
                </a:solidFill>
              </a:rPr>
              <a:t>a</a:t>
            </a:r>
            <a:r>
              <a:rPr dirty="0" sz="3100" spc="40">
                <a:solidFill>
                  <a:srgbClr val="FFFFFF"/>
                </a:solidFill>
              </a:rPr>
              <a:t>r</a:t>
            </a:r>
            <a:r>
              <a:rPr dirty="0" sz="3100" spc="-135">
                <a:solidFill>
                  <a:srgbClr val="FFFFFF"/>
                </a:solidFill>
              </a:rPr>
              <a:t>y  </a:t>
            </a:r>
            <a:r>
              <a:rPr dirty="0" sz="3100" spc="-540">
                <a:solidFill>
                  <a:srgbClr val="FFFFFF"/>
                </a:solidFill>
              </a:rPr>
              <a:t>P</a:t>
            </a:r>
            <a:r>
              <a:rPr dirty="0" sz="3100" spc="-90">
                <a:solidFill>
                  <a:srgbClr val="FFFFFF"/>
                </a:solidFill>
              </a:rPr>
              <a:t>r</a:t>
            </a:r>
            <a:r>
              <a:rPr dirty="0" sz="3100" spc="-45">
                <a:solidFill>
                  <a:srgbClr val="FFFFFF"/>
                </a:solidFill>
              </a:rPr>
              <a:t>o</a:t>
            </a:r>
            <a:r>
              <a:rPr dirty="0" sz="3100" spc="-275">
                <a:solidFill>
                  <a:srgbClr val="FFFFFF"/>
                </a:solidFill>
              </a:rPr>
              <a:t>g</a:t>
            </a:r>
            <a:r>
              <a:rPr dirty="0" sz="3100" spc="-150">
                <a:solidFill>
                  <a:srgbClr val="FFFFFF"/>
                </a:solidFill>
              </a:rPr>
              <a:t>r</a:t>
            </a:r>
            <a:r>
              <a:rPr dirty="0" sz="3100" spc="-155">
                <a:solidFill>
                  <a:srgbClr val="FFFFFF"/>
                </a:solidFill>
              </a:rPr>
              <a:t>a</a:t>
            </a:r>
            <a:r>
              <a:rPr dirty="0" sz="3100" spc="-140">
                <a:solidFill>
                  <a:srgbClr val="FFFFFF"/>
                </a:solidFill>
              </a:rPr>
              <a:t>m</a:t>
            </a:r>
            <a:r>
              <a:rPr dirty="0" sz="3100" spc="-355">
                <a:solidFill>
                  <a:srgbClr val="FFFFFF"/>
                </a:solidFill>
              </a:rPr>
              <a:t>s</a:t>
            </a:r>
            <a:r>
              <a:rPr dirty="0" sz="3100" spc="-170">
                <a:solidFill>
                  <a:srgbClr val="FFFFFF"/>
                </a:solidFill>
              </a:rPr>
              <a:t> </a:t>
            </a:r>
            <a:r>
              <a:rPr dirty="0" sz="3100" spc="-125">
                <a:solidFill>
                  <a:srgbClr val="FFFFFF"/>
                </a:solidFill>
              </a:rPr>
              <a:t>–  </a:t>
            </a:r>
            <a:r>
              <a:rPr dirty="0" sz="3100" spc="-670">
                <a:solidFill>
                  <a:srgbClr val="FFFFFF"/>
                </a:solidFill>
              </a:rPr>
              <a:t>S</a:t>
            </a:r>
            <a:r>
              <a:rPr dirty="0" sz="3100" spc="105">
                <a:solidFill>
                  <a:srgbClr val="FFFFFF"/>
                </a:solidFill>
              </a:rPr>
              <a:t>t</a:t>
            </a:r>
            <a:r>
              <a:rPr dirty="0" sz="3100" spc="-315">
                <a:solidFill>
                  <a:srgbClr val="FFFFFF"/>
                </a:solidFill>
              </a:rPr>
              <a:t>a</a:t>
            </a:r>
            <a:r>
              <a:rPr dirty="0" sz="3100" spc="155">
                <a:solidFill>
                  <a:srgbClr val="FFFFFF"/>
                </a:solidFill>
              </a:rPr>
              <a:t>t</a:t>
            </a:r>
            <a:r>
              <a:rPr dirty="0" sz="3100" spc="-10">
                <a:solidFill>
                  <a:srgbClr val="FFFFFF"/>
                </a:solidFill>
              </a:rPr>
              <a:t>i</a:t>
            </a:r>
            <a:r>
              <a:rPr dirty="0" sz="3100" spc="-390">
                <a:solidFill>
                  <a:srgbClr val="FFFFFF"/>
                </a:solidFill>
              </a:rPr>
              <a:t>s</a:t>
            </a:r>
            <a:r>
              <a:rPr dirty="0" sz="3100" spc="155">
                <a:solidFill>
                  <a:srgbClr val="FFFFFF"/>
                </a:solidFill>
              </a:rPr>
              <a:t>t</a:t>
            </a:r>
            <a:r>
              <a:rPr dirty="0" sz="3100" spc="-10">
                <a:solidFill>
                  <a:srgbClr val="FFFFFF"/>
                </a:solidFill>
              </a:rPr>
              <a:t>i</a:t>
            </a:r>
            <a:r>
              <a:rPr dirty="0" sz="3100" spc="-295">
                <a:solidFill>
                  <a:srgbClr val="FFFFFF"/>
                </a:solidFill>
              </a:rPr>
              <a:t>cs</a:t>
            </a:r>
            <a:r>
              <a:rPr dirty="0" sz="3100" spc="-180">
                <a:solidFill>
                  <a:srgbClr val="FFFFFF"/>
                </a:solidFill>
              </a:rPr>
              <a:t> </a:t>
            </a:r>
            <a:r>
              <a:rPr dirty="0" sz="3100" spc="-280">
                <a:solidFill>
                  <a:srgbClr val="FFFFFF"/>
                </a:solidFill>
              </a:rPr>
              <a:t>a</a:t>
            </a:r>
            <a:r>
              <a:rPr dirty="0" sz="3100" spc="-125">
                <a:solidFill>
                  <a:srgbClr val="FFFFFF"/>
                </a:solidFill>
              </a:rPr>
              <a:t>n</a:t>
            </a:r>
            <a:r>
              <a:rPr dirty="0" sz="3100" spc="-80">
                <a:solidFill>
                  <a:srgbClr val="FFFFFF"/>
                </a:solidFill>
              </a:rPr>
              <a:t>d  </a:t>
            </a:r>
            <a:r>
              <a:rPr dirty="0" sz="3100" spc="-150">
                <a:solidFill>
                  <a:srgbClr val="FFFFFF"/>
                </a:solidFill>
              </a:rPr>
              <a:t>Analytics</a:t>
            </a:r>
            <a:endParaRPr sz="3100"/>
          </a:p>
        </p:txBody>
      </p:sp>
      <p:sp>
        <p:nvSpPr>
          <p:cNvPr id="8" name="object 8"/>
          <p:cNvSpPr txBox="1"/>
          <p:nvPr/>
        </p:nvSpPr>
        <p:spPr>
          <a:xfrm>
            <a:off x="4459594" y="1411980"/>
            <a:ext cx="3187700" cy="182943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241300" marR="5080" indent="-228600">
              <a:lnSpc>
                <a:spcPts val="2160"/>
              </a:lnSpc>
              <a:spcBef>
                <a:spcPts val="37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>
                <a:latin typeface="Lato"/>
                <a:cs typeface="Lato"/>
              </a:rPr>
              <a:t>72 faculty from 20 </a:t>
            </a:r>
            <a:r>
              <a:rPr dirty="0" sz="2000" spc="5">
                <a:latin typeface="Lato"/>
                <a:cs typeface="Lato"/>
              </a:rPr>
              <a:t> </a:t>
            </a:r>
            <a:r>
              <a:rPr dirty="0" sz="2000">
                <a:latin typeface="Lato"/>
                <a:cs typeface="Lato"/>
              </a:rPr>
              <a:t>departments participated </a:t>
            </a:r>
            <a:r>
              <a:rPr dirty="0" sz="2000" spc="5">
                <a:latin typeface="Lato"/>
                <a:cs typeface="Lato"/>
              </a:rPr>
              <a:t> </a:t>
            </a:r>
            <a:r>
              <a:rPr dirty="0" sz="2000" spc="-5">
                <a:latin typeface="Lato"/>
                <a:cs typeface="Lato"/>
              </a:rPr>
              <a:t>in </a:t>
            </a:r>
            <a:r>
              <a:rPr dirty="0" sz="2000">
                <a:latin typeface="Lato"/>
                <a:cs typeface="Lato"/>
              </a:rPr>
              <a:t>the Statistics and </a:t>
            </a:r>
            <a:r>
              <a:rPr dirty="0" sz="2000" spc="5">
                <a:latin typeface="Lato"/>
                <a:cs typeface="Lato"/>
              </a:rPr>
              <a:t> </a:t>
            </a:r>
            <a:r>
              <a:rPr dirty="0" sz="2000" spc="-5">
                <a:latin typeface="Lato"/>
                <a:cs typeface="Lato"/>
              </a:rPr>
              <a:t>Analytics</a:t>
            </a:r>
            <a:r>
              <a:rPr dirty="0" sz="2000" spc="-50">
                <a:latin typeface="Lato"/>
                <a:cs typeface="Lato"/>
              </a:rPr>
              <a:t> </a:t>
            </a:r>
            <a:r>
              <a:rPr dirty="0" sz="2000">
                <a:latin typeface="Lato"/>
                <a:cs typeface="Lato"/>
              </a:rPr>
              <a:t>(STAN)</a:t>
            </a:r>
            <a:r>
              <a:rPr dirty="0" sz="2000" spc="-45">
                <a:latin typeface="Lato"/>
                <a:cs typeface="Lato"/>
              </a:rPr>
              <a:t> </a:t>
            </a:r>
            <a:r>
              <a:rPr dirty="0" sz="2000">
                <a:latin typeface="Lato"/>
                <a:cs typeface="Lato"/>
              </a:rPr>
              <a:t>program.</a:t>
            </a:r>
            <a:endParaRPr sz="2000">
              <a:latin typeface="Lato"/>
              <a:cs typeface="Lato"/>
            </a:endParaRPr>
          </a:p>
          <a:p>
            <a:pPr marL="241300" marR="311150" indent="-228600">
              <a:lnSpc>
                <a:spcPts val="216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 sz="2000">
                <a:latin typeface="Lato"/>
                <a:cs typeface="Lato"/>
              </a:rPr>
              <a:t>17 students graduated </a:t>
            </a:r>
            <a:r>
              <a:rPr dirty="0" sz="2000" spc="5">
                <a:latin typeface="Lato"/>
                <a:cs typeface="Lato"/>
              </a:rPr>
              <a:t> </a:t>
            </a:r>
            <a:r>
              <a:rPr dirty="0" sz="2000">
                <a:latin typeface="Lato"/>
                <a:cs typeface="Lato"/>
              </a:rPr>
              <a:t>from</a:t>
            </a:r>
            <a:r>
              <a:rPr dirty="0" sz="2000" spc="-35">
                <a:latin typeface="Lato"/>
                <a:cs typeface="Lato"/>
              </a:rPr>
              <a:t> </a:t>
            </a:r>
            <a:r>
              <a:rPr dirty="0" sz="2000">
                <a:latin typeface="Lato"/>
                <a:cs typeface="Lato"/>
              </a:rPr>
              <a:t>STAN</a:t>
            </a:r>
            <a:r>
              <a:rPr dirty="0" sz="2000" spc="-50">
                <a:latin typeface="Lato"/>
                <a:cs typeface="Lato"/>
              </a:rPr>
              <a:t> </a:t>
            </a:r>
            <a:r>
              <a:rPr dirty="0" sz="2000" spc="-5">
                <a:latin typeface="Lato"/>
                <a:cs typeface="Lato"/>
              </a:rPr>
              <a:t>in</a:t>
            </a:r>
            <a:r>
              <a:rPr dirty="0" sz="2000" spc="-35">
                <a:latin typeface="Lato"/>
                <a:cs typeface="Lato"/>
              </a:rPr>
              <a:t> </a:t>
            </a:r>
            <a:r>
              <a:rPr dirty="0" sz="2000">
                <a:latin typeface="Lato"/>
                <a:cs typeface="Lato"/>
              </a:rPr>
              <a:t>2020-21.</a:t>
            </a:r>
            <a:endParaRPr sz="2000">
              <a:latin typeface="Lato"/>
              <a:cs typeface="La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30540" y="1412747"/>
            <a:ext cx="0" cy="3657600"/>
          </a:xfrm>
          <a:custGeom>
            <a:avLst/>
            <a:gdLst/>
            <a:ahLst/>
            <a:cxnLst/>
            <a:rect l="l" t="t" r="r" b="b"/>
            <a:pathLst>
              <a:path w="0"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560" y="556259"/>
            <a:ext cx="2456656" cy="15437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1560" y="2168652"/>
            <a:ext cx="2441562" cy="17815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1560" y="4020312"/>
            <a:ext cx="2451739" cy="11642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6828" y="556259"/>
            <a:ext cx="2528302" cy="384955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76828" y="4472940"/>
            <a:ext cx="2523591" cy="7101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72200" y="556260"/>
            <a:ext cx="2417000" cy="133339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72201" y="1956816"/>
            <a:ext cx="2421634" cy="32276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662416" y="556259"/>
            <a:ext cx="2476309" cy="332536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62416" y="3950208"/>
            <a:ext cx="2457272" cy="1232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83107" y="5374812"/>
            <a:ext cx="102235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60"/>
              <a:t>..</a:t>
            </a:r>
            <a:r>
              <a:rPr dirty="0" sz="4800" spc="-180"/>
              <a:t>bu</a:t>
            </a:r>
            <a:r>
              <a:rPr dirty="0" sz="4800" spc="240"/>
              <a:t>t</a:t>
            </a:r>
            <a:r>
              <a:rPr dirty="0" sz="4800" spc="-250"/>
              <a:t> </a:t>
            </a:r>
            <a:r>
              <a:rPr dirty="0" sz="4800" spc="-229"/>
              <a:t>m</a:t>
            </a:r>
            <a:r>
              <a:rPr dirty="0" sz="4800" spc="-145"/>
              <a:t>o</a:t>
            </a:r>
            <a:r>
              <a:rPr dirty="0" sz="4800" spc="-605"/>
              <a:t>s</a:t>
            </a:r>
            <a:r>
              <a:rPr dirty="0" sz="4800" spc="240"/>
              <a:t>t</a:t>
            </a:r>
            <a:r>
              <a:rPr dirty="0" sz="4800" spc="-235"/>
              <a:t> </a:t>
            </a:r>
            <a:r>
              <a:rPr dirty="0" sz="4800" spc="-170"/>
              <a:t>o</a:t>
            </a:r>
            <a:r>
              <a:rPr dirty="0" sz="4800" spc="100"/>
              <a:t>f</a:t>
            </a:r>
            <a:r>
              <a:rPr dirty="0" sz="4800" spc="-260"/>
              <a:t> </a:t>
            </a:r>
            <a:r>
              <a:rPr dirty="0" sz="4800" spc="-170"/>
              <a:t>al</a:t>
            </a:r>
            <a:r>
              <a:rPr dirty="0" sz="4800" spc="-95"/>
              <a:t>l</a:t>
            </a:r>
            <a:r>
              <a:rPr dirty="0" sz="4800" spc="-220"/>
              <a:t> </a:t>
            </a:r>
            <a:r>
              <a:rPr dirty="0" sz="4800" spc="-365"/>
              <a:t>c</a:t>
            </a:r>
            <a:r>
              <a:rPr dirty="0" sz="4800" spc="-20"/>
              <a:t>r</a:t>
            </a:r>
            <a:r>
              <a:rPr dirty="0" sz="4800" spc="-300"/>
              <a:t>e</a:t>
            </a:r>
            <a:r>
              <a:rPr dirty="0" sz="4800" spc="-470"/>
              <a:t>a</a:t>
            </a:r>
            <a:r>
              <a:rPr dirty="0" sz="4800" spc="229"/>
              <a:t>t</a:t>
            </a:r>
            <a:r>
              <a:rPr dirty="0" sz="4800" spc="-100"/>
              <a:t>i</a:t>
            </a:r>
            <a:r>
              <a:rPr dirty="0" sz="4800" spc="-254"/>
              <a:t>v</a:t>
            </a:r>
            <a:r>
              <a:rPr dirty="0" sz="4800" spc="-300"/>
              <a:t>e</a:t>
            </a:r>
            <a:r>
              <a:rPr dirty="0" sz="4800" spc="-240"/>
              <a:t> </a:t>
            </a:r>
            <a:r>
              <a:rPr dirty="0" sz="4800" spc="-300"/>
              <a:t>a</a:t>
            </a:r>
            <a:r>
              <a:rPr dirty="0" sz="4800" spc="-295"/>
              <a:t>n</a:t>
            </a:r>
            <a:r>
              <a:rPr dirty="0" sz="4800" spc="-180"/>
              <a:t>d</a:t>
            </a:r>
            <a:r>
              <a:rPr dirty="0" sz="4800" spc="-229"/>
              <a:t> </a:t>
            </a:r>
            <a:r>
              <a:rPr dirty="0" sz="4800" spc="-409"/>
              <a:t>c</a:t>
            </a:r>
            <a:r>
              <a:rPr dirty="0" sz="4800" spc="-170"/>
              <a:t>o</a:t>
            </a:r>
            <a:r>
              <a:rPr dirty="0" sz="4800" spc="-55"/>
              <a:t>mmi</a:t>
            </a:r>
            <a:r>
              <a:rPr dirty="0" sz="4800" spc="-105"/>
              <a:t>t</a:t>
            </a:r>
            <a:r>
              <a:rPr dirty="0" sz="4800" spc="185"/>
              <a:t>t</a:t>
            </a:r>
            <a:r>
              <a:rPr dirty="0" sz="4800" spc="-300"/>
              <a:t>e</a:t>
            </a:r>
            <a:r>
              <a:rPr dirty="0" sz="4800" spc="-180"/>
              <a:t>d</a:t>
            </a:r>
            <a:r>
              <a:rPr dirty="0" sz="4800" spc="-1540"/>
              <a:t>…</a:t>
            </a:r>
            <a:endParaRPr sz="48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29920" y="1203736"/>
            <a:ext cx="4213225" cy="2585720"/>
          </a:xfrm>
          <a:prstGeom prst="rect"/>
        </p:spPr>
        <p:txBody>
          <a:bodyPr wrap="square" lIns="0" tIns="116205" rIns="0" bIns="0" rtlCol="0" vert="horz">
            <a:spAutoFit/>
          </a:bodyPr>
          <a:lstStyle/>
          <a:p>
            <a:pPr marL="12700" marR="5080">
              <a:lnSpc>
                <a:spcPts val="6480"/>
              </a:lnSpc>
              <a:spcBef>
                <a:spcPts val="915"/>
              </a:spcBef>
            </a:pPr>
            <a:r>
              <a:rPr dirty="0" sz="6000" spc="-520">
                <a:solidFill>
                  <a:srgbClr val="FFFFFF"/>
                </a:solidFill>
              </a:rPr>
              <a:t>T</a:t>
            </a:r>
            <a:r>
              <a:rPr dirty="0" sz="6000" spc="-475">
                <a:solidFill>
                  <a:srgbClr val="FFFFFF"/>
                </a:solidFill>
              </a:rPr>
              <a:t>h</a:t>
            </a:r>
            <a:r>
              <a:rPr dirty="0" sz="6000" spc="-520">
                <a:solidFill>
                  <a:srgbClr val="FFFFFF"/>
                </a:solidFill>
              </a:rPr>
              <a:t>a</a:t>
            </a:r>
            <a:r>
              <a:rPr dirty="0" sz="6000" spc="-220">
                <a:solidFill>
                  <a:srgbClr val="FFFFFF"/>
                </a:solidFill>
              </a:rPr>
              <a:t>n</a:t>
            </a:r>
            <a:r>
              <a:rPr dirty="0" sz="6000" spc="-355">
                <a:solidFill>
                  <a:srgbClr val="FFFFFF"/>
                </a:solidFill>
              </a:rPr>
              <a:t>k</a:t>
            </a:r>
            <a:r>
              <a:rPr dirty="0" sz="6000" spc="-320">
                <a:solidFill>
                  <a:srgbClr val="FFFFFF"/>
                </a:solidFill>
              </a:rPr>
              <a:t> </a:t>
            </a:r>
            <a:r>
              <a:rPr dirty="0" sz="6000" spc="-434">
                <a:solidFill>
                  <a:srgbClr val="FFFFFF"/>
                </a:solidFill>
              </a:rPr>
              <a:t>y</a:t>
            </a:r>
            <a:r>
              <a:rPr dirty="0" sz="6000" spc="-215">
                <a:solidFill>
                  <a:srgbClr val="FFFFFF"/>
                </a:solidFill>
              </a:rPr>
              <a:t>ou</a:t>
            </a:r>
            <a:r>
              <a:rPr dirty="0" sz="6000" spc="-315">
                <a:solidFill>
                  <a:srgbClr val="FFFFFF"/>
                </a:solidFill>
              </a:rPr>
              <a:t> </a:t>
            </a:r>
            <a:r>
              <a:rPr dirty="0" sz="6000" spc="-25">
                <a:solidFill>
                  <a:srgbClr val="FFFFFF"/>
                </a:solidFill>
              </a:rPr>
              <a:t>f</a:t>
            </a:r>
            <a:r>
              <a:rPr dirty="0" sz="6000" spc="-60">
                <a:solidFill>
                  <a:srgbClr val="FFFFFF"/>
                </a:solidFill>
              </a:rPr>
              <a:t>or  </a:t>
            </a:r>
            <a:r>
              <a:rPr dirty="0" sz="6000" spc="-520">
                <a:solidFill>
                  <a:srgbClr val="FFFFFF"/>
                </a:solidFill>
              </a:rPr>
              <a:t>a</a:t>
            </a:r>
            <a:r>
              <a:rPr dirty="0" sz="6000" spc="-15">
                <a:solidFill>
                  <a:srgbClr val="FFFFFF"/>
                </a:solidFill>
              </a:rPr>
              <a:t>l</a:t>
            </a:r>
            <a:r>
              <a:rPr dirty="0" sz="6000" spc="-10">
                <a:solidFill>
                  <a:srgbClr val="FFFFFF"/>
                </a:solidFill>
              </a:rPr>
              <a:t>l</a:t>
            </a:r>
            <a:r>
              <a:rPr dirty="0" sz="6000" spc="-295">
                <a:solidFill>
                  <a:srgbClr val="FFFFFF"/>
                </a:solidFill>
              </a:rPr>
              <a:t> </a:t>
            </a:r>
            <a:r>
              <a:rPr dirty="0" sz="6000" spc="-434">
                <a:solidFill>
                  <a:srgbClr val="FFFFFF"/>
                </a:solidFill>
              </a:rPr>
              <a:t>y</a:t>
            </a:r>
            <a:r>
              <a:rPr dirty="0" sz="6000" spc="-215">
                <a:solidFill>
                  <a:srgbClr val="FFFFFF"/>
                </a:solidFill>
              </a:rPr>
              <a:t>ou</a:t>
            </a:r>
            <a:r>
              <a:rPr dirty="0" sz="6000" spc="-315">
                <a:solidFill>
                  <a:srgbClr val="FFFFFF"/>
                </a:solidFill>
              </a:rPr>
              <a:t> </a:t>
            </a:r>
            <a:r>
              <a:rPr dirty="0" sz="6000" spc="-220">
                <a:solidFill>
                  <a:srgbClr val="FFFFFF"/>
                </a:solidFill>
              </a:rPr>
              <a:t>d</a:t>
            </a:r>
            <a:r>
              <a:rPr dirty="0" sz="6000" spc="-210">
                <a:solidFill>
                  <a:srgbClr val="FFFFFF"/>
                </a:solidFill>
              </a:rPr>
              <a:t>o</a:t>
            </a:r>
            <a:r>
              <a:rPr dirty="0" sz="6000" spc="-315">
                <a:solidFill>
                  <a:srgbClr val="FFFFFF"/>
                </a:solidFill>
              </a:rPr>
              <a:t> </a:t>
            </a:r>
            <a:r>
              <a:rPr dirty="0" sz="6000" spc="-350">
                <a:solidFill>
                  <a:srgbClr val="FFFFFF"/>
                </a:solidFill>
              </a:rPr>
              <a:t>–</a:t>
            </a:r>
            <a:endParaRPr sz="6000"/>
          </a:p>
          <a:p>
            <a:pPr marL="12700">
              <a:lnSpc>
                <a:spcPts val="6385"/>
              </a:lnSpc>
            </a:pPr>
            <a:r>
              <a:rPr dirty="0" sz="6000" spc="125">
                <a:solidFill>
                  <a:srgbClr val="FFFFFF"/>
                </a:solidFill>
              </a:rPr>
              <a:t>i</a:t>
            </a:r>
            <a:r>
              <a:rPr dirty="0" sz="6000" spc="395">
                <a:solidFill>
                  <a:srgbClr val="FFFFFF"/>
                </a:solidFill>
              </a:rPr>
              <a:t>t</a:t>
            </a:r>
            <a:r>
              <a:rPr dirty="0" sz="6000" spc="-260">
                <a:solidFill>
                  <a:srgbClr val="FFFFFF"/>
                </a:solidFill>
              </a:rPr>
              <a:t>’</a:t>
            </a:r>
            <a:r>
              <a:rPr dirty="0" sz="6000" spc="-680">
                <a:solidFill>
                  <a:srgbClr val="FFFFFF"/>
                </a:solidFill>
              </a:rPr>
              <a:t>s</a:t>
            </a:r>
            <a:r>
              <a:rPr dirty="0" sz="6000" spc="-290">
                <a:solidFill>
                  <a:srgbClr val="FFFFFF"/>
                </a:solidFill>
              </a:rPr>
              <a:t> </a:t>
            </a:r>
            <a:r>
              <a:rPr dirty="0" sz="6000" spc="-515">
                <a:solidFill>
                  <a:srgbClr val="FFFFFF"/>
                </a:solidFill>
              </a:rPr>
              <a:t>a</a:t>
            </a:r>
            <a:r>
              <a:rPr dirty="0" sz="6000" spc="-305">
                <a:solidFill>
                  <a:srgbClr val="FFFFFF"/>
                </a:solidFill>
              </a:rPr>
              <a:t> </a:t>
            </a:r>
            <a:r>
              <a:rPr dirty="0" sz="6000" spc="-70">
                <a:solidFill>
                  <a:srgbClr val="FFFFFF"/>
                </a:solidFill>
              </a:rPr>
              <a:t>l</a:t>
            </a:r>
            <a:r>
              <a:rPr dirty="0" sz="6000" spc="-150">
                <a:solidFill>
                  <a:srgbClr val="FFFFFF"/>
                </a:solidFill>
              </a:rPr>
              <a:t>o</a:t>
            </a:r>
            <a:r>
              <a:rPr dirty="0" sz="6000" spc="290">
                <a:solidFill>
                  <a:srgbClr val="FFFFFF"/>
                </a:solidFill>
              </a:rPr>
              <a:t>t!</a:t>
            </a:r>
            <a:endParaRPr sz="6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280" y="1540764"/>
            <a:ext cx="5077834" cy="377647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216396" y="1417319"/>
            <a:ext cx="0" cy="4023360"/>
          </a:xfrm>
          <a:custGeom>
            <a:avLst/>
            <a:gdLst/>
            <a:ahLst/>
            <a:cxnLst/>
            <a:rect l="l" t="t" r="r" b="b"/>
            <a:pathLst>
              <a:path w="0" h="4023360">
                <a:moveTo>
                  <a:pt x="0" y="0"/>
                </a:moveTo>
                <a:lnTo>
                  <a:pt x="0" y="402336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450579" cy="6857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41" y="459107"/>
            <a:ext cx="4164965" cy="1300480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z="4400" spc="-310">
                <a:solidFill>
                  <a:srgbClr val="FFFFFF"/>
                </a:solidFill>
              </a:rPr>
              <a:t>An</a:t>
            </a:r>
            <a:r>
              <a:rPr dirty="0" sz="4400" spc="-160">
                <a:solidFill>
                  <a:srgbClr val="FFFFFF"/>
                </a:solidFill>
              </a:rPr>
              <a:t>d</a:t>
            </a:r>
            <a:r>
              <a:rPr dirty="0" sz="4400" spc="-240">
                <a:solidFill>
                  <a:srgbClr val="FFFFFF"/>
                </a:solidFill>
              </a:rPr>
              <a:t> </a:t>
            </a:r>
            <a:r>
              <a:rPr dirty="0" sz="4400" spc="25">
                <a:solidFill>
                  <a:srgbClr val="FFFFFF"/>
                </a:solidFill>
              </a:rPr>
              <a:t>t</a:t>
            </a:r>
            <a:r>
              <a:rPr dirty="0" sz="4400" spc="40">
                <a:solidFill>
                  <a:srgbClr val="FFFFFF"/>
                </a:solidFill>
              </a:rPr>
              <a:t>h</a:t>
            </a:r>
            <a:r>
              <a:rPr dirty="0" sz="4400" spc="-275">
                <a:solidFill>
                  <a:srgbClr val="FFFFFF"/>
                </a:solidFill>
              </a:rPr>
              <a:t>e</a:t>
            </a:r>
            <a:r>
              <a:rPr dirty="0" sz="4400" spc="-235">
                <a:solidFill>
                  <a:srgbClr val="FFFFFF"/>
                </a:solidFill>
              </a:rPr>
              <a:t> </a:t>
            </a:r>
            <a:r>
              <a:rPr dirty="0" sz="4400" spc="-385">
                <a:solidFill>
                  <a:srgbClr val="FFFFFF"/>
                </a:solidFill>
              </a:rPr>
              <a:t>U</a:t>
            </a:r>
            <a:r>
              <a:rPr dirty="0" sz="4400" spc="-160">
                <a:solidFill>
                  <a:srgbClr val="FFFFFF"/>
                </a:solidFill>
              </a:rPr>
              <a:t>n</a:t>
            </a:r>
            <a:r>
              <a:rPr dirty="0" sz="4400" spc="-10">
                <a:solidFill>
                  <a:srgbClr val="FFFFFF"/>
                </a:solidFill>
              </a:rPr>
              <a:t>i</a:t>
            </a:r>
            <a:r>
              <a:rPr dirty="0" sz="4400" spc="-320">
                <a:solidFill>
                  <a:srgbClr val="FFFFFF"/>
                </a:solidFill>
              </a:rPr>
              <a:t>v</a:t>
            </a:r>
            <a:r>
              <a:rPr dirty="0" sz="4400" spc="-280">
                <a:solidFill>
                  <a:srgbClr val="FFFFFF"/>
                </a:solidFill>
              </a:rPr>
              <a:t>e</a:t>
            </a:r>
            <a:r>
              <a:rPr dirty="0" sz="4400" spc="-30">
                <a:solidFill>
                  <a:srgbClr val="FFFFFF"/>
                </a:solidFill>
              </a:rPr>
              <a:t>r</a:t>
            </a:r>
            <a:r>
              <a:rPr dirty="0" sz="4400" spc="-500">
                <a:solidFill>
                  <a:srgbClr val="FFFFFF"/>
                </a:solidFill>
              </a:rPr>
              <a:t>s</a:t>
            </a:r>
            <a:r>
              <a:rPr dirty="0" sz="4400" spc="-10">
                <a:solidFill>
                  <a:srgbClr val="FFFFFF"/>
                </a:solidFill>
              </a:rPr>
              <a:t>i</a:t>
            </a:r>
            <a:r>
              <a:rPr dirty="0" sz="4400" spc="-10">
                <a:solidFill>
                  <a:srgbClr val="FFFFFF"/>
                </a:solidFill>
              </a:rPr>
              <a:t>ty  </a:t>
            </a:r>
            <a:r>
              <a:rPr dirty="0" sz="4400" spc="25">
                <a:solidFill>
                  <a:srgbClr val="FFFFFF"/>
                </a:solidFill>
              </a:rPr>
              <a:t>t</a:t>
            </a:r>
            <a:r>
              <a:rPr dirty="0" sz="4400" spc="40">
                <a:solidFill>
                  <a:srgbClr val="FFFFFF"/>
                </a:solidFill>
              </a:rPr>
              <a:t>u</a:t>
            </a:r>
            <a:r>
              <a:rPr dirty="0" sz="4400" spc="-35">
                <a:solidFill>
                  <a:srgbClr val="FFFFFF"/>
                </a:solidFill>
              </a:rPr>
              <a:t>r</a:t>
            </a:r>
            <a:r>
              <a:rPr dirty="0" sz="4400" spc="-70">
                <a:solidFill>
                  <a:srgbClr val="FFFFFF"/>
                </a:solidFill>
              </a:rPr>
              <a:t>n</a:t>
            </a:r>
            <a:r>
              <a:rPr dirty="0" sz="4400" spc="-280">
                <a:solidFill>
                  <a:srgbClr val="FFFFFF"/>
                </a:solidFill>
              </a:rPr>
              <a:t>e</a:t>
            </a:r>
            <a:r>
              <a:rPr dirty="0" sz="4400" spc="-160">
                <a:solidFill>
                  <a:srgbClr val="FFFFFF"/>
                </a:solidFill>
              </a:rPr>
              <a:t>d</a:t>
            </a:r>
            <a:r>
              <a:rPr dirty="0" sz="4400" spc="-250">
                <a:solidFill>
                  <a:srgbClr val="FFFFFF"/>
                </a:solidFill>
              </a:rPr>
              <a:t> </a:t>
            </a:r>
            <a:r>
              <a:rPr dirty="0" sz="4400" spc="-220">
                <a:solidFill>
                  <a:srgbClr val="FFFFFF"/>
                </a:solidFill>
              </a:rPr>
              <a:t>150</a:t>
            </a:r>
            <a:r>
              <a:rPr dirty="0" sz="4400" spc="210">
                <a:solidFill>
                  <a:srgbClr val="FFFFFF"/>
                </a:solidFill>
              </a:rPr>
              <a:t>!</a:t>
            </a:r>
            <a:endParaRPr sz="44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5540" y="0"/>
            <a:ext cx="59633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1356" y="0"/>
            <a:ext cx="581025" cy="6858000"/>
            <a:chOff x="11611356" y="0"/>
            <a:chExt cx="581025" cy="6858000"/>
          </a:xfrm>
        </p:grpSpPr>
        <p:sp>
          <p:nvSpPr>
            <p:cNvPr id="3" name="object 3"/>
            <p:cNvSpPr/>
            <p:nvPr/>
          </p:nvSpPr>
          <p:spPr>
            <a:xfrm>
              <a:off x="11778996" y="0"/>
              <a:ext cx="413384" cy="6858000"/>
            </a:xfrm>
            <a:custGeom>
              <a:avLst/>
              <a:gdLst/>
              <a:ahLst/>
              <a:cxnLst/>
              <a:rect l="l" t="t" r="r" b="b"/>
              <a:pathLst>
                <a:path w="413384" h="6858000">
                  <a:moveTo>
                    <a:pt x="4130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13016" y="6858000"/>
                  </a:lnTo>
                  <a:lnTo>
                    <a:pt x="413016" y="0"/>
                  </a:lnTo>
                  <a:close/>
                </a:path>
              </a:pathLst>
            </a:custGeom>
            <a:solidFill>
              <a:srgbClr val="9D21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11356" y="0"/>
              <a:ext cx="167640" cy="6858000"/>
            </a:xfrm>
            <a:custGeom>
              <a:avLst/>
              <a:gdLst/>
              <a:ahLst/>
              <a:cxnLst/>
              <a:rect l="l" t="t" r="r" b="b"/>
              <a:pathLst>
                <a:path w="167640" h="6858000">
                  <a:moveTo>
                    <a:pt x="16762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67627" y="6858000"/>
                  </a:lnTo>
                  <a:lnTo>
                    <a:pt x="167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8995" y="129540"/>
            <a:ext cx="3560063" cy="5425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74065" y="259079"/>
            <a:ext cx="4460240" cy="6306820"/>
            <a:chOff x="274065" y="259079"/>
            <a:chExt cx="4460240" cy="6306820"/>
          </a:xfrm>
        </p:grpSpPr>
        <p:sp>
          <p:nvSpPr>
            <p:cNvPr id="7" name="object 7"/>
            <p:cNvSpPr/>
            <p:nvPr/>
          </p:nvSpPr>
          <p:spPr>
            <a:xfrm>
              <a:off x="337565" y="322325"/>
              <a:ext cx="4333240" cy="6179820"/>
            </a:xfrm>
            <a:custGeom>
              <a:avLst/>
              <a:gdLst/>
              <a:ahLst/>
              <a:cxnLst/>
              <a:rect l="l" t="t" r="r" b="b"/>
              <a:pathLst>
                <a:path w="4333240" h="6179820">
                  <a:moveTo>
                    <a:pt x="4332732" y="0"/>
                  </a:moveTo>
                  <a:lnTo>
                    <a:pt x="0" y="0"/>
                  </a:lnTo>
                  <a:lnTo>
                    <a:pt x="0" y="6179820"/>
                  </a:lnTo>
                  <a:lnTo>
                    <a:pt x="4332732" y="6179820"/>
                  </a:lnTo>
                  <a:lnTo>
                    <a:pt x="4332732" y="0"/>
                  </a:lnTo>
                  <a:close/>
                </a:path>
              </a:pathLst>
            </a:custGeom>
            <a:solidFill>
              <a:srgbClr val="404040">
                <a:alpha val="8980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4066" y="259079"/>
              <a:ext cx="4460240" cy="6306820"/>
            </a:xfrm>
            <a:custGeom>
              <a:avLst/>
              <a:gdLst/>
              <a:ahLst/>
              <a:cxnLst/>
              <a:rect l="l" t="t" r="r" b="b"/>
              <a:pathLst>
                <a:path w="4460240" h="6306820">
                  <a:moveTo>
                    <a:pt x="4408932" y="50800"/>
                  </a:moveTo>
                  <a:lnTo>
                    <a:pt x="50800" y="50800"/>
                  </a:lnTo>
                  <a:lnTo>
                    <a:pt x="50800" y="127000"/>
                  </a:lnTo>
                  <a:lnTo>
                    <a:pt x="50800" y="6179820"/>
                  </a:lnTo>
                  <a:lnTo>
                    <a:pt x="50800" y="6256020"/>
                  </a:lnTo>
                  <a:lnTo>
                    <a:pt x="4408932" y="6256020"/>
                  </a:lnTo>
                  <a:lnTo>
                    <a:pt x="4408932" y="6179820"/>
                  </a:lnTo>
                  <a:lnTo>
                    <a:pt x="127000" y="6179820"/>
                  </a:lnTo>
                  <a:lnTo>
                    <a:pt x="127000" y="127000"/>
                  </a:lnTo>
                  <a:lnTo>
                    <a:pt x="4332732" y="127000"/>
                  </a:lnTo>
                  <a:lnTo>
                    <a:pt x="4332732" y="6179578"/>
                  </a:lnTo>
                  <a:lnTo>
                    <a:pt x="4408932" y="6179578"/>
                  </a:lnTo>
                  <a:lnTo>
                    <a:pt x="4408932" y="127000"/>
                  </a:lnTo>
                  <a:lnTo>
                    <a:pt x="4408932" y="126746"/>
                  </a:lnTo>
                  <a:lnTo>
                    <a:pt x="4408932" y="50800"/>
                  </a:lnTo>
                  <a:close/>
                </a:path>
                <a:path w="4460240" h="6306820">
                  <a:moveTo>
                    <a:pt x="4459732" y="0"/>
                  </a:moveTo>
                  <a:lnTo>
                    <a:pt x="4434332" y="0"/>
                  </a:lnTo>
                  <a:lnTo>
                    <a:pt x="4434332" y="25400"/>
                  </a:lnTo>
                  <a:lnTo>
                    <a:pt x="4434332" y="6281420"/>
                  </a:lnTo>
                  <a:lnTo>
                    <a:pt x="25400" y="6281420"/>
                  </a:lnTo>
                  <a:lnTo>
                    <a:pt x="25400" y="25400"/>
                  </a:lnTo>
                  <a:lnTo>
                    <a:pt x="63500" y="25400"/>
                  </a:lnTo>
                  <a:lnTo>
                    <a:pt x="4434332" y="25400"/>
                  </a:lnTo>
                  <a:lnTo>
                    <a:pt x="4434332" y="0"/>
                  </a:lnTo>
                  <a:lnTo>
                    <a:pt x="63500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6281420"/>
                  </a:lnTo>
                  <a:lnTo>
                    <a:pt x="0" y="6306820"/>
                  </a:lnTo>
                  <a:lnTo>
                    <a:pt x="4459732" y="6306820"/>
                  </a:lnTo>
                  <a:lnTo>
                    <a:pt x="4459732" y="6281420"/>
                  </a:lnTo>
                  <a:lnTo>
                    <a:pt x="4459732" y="25400"/>
                  </a:lnTo>
                  <a:lnTo>
                    <a:pt x="4459732" y="0"/>
                  </a:lnTo>
                  <a:close/>
                </a:path>
              </a:pathLst>
            </a:custGeom>
            <a:solidFill>
              <a:srgbClr val="585858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860252" y="622406"/>
            <a:ext cx="3284220" cy="311086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algn="ctr" marL="167640" marR="160020">
              <a:lnSpc>
                <a:spcPts val="4750"/>
              </a:lnSpc>
              <a:spcBef>
                <a:spcPts val="705"/>
              </a:spcBef>
            </a:pPr>
            <a:r>
              <a:rPr dirty="0" sz="4400" spc="-59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4400" spc="-30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4400" spc="3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4400" spc="3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4400" spc="-28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44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825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4400" spc="-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4400" spc="-185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dirty="0" sz="4400" spc="-180">
                <a:solidFill>
                  <a:srgbClr val="FFFFFF"/>
                </a:solidFill>
                <a:latin typeface="Arial"/>
                <a:cs typeface="Arial"/>
              </a:rPr>
              <a:t>1,</a:t>
            </a:r>
            <a:r>
              <a:rPr dirty="0" sz="44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15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r>
              <a:rPr dirty="0" sz="4400" spc="-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3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nd</a:t>
            </a:r>
            <a:endParaRPr sz="4400">
              <a:latin typeface="Arial"/>
              <a:cs typeface="Arial"/>
            </a:endParaRPr>
          </a:p>
          <a:p>
            <a:pPr algn="ctr">
              <a:lnSpc>
                <a:spcPts val="4420"/>
              </a:lnSpc>
            </a:pPr>
            <a:r>
              <a:rPr dirty="0" sz="4400" spc="-355">
                <a:solidFill>
                  <a:srgbClr val="FFFFFF"/>
                </a:solidFill>
                <a:latin typeface="Arial"/>
                <a:cs typeface="Arial"/>
              </a:rPr>
              <a:t>June</a:t>
            </a:r>
            <a:r>
              <a:rPr dirty="0" sz="4400" spc="-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195">
                <a:solidFill>
                  <a:srgbClr val="FFFFFF"/>
                </a:solidFill>
                <a:latin typeface="Arial"/>
                <a:cs typeface="Arial"/>
              </a:rPr>
              <a:t>30,</a:t>
            </a:r>
            <a:r>
              <a:rPr dirty="0" sz="44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04">
                <a:solidFill>
                  <a:srgbClr val="FFFFFF"/>
                </a:solidFill>
                <a:latin typeface="Arial"/>
                <a:cs typeface="Arial"/>
              </a:rPr>
              <a:t>2021,</a:t>
            </a:r>
            <a:endParaRPr sz="4400">
              <a:latin typeface="Arial"/>
              <a:cs typeface="Arial"/>
            </a:endParaRPr>
          </a:p>
          <a:p>
            <a:pPr algn="ctr" marL="184785" marR="175895">
              <a:lnSpc>
                <a:spcPts val="4750"/>
              </a:lnSpc>
              <a:spcBef>
                <a:spcPts val="334"/>
              </a:spcBef>
            </a:pPr>
            <a:r>
              <a:rPr dirty="0" sz="4400" spc="-16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4400" spc="-27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44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60">
                <a:solidFill>
                  <a:srgbClr val="FFFFFF"/>
                </a:solidFill>
                <a:latin typeface="Arial"/>
                <a:cs typeface="Arial"/>
              </a:rPr>
              <a:t>said</a:t>
            </a:r>
            <a:r>
              <a:rPr dirty="0" sz="4400" spc="-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1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4400" spc="-22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4400" spc="-55">
                <a:solidFill>
                  <a:srgbClr val="FFFFFF"/>
                </a:solidFill>
                <a:latin typeface="Arial"/>
                <a:cs typeface="Arial"/>
              </a:rPr>
              <a:t>llo  </a:t>
            </a:r>
            <a:r>
              <a:rPr dirty="0" sz="4400" spc="-465">
                <a:solidFill>
                  <a:srgbClr val="FFFFFF"/>
                </a:solidFill>
                <a:latin typeface="Arial"/>
                <a:cs typeface="Arial"/>
              </a:rPr>
              <a:t>to…</a:t>
            </a:r>
            <a:endParaRPr sz="4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92530" y="3911346"/>
            <a:ext cx="2586990" cy="0"/>
          </a:xfrm>
          <a:custGeom>
            <a:avLst/>
            <a:gdLst/>
            <a:ahLst/>
            <a:cxnLst/>
            <a:rect l="l" t="t" r="r" b="b"/>
            <a:pathLst>
              <a:path w="2586990" h="0">
                <a:moveTo>
                  <a:pt x="0" y="0"/>
                </a:moveTo>
                <a:lnTo>
                  <a:pt x="2586786" y="0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63997" y="1243151"/>
            <a:ext cx="5388610" cy="4432935"/>
          </a:xfrm>
          <a:custGeom>
            <a:avLst/>
            <a:gdLst/>
            <a:ahLst/>
            <a:cxnLst/>
            <a:rect l="l" t="t" r="r" b="b"/>
            <a:pathLst>
              <a:path w="5388609" h="4432935">
                <a:moveTo>
                  <a:pt x="2123770" y="968908"/>
                </a:moveTo>
                <a:lnTo>
                  <a:pt x="2120442" y="919594"/>
                </a:lnTo>
                <a:lnTo>
                  <a:pt x="2110790" y="872312"/>
                </a:lnTo>
                <a:lnTo>
                  <a:pt x="2095207" y="827468"/>
                </a:lnTo>
                <a:lnTo>
                  <a:pt x="2074151" y="785520"/>
                </a:lnTo>
                <a:lnTo>
                  <a:pt x="2048052" y="746874"/>
                </a:lnTo>
                <a:lnTo>
                  <a:pt x="2017344" y="711974"/>
                </a:lnTo>
                <a:lnTo>
                  <a:pt x="1982444" y="681266"/>
                </a:lnTo>
                <a:lnTo>
                  <a:pt x="1943798" y="655167"/>
                </a:lnTo>
                <a:lnTo>
                  <a:pt x="1901837" y="634123"/>
                </a:lnTo>
                <a:lnTo>
                  <a:pt x="1856994" y="618540"/>
                </a:lnTo>
                <a:lnTo>
                  <a:pt x="1809699" y="608888"/>
                </a:lnTo>
                <a:lnTo>
                  <a:pt x="1760385" y="605561"/>
                </a:lnTo>
                <a:lnTo>
                  <a:pt x="1711071" y="608888"/>
                </a:lnTo>
                <a:lnTo>
                  <a:pt x="1663776" y="618540"/>
                </a:lnTo>
                <a:lnTo>
                  <a:pt x="1618932" y="634123"/>
                </a:lnTo>
                <a:lnTo>
                  <a:pt x="1576971" y="655167"/>
                </a:lnTo>
                <a:lnTo>
                  <a:pt x="1538325" y="681266"/>
                </a:lnTo>
                <a:lnTo>
                  <a:pt x="1503426" y="711974"/>
                </a:lnTo>
                <a:lnTo>
                  <a:pt x="1472704" y="746874"/>
                </a:lnTo>
                <a:lnTo>
                  <a:pt x="1446606" y="785520"/>
                </a:lnTo>
                <a:lnTo>
                  <a:pt x="1425549" y="827468"/>
                </a:lnTo>
                <a:lnTo>
                  <a:pt x="1409979" y="872312"/>
                </a:lnTo>
                <a:lnTo>
                  <a:pt x="1400314" y="919594"/>
                </a:lnTo>
                <a:lnTo>
                  <a:pt x="1397000" y="968908"/>
                </a:lnTo>
                <a:lnTo>
                  <a:pt x="1400314" y="1018209"/>
                </a:lnTo>
                <a:lnTo>
                  <a:pt x="1409979" y="1065504"/>
                </a:lnTo>
                <a:lnTo>
                  <a:pt x="1425549" y="1110335"/>
                </a:lnTo>
                <a:lnTo>
                  <a:pt x="1446606" y="1152296"/>
                </a:lnTo>
                <a:lnTo>
                  <a:pt x="1472704" y="1190942"/>
                </a:lnTo>
                <a:lnTo>
                  <a:pt x="1503426" y="1225829"/>
                </a:lnTo>
                <a:lnTo>
                  <a:pt x="1538325" y="1256538"/>
                </a:lnTo>
                <a:lnTo>
                  <a:pt x="1576971" y="1282636"/>
                </a:lnTo>
                <a:lnTo>
                  <a:pt x="1618932" y="1303693"/>
                </a:lnTo>
                <a:lnTo>
                  <a:pt x="1663776" y="1319263"/>
                </a:lnTo>
                <a:lnTo>
                  <a:pt x="1711071" y="1328928"/>
                </a:lnTo>
                <a:lnTo>
                  <a:pt x="1760385" y="1332242"/>
                </a:lnTo>
                <a:lnTo>
                  <a:pt x="1809699" y="1328928"/>
                </a:lnTo>
                <a:lnTo>
                  <a:pt x="1856994" y="1319263"/>
                </a:lnTo>
                <a:lnTo>
                  <a:pt x="1901837" y="1303693"/>
                </a:lnTo>
                <a:lnTo>
                  <a:pt x="1943798" y="1282636"/>
                </a:lnTo>
                <a:lnTo>
                  <a:pt x="1982444" y="1256538"/>
                </a:lnTo>
                <a:lnTo>
                  <a:pt x="2017344" y="1225829"/>
                </a:lnTo>
                <a:lnTo>
                  <a:pt x="2048052" y="1190942"/>
                </a:lnTo>
                <a:lnTo>
                  <a:pt x="2074151" y="1152296"/>
                </a:lnTo>
                <a:lnTo>
                  <a:pt x="2095207" y="1110335"/>
                </a:lnTo>
                <a:lnTo>
                  <a:pt x="2110790" y="1065504"/>
                </a:lnTo>
                <a:lnTo>
                  <a:pt x="2120442" y="1018209"/>
                </a:lnTo>
                <a:lnTo>
                  <a:pt x="2123770" y="968908"/>
                </a:lnTo>
                <a:close/>
              </a:path>
              <a:path w="5388609" h="4432935">
                <a:moveTo>
                  <a:pt x="2907957" y="2075967"/>
                </a:moveTo>
                <a:lnTo>
                  <a:pt x="2904134" y="2030272"/>
                </a:lnTo>
                <a:lnTo>
                  <a:pt x="2886862" y="1986254"/>
                </a:lnTo>
                <a:lnTo>
                  <a:pt x="2857982" y="1948014"/>
                </a:lnTo>
                <a:lnTo>
                  <a:pt x="2821368" y="1918512"/>
                </a:lnTo>
                <a:lnTo>
                  <a:pt x="2779369" y="1898446"/>
                </a:lnTo>
                <a:lnTo>
                  <a:pt x="2734335" y="1888464"/>
                </a:lnTo>
                <a:lnTo>
                  <a:pt x="2688628" y="1889252"/>
                </a:lnTo>
                <a:lnTo>
                  <a:pt x="2644610" y="1901469"/>
                </a:lnTo>
                <a:lnTo>
                  <a:pt x="2305456" y="2071027"/>
                </a:lnTo>
                <a:lnTo>
                  <a:pt x="2026856" y="1610804"/>
                </a:lnTo>
                <a:lnTo>
                  <a:pt x="1981441" y="1559331"/>
                </a:lnTo>
                <a:lnTo>
                  <a:pt x="1917852" y="1526019"/>
                </a:lnTo>
                <a:lnTo>
                  <a:pt x="1069949" y="1283792"/>
                </a:lnTo>
                <a:lnTo>
                  <a:pt x="1022832" y="1279448"/>
                </a:lnTo>
                <a:lnTo>
                  <a:pt x="974572" y="1285316"/>
                </a:lnTo>
                <a:lnTo>
                  <a:pt x="928573" y="1302537"/>
                </a:lnTo>
                <a:lnTo>
                  <a:pt x="888263" y="1332242"/>
                </a:lnTo>
                <a:lnTo>
                  <a:pt x="549109" y="1671358"/>
                </a:lnTo>
                <a:lnTo>
                  <a:pt x="306857" y="1356461"/>
                </a:lnTo>
                <a:lnTo>
                  <a:pt x="282181" y="1320076"/>
                </a:lnTo>
                <a:lnTo>
                  <a:pt x="246735" y="1295463"/>
                </a:lnTo>
                <a:lnTo>
                  <a:pt x="203898" y="1282280"/>
                </a:lnTo>
                <a:lnTo>
                  <a:pt x="157010" y="1280210"/>
                </a:lnTo>
                <a:lnTo>
                  <a:pt x="109461" y="1288897"/>
                </a:lnTo>
                <a:lnTo>
                  <a:pt x="64592" y="1308023"/>
                </a:lnTo>
                <a:lnTo>
                  <a:pt x="33312" y="1342847"/>
                </a:lnTo>
                <a:lnTo>
                  <a:pt x="12115" y="1384731"/>
                </a:lnTo>
                <a:lnTo>
                  <a:pt x="1003" y="1430642"/>
                </a:lnTo>
                <a:lnTo>
                  <a:pt x="0" y="1477581"/>
                </a:lnTo>
                <a:lnTo>
                  <a:pt x="9080" y="1522488"/>
                </a:lnTo>
                <a:lnTo>
                  <a:pt x="28257" y="1562354"/>
                </a:lnTo>
                <a:lnTo>
                  <a:pt x="391642" y="2046808"/>
                </a:lnTo>
                <a:lnTo>
                  <a:pt x="420979" y="2073490"/>
                </a:lnTo>
                <a:lnTo>
                  <a:pt x="453720" y="2096770"/>
                </a:lnTo>
                <a:lnTo>
                  <a:pt x="488734" y="2113229"/>
                </a:lnTo>
                <a:lnTo>
                  <a:pt x="524878" y="2119477"/>
                </a:lnTo>
                <a:lnTo>
                  <a:pt x="562927" y="2117013"/>
                </a:lnTo>
                <a:lnTo>
                  <a:pt x="602107" y="2108873"/>
                </a:lnTo>
                <a:lnTo>
                  <a:pt x="639013" y="2093925"/>
                </a:lnTo>
                <a:lnTo>
                  <a:pt x="670229" y="2071027"/>
                </a:lnTo>
                <a:lnTo>
                  <a:pt x="1021499" y="1719808"/>
                </a:lnTo>
                <a:lnTo>
                  <a:pt x="803478" y="2543365"/>
                </a:lnTo>
                <a:lnTo>
                  <a:pt x="794575" y="2572512"/>
                </a:lnTo>
                <a:lnTo>
                  <a:pt x="786815" y="2603931"/>
                </a:lnTo>
                <a:lnTo>
                  <a:pt x="781329" y="2635339"/>
                </a:lnTo>
                <a:lnTo>
                  <a:pt x="779246" y="2664485"/>
                </a:lnTo>
                <a:lnTo>
                  <a:pt x="783793" y="2718790"/>
                </a:lnTo>
                <a:lnTo>
                  <a:pt x="797420" y="2771965"/>
                </a:lnTo>
                <a:lnTo>
                  <a:pt x="820127" y="2822879"/>
                </a:lnTo>
                <a:lnTo>
                  <a:pt x="851928" y="2870377"/>
                </a:lnTo>
                <a:lnTo>
                  <a:pt x="1191082" y="3415385"/>
                </a:lnTo>
                <a:lnTo>
                  <a:pt x="973048" y="4190504"/>
                </a:lnTo>
                <a:lnTo>
                  <a:pt x="966889" y="4238663"/>
                </a:lnTo>
                <a:lnTo>
                  <a:pt x="972159" y="4285145"/>
                </a:lnTo>
                <a:lnTo>
                  <a:pt x="988199" y="4328274"/>
                </a:lnTo>
                <a:lnTo>
                  <a:pt x="1014323" y="4366336"/>
                </a:lnTo>
                <a:lnTo>
                  <a:pt x="1049883" y="4397680"/>
                </a:lnTo>
                <a:lnTo>
                  <a:pt x="1094181" y="4420616"/>
                </a:lnTo>
                <a:lnTo>
                  <a:pt x="1105154" y="4422508"/>
                </a:lnTo>
                <a:lnTo>
                  <a:pt x="1131658" y="4430839"/>
                </a:lnTo>
                <a:lnTo>
                  <a:pt x="1191666" y="4427017"/>
                </a:lnTo>
                <a:lnTo>
                  <a:pt x="1235468" y="4410253"/>
                </a:lnTo>
                <a:lnTo>
                  <a:pt x="1271701" y="4383024"/>
                </a:lnTo>
                <a:lnTo>
                  <a:pt x="1298067" y="4345914"/>
                </a:lnTo>
                <a:lnTo>
                  <a:pt x="1312214" y="4299509"/>
                </a:lnTo>
                <a:lnTo>
                  <a:pt x="1554467" y="3451720"/>
                </a:lnTo>
                <a:lnTo>
                  <a:pt x="1560906" y="3413683"/>
                </a:lnTo>
                <a:lnTo>
                  <a:pt x="1560525" y="3374504"/>
                </a:lnTo>
                <a:lnTo>
                  <a:pt x="1551063" y="3337610"/>
                </a:lnTo>
                <a:lnTo>
                  <a:pt x="1530235" y="3306381"/>
                </a:lnTo>
                <a:lnTo>
                  <a:pt x="1324317" y="2979382"/>
                </a:lnTo>
                <a:lnTo>
                  <a:pt x="1808835" y="3270046"/>
                </a:lnTo>
                <a:lnTo>
                  <a:pt x="1808835" y="4142054"/>
                </a:lnTo>
                <a:lnTo>
                  <a:pt x="1815566" y="4189158"/>
                </a:lnTo>
                <a:lnTo>
                  <a:pt x="1834400" y="4232224"/>
                </a:lnTo>
                <a:lnTo>
                  <a:pt x="1863344" y="4269232"/>
                </a:lnTo>
                <a:lnTo>
                  <a:pt x="1900351" y="4298162"/>
                </a:lnTo>
                <a:lnTo>
                  <a:pt x="1943417" y="4316996"/>
                </a:lnTo>
                <a:lnTo>
                  <a:pt x="1990521" y="4323727"/>
                </a:lnTo>
                <a:lnTo>
                  <a:pt x="2037626" y="4316996"/>
                </a:lnTo>
                <a:lnTo>
                  <a:pt x="2080691" y="4298162"/>
                </a:lnTo>
                <a:lnTo>
                  <a:pt x="2117712" y="4269232"/>
                </a:lnTo>
                <a:lnTo>
                  <a:pt x="2146643" y="4232224"/>
                </a:lnTo>
                <a:lnTo>
                  <a:pt x="2165489" y="4189158"/>
                </a:lnTo>
                <a:lnTo>
                  <a:pt x="2172220" y="4142054"/>
                </a:lnTo>
                <a:lnTo>
                  <a:pt x="2172220" y="3173158"/>
                </a:lnTo>
                <a:lnTo>
                  <a:pt x="2165781" y="3128111"/>
                </a:lnTo>
                <a:lnTo>
                  <a:pt x="2147989" y="3085350"/>
                </a:lnTo>
                <a:lnTo>
                  <a:pt x="2121116" y="3047123"/>
                </a:lnTo>
                <a:lnTo>
                  <a:pt x="2087422" y="3015704"/>
                </a:lnTo>
                <a:lnTo>
                  <a:pt x="1566583" y="2700820"/>
                </a:lnTo>
                <a:lnTo>
                  <a:pt x="1796719" y="1949919"/>
                </a:lnTo>
                <a:lnTo>
                  <a:pt x="2075307" y="2410142"/>
                </a:lnTo>
                <a:lnTo>
                  <a:pt x="2106726" y="2448941"/>
                </a:lnTo>
                <a:lnTo>
                  <a:pt x="2144966" y="2475242"/>
                </a:lnTo>
                <a:lnTo>
                  <a:pt x="2187740" y="2490190"/>
                </a:lnTo>
                <a:lnTo>
                  <a:pt x="2232774" y="2494927"/>
                </a:lnTo>
                <a:lnTo>
                  <a:pt x="2252840" y="2492845"/>
                </a:lnTo>
                <a:lnTo>
                  <a:pt x="2297506" y="2479598"/>
                </a:lnTo>
                <a:lnTo>
                  <a:pt x="2802077" y="2228481"/>
                </a:lnTo>
                <a:lnTo>
                  <a:pt x="2845371" y="2199602"/>
                </a:lnTo>
                <a:lnTo>
                  <a:pt x="2877896" y="2162987"/>
                </a:lnTo>
                <a:lnTo>
                  <a:pt x="2898978" y="2120989"/>
                </a:lnTo>
                <a:lnTo>
                  <a:pt x="2907957" y="2075967"/>
                </a:lnTo>
                <a:close/>
              </a:path>
              <a:path w="5388609" h="4432935">
                <a:moveTo>
                  <a:pt x="4001236" y="363347"/>
                </a:moveTo>
                <a:lnTo>
                  <a:pt x="3997922" y="314032"/>
                </a:lnTo>
                <a:lnTo>
                  <a:pt x="3988257" y="266750"/>
                </a:lnTo>
                <a:lnTo>
                  <a:pt x="3972687" y="221907"/>
                </a:lnTo>
                <a:lnTo>
                  <a:pt x="3951630" y="179946"/>
                </a:lnTo>
                <a:lnTo>
                  <a:pt x="3925532" y="141312"/>
                </a:lnTo>
                <a:lnTo>
                  <a:pt x="3894810" y="106413"/>
                </a:lnTo>
                <a:lnTo>
                  <a:pt x="3859911" y="75704"/>
                </a:lnTo>
                <a:lnTo>
                  <a:pt x="3821265" y="49606"/>
                </a:lnTo>
                <a:lnTo>
                  <a:pt x="3779304" y="28549"/>
                </a:lnTo>
                <a:lnTo>
                  <a:pt x="3734460" y="12979"/>
                </a:lnTo>
                <a:lnTo>
                  <a:pt x="3687165" y="3314"/>
                </a:lnTo>
                <a:lnTo>
                  <a:pt x="3637851" y="0"/>
                </a:lnTo>
                <a:lnTo>
                  <a:pt x="3588550" y="3314"/>
                </a:lnTo>
                <a:lnTo>
                  <a:pt x="3541255" y="12979"/>
                </a:lnTo>
                <a:lnTo>
                  <a:pt x="3496399" y="28549"/>
                </a:lnTo>
                <a:lnTo>
                  <a:pt x="3454438" y="49606"/>
                </a:lnTo>
                <a:lnTo>
                  <a:pt x="3415792" y="75704"/>
                </a:lnTo>
                <a:lnTo>
                  <a:pt x="3380905" y="106413"/>
                </a:lnTo>
                <a:lnTo>
                  <a:pt x="3350183" y="141312"/>
                </a:lnTo>
                <a:lnTo>
                  <a:pt x="3324085" y="179946"/>
                </a:lnTo>
                <a:lnTo>
                  <a:pt x="3303028" y="221907"/>
                </a:lnTo>
                <a:lnTo>
                  <a:pt x="3287458" y="266750"/>
                </a:lnTo>
                <a:lnTo>
                  <a:pt x="3277793" y="314032"/>
                </a:lnTo>
                <a:lnTo>
                  <a:pt x="3274479" y="363347"/>
                </a:lnTo>
                <a:lnTo>
                  <a:pt x="3277793" y="412648"/>
                </a:lnTo>
                <a:lnTo>
                  <a:pt x="3287458" y="459943"/>
                </a:lnTo>
                <a:lnTo>
                  <a:pt x="3303028" y="504774"/>
                </a:lnTo>
                <a:lnTo>
                  <a:pt x="3324085" y="546735"/>
                </a:lnTo>
                <a:lnTo>
                  <a:pt x="3350183" y="585368"/>
                </a:lnTo>
                <a:lnTo>
                  <a:pt x="3380905" y="620268"/>
                </a:lnTo>
                <a:lnTo>
                  <a:pt x="3415792" y="650976"/>
                </a:lnTo>
                <a:lnTo>
                  <a:pt x="3454438" y="677075"/>
                </a:lnTo>
                <a:lnTo>
                  <a:pt x="3496399" y="698131"/>
                </a:lnTo>
                <a:lnTo>
                  <a:pt x="3541255" y="713701"/>
                </a:lnTo>
                <a:lnTo>
                  <a:pt x="3588550" y="723366"/>
                </a:lnTo>
                <a:lnTo>
                  <a:pt x="3637851" y="726681"/>
                </a:lnTo>
                <a:lnTo>
                  <a:pt x="3687165" y="723366"/>
                </a:lnTo>
                <a:lnTo>
                  <a:pt x="3734460" y="713701"/>
                </a:lnTo>
                <a:lnTo>
                  <a:pt x="3779304" y="698131"/>
                </a:lnTo>
                <a:lnTo>
                  <a:pt x="3821265" y="677075"/>
                </a:lnTo>
                <a:lnTo>
                  <a:pt x="3859911" y="650976"/>
                </a:lnTo>
                <a:lnTo>
                  <a:pt x="3894810" y="620268"/>
                </a:lnTo>
                <a:lnTo>
                  <a:pt x="3925532" y="585368"/>
                </a:lnTo>
                <a:lnTo>
                  <a:pt x="3951630" y="546735"/>
                </a:lnTo>
                <a:lnTo>
                  <a:pt x="3972687" y="504774"/>
                </a:lnTo>
                <a:lnTo>
                  <a:pt x="3988257" y="459943"/>
                </a:lnTo>
                <a:lnTo>
                  <a:pt x="3997922" y="412648"/>
                </a:lnTo>
                <a:lnTo>
                  <a:pt x="4001236" y="363347"/>
                </a:lnTo>
                <a:close/>
              </a:path>
              <a:path w="5388609" h="4432935">
                <a:moveTo>
                  <a:pt x="5388153" y="853846"/>
                </a:moveTo>
                <a:lnTo>
                  <a:pt x="5382095" y="808761"/>
                </a:lnTo>
                <a:lnTo>
                  <a:pt x="5363921" y="765708"/>
                </a:lnTo>
                <a:lnTo>
                  <a:pt x="5333644" y="726681"/>
                </a:lnTo>
                <a:lnTo>
                  <a:pt x="5294604" y="696404"/>
                </a:lnTo>
                <a:lnTo>
                  <a:pt x="5251539" y="678230"/>
                </a:lnTo>
                <a:lnTo>
                  <a:pt x="5206454" y="672185"/>
                </a:lnTo>
                <a:lnTo>
                  <a:pt x="5161369" y="678230"/>
                </a:lnTo>
                <a:lnTo>
                  <a:pt x="5118303" y="696404"/>
                </a:lnTo>
                <a:lnTo>
                  <a:pt x="5079276" y="726681"/>
                </a:lnTo>
                <a:lnTo>
                  <a:pt x="4824908" y="981011"/>
                </a:lnTo>
                <a:lnTo>
                  <a:pt x="4461522" y="714565"/>
                </a:lnTo>
                <a:lnTo>
                  <a:pt x="4423295" y="692048"/>
                </a:lnTo>
                <a:lnTo>
                  <a:pt x="4382795" y="679754"/>
                </a:lnTo>
                <a:lnTo>
                  <a:pt x="4342282" y="678802"/>
                </a:lnTo>
                <a:lnTo>
                  <a:pt x="3456165" y="932573"/>
                </a:lnTo>
                <a:lnTo>
                  <a:pt x="3415284" y="952258"/>
                </a:lnTo>
                <a:lnTo>
                  <a:pt x="3396551" y="964933"/>
                </a:lnTo>
                <a:lnTo>
                  <a:pt x="3383483" y="981011"/>
                </a:lnTo>
                <a:lnTo>
                  <a:pt x="3068561" y="1295908"/>
                </a:lnTo>
                <a:lnTo>
                  <a:pt x="2656725" y="1295908"/>
                </a:lnTo>
                <a:lnTo>
                  <a:pt x="2609621" y="1302639"/>
                </a:lnTo>
                <a:lnTo>
                  <a:pt x="2566555" y="1321473"/>
                </a:lnTo>
                <a:lnTo>
                  <a:pt x="2529535" y="1350416"/>
                </a:lnTo>
                <a:lnTo>
                  <a:pt x="2500604" y="1387411"/>
                </a:lnTo>
                <a:lnTo>
                  <a:pt x="2481757" y="1430477"/>
                </a:lnTo>
                <a:lnTo>
                  <a:pt x="2475039" y="1477581"/>
                </a:lnTo>
                <a:lnTo>
                  <a:pt x="2481757" y="1524673"/>
                </a:lnTo>
                <a:lnTo>
                  <a:pt x="2500604" y="1567738"/>
                </a:lnTo>
                <a:lnTo>
                  <a:pt x="2529535" y="1604746"/>
                </a:lnTo>
                <a:lnTo>
                  <a:pt x="2566555" y="1633677"/>
                </a:lnTo>
                <a:lnTo>
                  <a:pt x="2609621" y="1652524"/>
                </a:lnTo>
                <a:lnTo>
                  <a:pt x="2656725" y="1659242"/>
                </a:lnTo>
                <a:lnTo>
                  <a:pt x="3141230" y="1659242"/>
                </a:lnTo>
                <a:lnTo>
                  <a:pt x="3212401" y="1644103"/>
                </a:lnTo>
                <a:lnTo>
                  <a:pt x="3274479" y="1610804"/>
                </a:lnTo>
                <a:lnTo>
                  <a:pt x="3601516" y="1283792"/>
                </a:lnTo>
                <a:lnTo>
                  <a:pt x="3855885" y="2034692"/>
                </a:lnTo>
                <a:lnTo>
                  <a:pt x="3286582" y="2410142"/>
                </a:lnTo>
                <a:lnTo>
                  <a:pt x="3247783" y="2443645"/>
                </a:lnTo>
                <a:lnTo>
                  <a:pt x="3221482" y="2487358"/>
                </a:lnTo>
                <a:lnTo>
                  <a:pt x="3206534" y="2537879"/>
                </a:lnTo>
                <a:lnTo>
                  <a:pt x="3201797" y="2591816"/>
                </a:lnTo>
                <a:lnTo>
                  <a:pt x="3322929" y="3439604"/>
                </a:lnTo>
                <a:lnTo>
                  <a:pt x="3333864" y="3480701"/>
                </a:lnTo>
                <a:lnTo>
                  <a:pt x="3353879" y="3518103"/>
                </a:lnTo>
                <a:lnTo>
                  <a:pt x="3381972" y="3550120"/>
                </a:lnTo>
                <a:lnTo>
                  <a:pt x="3417138" y="3575075"/>
                </a:lnTo>
                <a:lnTo>
                  <a:pt x="3458349" y="3591280"/>
                </a:lnTo>
                <a:lnTo>
                  <a:pt x="3504615" y="3597046"/>
                </a:lnTo>
                <a:lnTo>
                  <a:pt x="3528847" y="3597046"/>
                </a:lnTo>
                <a:lnTo>
                  <a:pt x="3574999" y="3584321"/>
                </a:lnTo>
                <a:lnTo>
                  <a:pt x="3615423" y="3559822"/>
                </a:lnTo>
                <a:lnTo>
                  <a:pt x="3648456" y="3525901"/>
                </a:lnTo>
                <a:lnTo>
                  <a:pt x="3672395" y="3484905"/>
                </a:lnTo>
                <a:lnTo>
                  <a:pt x="3685578" y="3439210"/>
                </a:lnTo>
                <a:lnTo>
                  <a:pt x="3686302" y="3391154"/>
                </a:lnTo>
                <a:lnTo>
                  <a:pt x="3577298" y="2652369"/>
                </a:lnTo>
                <a:lnTo>
                  <a:pt x="4073918" y="2325370"/>
                </a:lnTo>
                <a:lnTo>
                  <a:pt x="3940670" y="2616035"/>
                </a:lnTo>
                <a:lnTo>
                  <a:pt x="3931970" y="2641396"/>
                </a:lnTo>
                <a:lnTo>
                  <a:pt x="3925532" y="2664485"/>
                </a:lnTo>
                <a:lnTo>
                  <a:pt x="3923639" y="2687574"/>
                </a:lnTo>
                <a:lnTo>
                  <a:pt x="3928567" y="2712923"/>
                </a:lnTo>
                <a:lnTo>
                  <a:pt x="4049687" y="3560711"/>
                </a:lnTo>
                <a:lnTo>
                  <a:pt x="4060621" y="3601821"/>
                </a:lnTo>
                <a:lnTo>
                  <a:pt x="4080649" y="3639210"/>
                </a:lnTo>
                <a:lnTo>
                  <a:pt x="4108742" y="3671227"/>
                </a:lnTo>
                <a:lnTo>
                  <a:pt x="4143895" y="3696182"/>
                </a:lnTo>
                <a:lnTo>
                  <a:pt x="4185120" y="3712387"/>
                </a:lnTo>
                <a:lnTo>
                  <a:pt x="4231386" y="3718166"/>
                </a:lnTo>
                <a:lnTo>
                  <a:pt x="4255605" y="3718166"/>
                </a:lnTo>
                <a:lnTo>
                  <a:pt x="4301756" y="3705441"/>
                </a:lnTo>
                <a:lnTo>
                  <a:pt x="4342193" y="3680930"/>
                </a:lnTo>
                <a:lnTo>
                  <a:pt x="4375213" y="3647008"/>
                </a:lnTo>
                <a:lnTo>
                  <a:pt x="4399165" y="3606025"/>
                </a:lnTo>
                <a:lnTo>
                  <a:pt x="4412348" y="3560330"/>
                </a:lnTo>
                <a:lnTo>
                  <a:pt x="4413072" y="3512274"/>
                </a:lnTo>
                <a:lnTo>
                  <a:pt x="4304055" y="2700820"/>
                </a:lnTo>
                <a:lnTo>
                  <a:pt x="4582655" y="2071027"/>
                </a:lnTo>
                <a:lnTo>
                  <a:pt x="4596650" y="2021446"/>
                </a:lnTo>
                <a:lnTo>
                  <a:pt x="4603851" y="1992312"/>
                </a:lnTo>
                <a:lnTo>
                  <a:pt x="4606493" y="1972246"/>
                </a:lnTo>
                <a:lnTo>
                  <a:pt x="4606874" y="1949919"/>
                </a:lnTo>
                <a:lnTo>
                  <a:pt x="4603089" y="1910562"/>
                </a:lnTo>
                <a:lnTo>
                  <a:pt x="4594758" y="1871192"/>
                </a:lnTo>
                <a:lnTo>
                  <a:pt x="4582655" y="1828800"/>
                </a:lnTo>
                <a:lnTo>
                  <a:pt x="4388840" y="1102131"/>
                </a:lnTo>
                <a:lnTo>
                  <a:pt x="4728007" y="1356461"/>
                </a:lnTo>
                <a:lnTo>
                  <a:pt x="4774133" y="1379626"/>
                </a:lnTo>
                <a:lnTo>
                  <a:pt x="4823739" y="1390573"/>
                </a:lnTo>
                <a:lnTo>
                  <a:pt x="4874514" y="1388732"/>
                </a:lnTo>
                <a:lnTo>
                  <a:pt x="4924133" y="1373517"/>
                </a:lnTo>
                <a:lnTo>
                  <a:pt x="4970259" y="1344358"/>
                </a:lnTo>
                <a:lnTo>
                  <a:pt x="5333644" y="981011"/>
                </a:lnTo>
                <a:lnTo>
                  <a:pt x="5363921" y="941997"/>
                </a:lnTo>
                <a:lnTo>
                  <a:pt x="5382095" y="898931"/>
                </a:lnTo>
                <a:lnTo>
                  <a:pt x="5388153" y="8538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Laura Moix</dc:creator>
  <dc:title>PowerPoint Presentation</dc:title>
  <dcterms:created xsi:type="dcterms:W3CDTF">2021-12-10T16:34:07Z</dcterms:created>
  <dcterms:modified xsi:type="dcterms:W3CDTF">2021-12-10T16:34:07Z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2021-09-29T00:00:00Z</vt:filetime>
  </property>
  <property fmtid="{D5CDD505-2E9C-101B-9397-08002B2CF9AE}" pid="3" name="Creator">
    <vt:lpwstr>Acrobat PDFMaker 21 for PowerPoint</vt:lpwstr>
  </property>
  <property fmtid="{D5CDD505-2E9C-101B-9397-08002B2CF9AE}" pid="4" name="LastSaved">
    <vt:filetime>2021-12-10T00:00:00Z</vt:filetime>
  </property>
</Properties>
</file>